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charts/chartEx1.xml" ContentType="application/vnd.ms-office.chartex+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0.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1.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2.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3.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7"/>
  </p:notesMasterIdLst>
  <p:handoutMasterIdLst>
    <p:handoutMasterId r:id="rId38"/>
  </p:handoutMasterIdLst>
  <p:sldIdLst>
    <p:sldId id="256" r:id="rId2"/>
    <p:sldId id="257" r:id="rId3"/>
    <p:sldId id="260" r:id="rId4"/>
    <p:sldId id="259" r:id="rId5"/>
    <p:sldId id="263" r:id="rId6"/>
    <p:sldId id="262" r:id="rId7"/>
    <p:sldId id="288" r:id="rId8"/>
    <p:sldId id="266" r:id="rId9"/>
    <p:sldId id="267" r:id="rId10"/>
    <p:sldId id="268" r:id="rId11"/>
    <p:sldId id="271" r:id="rId12"/>
    <p:sldId id="272" r:id="rId13"/>
    <p:sldId id="273" r:id="rId14"/>
    <p:sldId id="274" r:id="rId15"/>
    <p:sldId id="270" r:id="rId16"/>
    <p:sldId id="275" r:id="rId17"/>
    <p:sldId id="276" r:id="rId18"/>
    <p:sldId id="277" r:id="rId19"/>
    <p:sldId id="278" r:id="rId20"/>
    <p:sldId id="279" r:id="rId21"/>
    <p:sldId id="280" r:id="rId22"/>
    <p:sldId id="281" r:id="rId23"/>
    <p:sldId id="282" r:id="rId24"/>
    <p:sldId id="284" r:id="rId25"/>
    <p:sldId id="264" r:id="rId26"/>
    <p:sldId id="269" r:id="rId27"/>
    <p:sldId id="283" r:id="rId28"/>
    <p:sldId id="289" r:id="rId29"/>
    <p:sldId id="265" r:id="rId30"/>
    <p:sldId id="290" r:id="rId31"/>
    <p:sldId id="291" r:id="rId32"/>
    <p:sldId id="292" r:id="rId33"/>
    <p:sldId id="293" r:id="rId34"/>
    <p:sldId id="285" r:id="rId35"/>
    <p:sldId id="287" r:id="rId36"/>
  </p:sldIdLst>
  <p:sldSz cx="7556500" cy="10693400"/>
  <p:notesSz cx="6858000" cy="9144000"/>
  <p:embeddedFontLst>
    <p:embeddedFont>
      <p:font typeface="Anton" pitchFamily="2" charset="0"/>
      <p:regular r:id="rId39"/>
    </p:embeddedFont>
    <p:embeddedFont>
      <p:font typeface="Book Antiqua" panose="02040602050305030304" pitchFamily="18" charset="0"/>
      <p:regular r:id="rId40"/>
      <p:bold r:id="rId41"/>
      <p:italic r:id="rId42"/>
      <p:boldItalic r:id="rId43"/>
    </p:embeddedFont>
    <p:embeddedFont>
      <p:font typeface="Impact" panose="020B0806030902050204" pitchFamily="34" charset="0"/>
      <p:regular r:id="rId44"/>
    </p:embeddedFont>
    <p:embeddedFont>
      <p:font typeface="Montserrat" panose="00000500000000000000" pitchFamily="2" charset="0"/>
      <p:regular r:id="rId45"/>
      <p:bold r:id="rId46"/>
      <p:italic r:id="rId47"/>
      <p:boldItalic r:id="rId48"/>
    </p:embeddedFont>
    <p:embeddedFont>
      <p:font typeface="PT Sans" panose="020B0503020203020204" pitchFamily="34" charset="0"/>
      <p:regular r:id="rId49"/>
      <p:bold r:id="rId50"/>
      <p:italic r:id="rId51"/>
      <p:boldItalic r:id="rId52"/>
    </p:embeddedFont>
    <p:embeddedFont>
      <p:font typeface="PT Sans Bold" panose="020B0703020203020204" charset="0"/>
      <p:regular r:id="rId53"/>
      <p:boldItalic r:id="rId54"/>
    </p:embeddedFont>
    <p:embeddedFont>
      <p:font typeface="Roboto" panose="02000000000000000000" pitchFamily="2" charset="0"/>
      <p:regular r:id="rId55"/>
      <p:bold r:id="rId56"/>
      <p:italic r:id="rId57"/>
      <p:boldItalic r:id="rId5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924D"/>
    <a:srgbClr val="BB8C21"/>
    <a:srgbClr val="3D3B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4" autoAdjust="0"/>
    <p:restoredTop sz="94608" autoAdjust="0"/>
  </p:normalViewPr>
  <p:slideViewPr>
    <p:cSldViewPr>
      <p:cViewPr>
        <p:scale>
          <a:sx n="53" d="100"/>
          <a:sy n="53" d="100"/>
        </p:scale>
        <p:origin x="1456" y="5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font" Target="fonts/font20.fntdata"/><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font" Target="fonts/font19.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3" Type="http://schemas.openxmlformats.org/officeDocument/2006/relationships/oleObject" Target="file:///\\Users\abdullahalfaisal\Downloads\CMO-Historical-Data-Monthly%20(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Users\abdullahalfaisal\Downloads\Macro%20Outlook%202025%20final.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abdullahalfaisal\Downloads\API_NY.GDP.MKTP.KD.ZG_DS2_en_excel_v2_87.xls"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Users\lioncity\Downloads\Macro%20Outlook%202025.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Users\abdullahalfaisal\Downloads\Macro%20Outlook%202025%20final.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1" Type="http://schemas.openxmlformats.org/officeDocument/2006/relationships/oleObject" Target="https://lcaml-my.sharepoint.com/personal/safa_lioncityadvisory_com/Documents/LCAL%20Research/Macro%20Economics/Macro%20Outlook%202025%20final.xlsx" TargetMode="External"/></Relationships>
</file>

<file path=ppt/charts/_rels/chart39.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38.xml"/><Relationship Id="rId1" Type="http://schemas.microsoft.com/office/2011/relationships/chartStyle" Target="style38.xml"/></Relationships>
</file>

<file path=ppt/charts/_rels/chart4.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Macro%20Outlook%202025%20(2).xlsx" TargetMode="External"/><Relationship Id="rId2" Type="http://schemas.microsoft.com/office/2011/relationships/chartColorStyle" Target="colors39.xml"/><Relationship Id="rId1" Type="http://schemas.microsoft.com/office/2011/relationships/chartStyle" Target="style39.xml"/></Relationships>
</file>

<file path=ppt/charts/_rels/chart41.xml.rels><?xml version="1.0" encoding="UTF-8" standalone="yes"?>
<Relationships xmlns="http://schemas.openxmlformats.org/package/2006/relationships"><Relationship Id="rId3" Type="http://schemas.openxmlformats.org/officeDocument/2006/relationships/oleObject" Target="file:///\\Users\shadmanjahin\Library\Mobile%20Documents\com~apple~CloudDocs\SJCBC\Macro%20Outlook%202025\Macro%20Outlook%202025.xlsx" TargetMode="External"/><Relationship Id="rId2" Type="http://schemas.microsoft.com/office/2011/relationships/chartColorStyle" Target="colors40.xml"/><Relationship Id="rId1" Type="http://schemas.microsoft.com/office/2011/relationships/chartStyle" Target="style40.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SOWDA\Downloads\Labor%20Force.xlsx" TargetMode="External"/><Relationship Id="rId2" Type="http://schemas.microsoft.com/office/2011/relationships/chartColorStyle" Target="colors41.xml"/><Relationship Id="rId1" Type="http://schemas.microsoft.com/office/2011/relationships/chartStyle" Target="style41.xml"/></Relationships>
</file>

<file path=ppt/charts/_rels/chart43.xml.rels><?xml version="1.0" encoding="UTF-8" standalone="yes"?>
<Relationships xmlns="http://schemas.openxmlformats.org/package/2006/relationships"><Relationship Id="rId3" Type="http://schemas.openxmlformats.org/officeDocument/2006/relationships/oleObject" Target="file:///C:\Users\SOWDA\Downloads\Labor%20Force.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Electric%20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lcaml-my.sharepoint.com/personal/safa_lioncityadvisory_com/Documents/LCAL%20Research/Macro%20Economics/Macro%20Outlook%202025%20final.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oleObject" Target="https://lcaml-my.sharepoint.com/personal/safa_lioncityadvisory_com/Documents/LCAL%20Research/Macro%20Economics/Macro%20Outlook%202025%20final.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Users\abdullahalfaisal\Downloads\Macro%20Outlook%202025%20final.xlsx" TargetMode="External"/><Relationship Id="rId2" Type="http://schemas.microsoft.com/office/2011/relationships/chartColorStyle" Target="colors8.xml"/><Relationship Id="rId1" Type="http://schemas.microsoft.com/office/2011/relationships/chartStyle" Target="style8.xml"/></Relationships>
</file>

<file path=ppt/charts/_rels/chartEx1.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oleObject" Target="https://lcaml-my.sharepoint.com/personal/safa_lioncityadvisory_com/Documents/LCAL%20Research/Macro%20Economics/Macro%20Outlook%202025%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2" charset="0"/>
                <a:ea typeface="+mn-ea"/>
                <a:cs typeface="+mn-cs"/>
              </a:defRPr>
            </a:pPr>
            <a:r>
              <a:rPr lang="en-US"/>
              <a:t>Commodity Index</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lineChart>
        <c:grouping val="standard"/>
        <c:varyColors val="0"/>
        <c:ser>
          <c:idx val="0"/>
          <c:order val="0"/>
          <c:tx>
            <c:strRef>
              <c:f>'Monthly Indices'!$B$9:$B$10</c:f>
              <c:strCache>
                <c:ptCount val="2"/>
                <c:pt idx="0">
                  <c:v>Total Index</c:v>
                </c:pt>
                <c:pt idx="1">
                  <c:v>iOVERALL</c:v>
                </c:pt>
              </c:strCache>
            </c:strRef>
          </c:tx>
          <c:spPr>
            <a:ln w="28575" cap="rnd">
              <a:solidFill>
                <a:schemeClr val="accent1">
                  <a:lumMod val="50000"/>
                </a:schemeClr>
              </a:solidFill>
              <a:round/>
            </a:ln>
            <a:effectLst/>
          </c:spPr>
          <c:marker>
            <c:symbol val="none"/>
          </c:marker>
          <c:cat>
            <c:strRef>
              <c:f>'Monthly Indices'!$A$11:$A$801</c:f>
              <c:strCache>
                <c:ptCount val="71"/>
                <c:pt idx="0">
                  <c:v>2020M01</c:v>
                </c:pt>
                <c:pt idx="1">
                  <c:v>2020M02</c:v>
                </c:pt>
                <c:pt idx="2">
                  <c:v>2020M03</c:v>
                </c:pt>
                <c:pt idx="3">
                  <c:v>2020M04</c:v>
                </c:pt>
                <c:pt idx="4">
                  <c:v>2020M05</c:v>
                </c:pt>
                <c:pt idx="5">
                  <c:v>2020M06</c:v>
                </c:pt>
                <c:pt idx="6">
                  <c:v>2020M07</c:v>
                </c:pt>
                <c:pt idx="7">
                  <c:v>2020M08</c:v>
                </c:pt>
                <c:pt idx="8">
                  <c:v>2020M09</c:v>
                </c:pt>
                <c:pt idx="9">
                  <c:v>2020M10</c:v>
                </c:pt>
                <c:pt idx="10">
                  <c:v>2020M11</c:v>
                </c:pt>
                <c:pt idx="11">
                  <c:v>2020M12</c:v>
                </c:pt>
                <c:pt idx="12">
                  <c:v>2021M01</c:v>
                </c:pt>
                <c:pt idx="13">
                  <c:v>2021M02</c:v>
                </c:pt>
                <c:pt idx="14">
                  <c:v>2021M03</c:v>
                </c:pt>
                <c:pt idx="15">
                  <c:v>2021M04</c:v>
                </c:pt>
                <c:pt idx="16">
                  <c:v>2021M05</c:v>
                </c:pt>
                <c:pt idx="17">
                  <c:v>2021M06</c:v>
                </c:pt>
                <c:pt idx="18">
                  <c:v>2021M07</c:v>
                </c:pt>
                <c:pt idx="19">
                  <c:v>2021M08</c:v>
                </c:pt>
                <c:pt idx="20">
                  <c:v>2021M09</c:v>
                </c:pt>
                <c:pt idx="21">
                  <c:v>2021M10</c:v>
                </c:pt>
                <c:pt idx="22">
                  <c:v>2021M11</c:v>
                </c:pt>
                <c:pt idx="23">
                  <c:v>2021M12</c:v>
                </c:pt>
                <c:pt idx="24">
                  <c:v>2022M01</c:v>
                </c:pt>
                <c:pt idx="25">
                  <c:v>2022M02</c:v>
                </c:pt>
                <c:pt idx="26">
                  <c:v>2022M03</c:v>
                </c:pt>
                <c:pt idx="27">
                  <c:v>2022M04</c:v>
                </c:pt>
                <c:pt idx="28">
                  <c:v>2022M05</c:v>
                </c:pt>
                <c:pt idx="29">
                  <c:v>2022M06</c:v>
                </c:pt>
                <c:pt idx="30">
                  <c:v>2022M07</c:v>
                </c:pt>
                <c:pt idx="31">
                  <c:v>2022M08</c:v>
                </c:pt>
                <c:pt idx="32">
                  <c:v>2022M09</c:v>
                </c:pt>
                <c:pt idx="33">
                  <c:v>2022M10</c:v>
                </c:pt>
                <c:pt idx="34">
                  <c:v>2022M11</c:v>
                </c:pt>
                <c:pt idx="35">
                  <c:v>2022M12</c:v>
                </c:pt>
                <c:pt idx="36">
                  <c:v>2023M01</c:v>
                </c:pt>
                <c:pt idx="37">
                  <c:v>2023M02</c:v>
                </c:pt>
                <c:pt idx="38">
                  <c:v>2023M03</c:v>
                </c:pt>
                <c:pt idx="39">
                  <c:v>2023M04</c:v>
                </c:pt>
                <c:pt idx="40">
                  <c:v>2023M05</c:v>
                </c:pt>
                <c:pt idx="41">
                  <c:v>2023M06</c:v>
                </c:pt>
                <c:pt idx="42">
                  <c:v>2023M07</c:v>
                </c:pt>
                <c:pt idx="43">
                  <c:v>2023M08</c:v>
                </c:pt>
                <c:pt idx="44">
                  <c:v>2023M09</c:v>
                </c:pt>
                <c:pt idx="45">
                  <c:v>2023M10</c:v>
                </c:pt>
                <c:pt idx="46">
                  <c:v>2023M11</c:v>
                </c:pt>
                <c:pt idx="47">
                  <c:v>2023M12</c:v>
                </c:pt>
                <c:pt idx="48">
                  <c:v>2024M01</c:v>
                </c:pt>
                <c:pt idx="49">
                  <c:v>2024M02</c:v>
                </c:pt>
                <c:pt idx="50">
                  <c:v>2024M03</c:v>
                </c:pt>
                <c:pt idx="51">
                  <c:v>2024M04</c:v>
                </c:pt>
                <c:pt idx="52">
                  <c:v>2024M05</c:v>
                </c:pt>
                <c:pt idx="53">
                  <c:v>2024M06</c:v>
                </c:pt>
                <c:pt idx="54">
                  <c:v>2024M07</c:v>
                </c:pt>
                <c:pt idx="55">
                  <c:v>2024M08</c:v>
                </c:pt>
                <c:pt idx="56">
                  <c:v>2024M09</c:v>
                </c:pt>
                <c:pt idx="57">
                  <c:v>2024M10</c:v>
                </c:pt>
                <c:pt idx="58">
                  <c:v>2024M11</c:v>
                </c:pt>
                <c:pt idx="59">
                  <c:v>2024M12</c:v>
                </c:pt>
                <c:pt idx="60">
                  <c:v>2025M01</c:v>
                </c:pt>
                <c:pt idx="61">
                  <c:v>2025M02</c:v>
                </c:pt>
                <c:pt idx="62">
                  <c:v>2025M03</c:v>
                </c:pt>
                <c:pt idx="63">
                  <c:v>2025M04</c:v>
                </c:pt>
                <c:pt idx="64">
                  <c:v>2025M05</c:v>
                </c:pt>
                <c:pt idx="65">
                  <c:v>2025M06</c:v>
                </c:pt>
                <c:pt idx="66">
                  <c:v>2025M07</c:v>
                </c:pt>
                <c:pt idx="67">
                  <c:v>2025M08</c:v>
                </c:pt>
                <c:pt idx="68">
                  <c:v>2025M09</c:v>
                </c:pt>
                <c:pt idx="69">
                  <c:v>2025M10</c:v>
                </c:pt>
                <c:pt idx="70">
                  <c:v>2025M11</c:v>
                </c:pt>
              </c:strCache>
            </c:strRef>
          </c:cat>
          <c:val>
            <c:numRef>
              <c:f>'Monthly Indices'!$B$11:$B$801</c:f>
              <c:numCache>
                <c:formatCode>0.00</c:formatCode>
                <c:ptCount val="71"/>
                <c:pt idx="0">
                  <c:v>78.774837181519999</c:v>
                </c:pt>
                <c:pt idx="1">
                  <c:v>71.189221931039995</c:v>
                </c:pt>
                <c:pt idx="2">
                  <c:v>54.310842153750002</c:v>
                </c:pt>
                <c:pt idx="3">
                  <c:v>46.243914650870003</c:v>
                </c:pt>
                <c:pt idx="4">
                  <c:v>51.553673498969999</c:v>
                </c:pt>
                <c:pt idx="5">
                  <c:v>58.792668844429997</c:v>
                </c:pt>
                <c:pt idx="6">
                  <c:v>61.678755760999998</c:v>
                </c:pt>
                <c:pt idx="7">
                  <c:v>64.563664061409995</c:v>
                </c:pt>
                <c:pt idx="8">
                  <c:v>63.201103812429999</c:v>
                </c:pt>
                <c:pt idx="9">
                  <c:v>63.957775152529997</c:v>
                </c:pt>
                <c:pt idx="10">
                  <c:v>67.667448779720004</c:v>
                </c:pt>
                <c:pt idx="11">
                  <c:v>74.846484800420001</c:v>
                </c:pt>
                <c:pt idx="12">
                  <c:v>80.437400213390006</c:v>
                </c:pt>
                <c:pt idx="13">
                  <c:v>88.393547475380004</c:v>
                </c:pt>
                <c:pt idx="14">
                  <c:v>88.945872120779995</c:v>
                </c:pt>
                <c:pt idx="15">
                  <c:v>90.063973161969997</c:v>
                </c:pt>
                <c:pt idx="16">
                  <c:v>96.109575950790003</c:v>
                </c:pt>
                <c:pt idx="17">
                  <c:v>100.74100717389</c:v>
                </c:pt>
                <c:pt idx="18">
                  <c:v>103.80242760001001</c:v>
                </c:pt>
                <c:pt idx="19">
                  <c:v>102.23230382448</c:v>
                </c:pt>
                <c:pt idx="20">
                  <c:v>109.04175585871999</c:v>
                </c:pt>
                <c:pt idx="21">
                  <c:v>121.3275911644</c:v>
                </c:pt>
                <c:pt idx="22">
                  <c:v>115.57771464018001</c:v>
                </c:pt>
                <c:pt idx="23">
                  <c:v>114.10553993337</c:v>
                </c:pt>
                <c:pt idx="24">
                  <c:v>121.80653379239</c:v>
                </c:pt>
                <c:pt idx="25">
                  <c:v>131.44370016228001</c:v>
                </c:pt>
                <c:pt idx="26">
                  <c:v>157.10932339205999</c:v>
                </c:pt>
                <c:pt idx="27">
                  <c:v>148.39334756241001</c:v>
                </c:pt>
                <c:pt idx="28">
                  <c:v>153.22585872447999</c:v>
                </c:pt>
                <c:pt idx="29">
                  <c:v>157.97501108719999</c:v>
                </c:pt>
                <c:pt idx="30">
                  <c:v>153.07283624914001</c:v>
                </c:pt>
                <c:pt idx="31">
                  <c:v>153.92773691884</c:v>
                </c:pt>
                <c:pt idx="32">
                  <c:v>143.26661492507</c:v>
                </c:pt>
                <c:pt idx="33">
                  <c:v>134.68809009475001</c:v>
                </c:pt>
                <c:pt idx="34">
                  <c:v>130.36349184897</c:v>
                </c:pt>
                <c:pt idx="35">
                  <c:v>125.01149017633</c:v>
                </c:pt>
                <c:pt idx="36">
                  <c:v>117.87522313219</c:v>
                </c:pt>
                <c:pt idx="37">
                  <c:v>111.9109282444</c:v>
                </c:pt>
                <c:pt idx="38">
                  <c:v>106.24216198348</c:v>
                </c:pt>
                <c:pt idx="39">
                  <c:v>110.65290223002</c:v>
                </c:pt>
                <c:pt idx="40">
                  <c:v>101.06152699493001</c:v>
                </c:pt>
                <c:pt idx="41">
                  <c:v>99.299127791900005</c:v>
                </c:pt>
                <c:pt idx="42">
                  <c:v>103.40105669675999</c:v>
                </c:pt>
                <c:pt idx="43">
                  <c:v>108.35019732914</c:v>
                </c:pt>
                <c:pt idx="44">
                  <c:v>114.97808893657999</c:v>
                </c:pt>
                <c:pt idx="45">
                  <c:v>113.06655032988</c:v>
                </c:pt>
                <c:pt idx="46">
                  <c:v>107.30542368733001</c:v>
                </c:pt>
                <c:pt idx="47">
                  <c:v>102.29953715161</c:v>
                </c:pt>
                <c:pt idx="48">
                  <c:v>103.16302621425</c:v>
                </c:pt>
                <c:pt idx="49">
                  <c:v>103.96095134924001</c:v>
                </c:pt>
                <c:pt idx="50">
                  <c:v>106.10923378733</c:v>
                </c:pt>
                <c:pt idx="51">
                  <c:v>111.56952322289</c:v>
                </c:pt>
                <c:pt idx="52">
                  <c:v>106.90156016336999</c:v>
                </c:pt>
                <c:pt idx="53">
                  <c:v>107.19730752133999</c:v>
                </c:pt>
                <c:pt idx="54">
                  <c:v>107.87120615518</c:v>
                </c:pt>
                <c:pt idx="55">
                  <c:v>104.94446356447</c:v>
                </c:pt>
                <c:pt idx="56">
                  <c:v>100.92555950601999</c:v>
                </c:pt>
                <c:pt idx="57">
                  <c:v>103.24581378782</c:v>
                </c:pt>
                <c:pt idx="58">
                  <c:v>102.52314454933</c:v>
                </c:pt>
                <c:pt idx="59">
                  <c:v>103.24686561737001</c:v>
                </c:pt>
                <c:pt idx="60">
                  <c:v>108.05845064704</c:v>
                </c:pt>
                <c:pt idx="61">
                  <c:v>105.68837131278001</c:v>
                </c:pt>
                <c:pt idx="62">
                  <c:v>102.15824656683</c:v>
                </c:pt>
                <c:pt idx="63">
                  <c:v>96.393493676290007</c:v>
                </c:pt>
                <c:pt idx="64">
                  <c:v>94.220887200210001</c:v>
                </c:pt>
                <c:pt idx="65">
                  <c:v>99.266295604289994</c:v>
                </c:pt>
                <c:pt idx="66">
                  <c:v>98.765917059429995</c:v>
                </c:pt>
                <c:pt idx="67">
                  <c:v>96.421152439869999</c:v>
                </c:pt>
                <c:pt idx="68">
                  <c:v>96.417425764849995</c:v>
                </c:pt>
                <c:pt idx="69">
                  <c:v>94.260968271020005</c:v>
                </c:pt>
                <c:pt idx="70">
                  <c:v>94.310904802739998</c:v>
                </c:pt>
              </c:numCache>
            </c:numRef>
          </c:val>
          <c:smooth val="0"/>
          <c:extLst>
            <c:ext xmlns:c16="http://schemas.microsoft.com/office/drawing/2014/chart" uri="{C3380CC4-5D6E-409C-BE32-E72D297353CC}">
              <c16:uniqueId val="{00000000-E5CC-B54C-A6F0-5C4BCC5E3C14}"/>
            </c:ext>
          </c:extLst>
        </c:ser>
        <c:dLbls>
          <c:showLegendKey val="0"/>
          <c:showVal val="0"/>
          <c:showCatName val="0"/>
          <c:showSerName val="0"/>
          <c:showPercent val="0"/>
          <c:showBubbleSize val="0"/>
        </c:dLbls>
        <c:smooth val="0"/>
        <c:axId val="185530815"/>
        <c:axId val="185519007"/>
      </c:lineChart>
      <c:catAx>
        <c:axId val="185530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85519007"/>
        <c:crosses val="autoZero"/>
        <c:auto val="1"/>
        <c:lblAlgn val="ctr"/>
        <c:lblOffset val="100"/>
        <c:noMultiLvlLbl val="0"/>
      </c:catAx>
      <c:valAx>
        <c:axId val="185519007"/>
        <c:scaling>
          <c:orientation val="minMax"/>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8553081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ontserrat" panose="00000500000000000000" pitchFamily="2"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r>
              <a:rPr lang="en-US"/>
              <a:t>Remittance (Bn USD)</a:t>
            </a:r>
          </a:p>
        </c:rich>
      </c:tx>
      <c:overlay val="0"/>
      <c:spPr>
        <a:noFill/>
        <a:ln>
          <a:noFill/>
        </a:ln>
        <a:effectLst/>
      </c:spPr>
      <c:txPr>
        <a:bodyPr rot="0" spcFirstLastPara="1" vertOverflow="ellipsis" vert="horz" wrap="square" anchor="ctr" anchorCtr="1"/>
        <a:lstStyle/>
        <a:p>
          <a:pPr>
            <a:defRPr sz="108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0.15054008728317536"/>
          <c:y val="0.19644444631256844"/>
          <c:w val="0.80919783180383231"/>
          <c:h val="0.48851433002885553"/>
        </c:manualLayout>
      </c:layout>
      <c:barChart>
        <c:barDir val="col"/>
        <c:grouping val="clustered"/>
        <c:varyColors val="0"/>
        <c:ser>
          <c:idx val="0"/>
          <c:order val="0"/>
          <c:spPr>
            <a:solidFill>
              <a:srgbClr val="293652"/>
            </a:solidFill>
            <a:ln>
              <a:solidFill>
                <a:srgbClr val="293652"/>
              </a:solid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Remittance!$A$3:$A$9</c:f>
              <c:strCache>
                <c:ptCount val="7"/>
                <c:pt idx="0">
                  <c:v>2019-20</c:v>
                </c:pt>
                <c:pt idx="1">
                  <c:v>2020-21</c:v>
                </c:pt>
                <c:pt idx="2">
                  <c:v>2021-22</c:v>
                </c:pt>
                <c:pt idx="3">
                  <c:v>2022-23</c:v>
                </c:pt>
                <c:pt idx="4">
                  <c:v>2023-24</c:v>
                </c:pt>
                <c:pt idx="5">
                  <c:v>2024-25</c:v>
                </c:pt>
                <c:pt idx="6">
                  <c:v>July-Nov 25</c:v>
                </c:pt>
              </c:strCache>
            </c:strRef>
          </c:cat>
          <c:val>
            <c:numRef>
              <c:f>Remittance!$B$3:$B$9</c:f>
              <c:numCache>
                <c:formatCode>0.00</c:formatCode>
                <c:ptCount val="7"/>
                <c:pt idx="0">
                  <c:v>18.205009999999998</c:v>
                </c:pt>
                <c:pt idx="1">
                  <c:v>24.777709999999999</c:v>
                </c:pt>
                <c:pt idx="2">
                  <c:v>21.031680000000001</c:v>
                </c:pt>
                <c:pt idx="3">
                  <c:v>21.61073</c:v>
                </c:pt>
                <c:pt idx="4">
                  <c:v>23.91</c:v>
                </c:pt>
                <c:pt idx="5">
                  <c:v>30.32</c:v>
                </c:pt>
                <c:pt idx="6">
                  <c:v>13.038290000000002</c:v>
                </c:pt>
              </c:numCache>
            </c:numRef>
          </c:val>
          <c:extLst>
            <c:ext xmlns:c16="http://schemas.microsoft.com/office/drawing/2014/chart" uri="{C3380CC4-5D6E-409C-BE32-E72D297353CC}">
              <c16:uniqueId val="{00000000-42A0-460D-AD65-B9E1F656FFC8}"/>
            </c:ext>
          </c:extLst>
        </c:ser>
        <c:dLbls>
          <c:showLegendKey val="0"/>
          <c:showVal val="0"/>
          <c:showCatName val="0"/>
          <c:showSerName val="0"/>
          <c:showPercent val="0"/>
          <c:showBubbleSize val="0"/>
        </c:dLbls>
        <c:gapWidth val="219"/>
        <c:overlap val="-27"/>
        <c:axId val="1019409375"/>
        <c:axId val="1019438111"/>
      </c:barChart>
      <c:lineChart>
        <c:grouping val="standard"/>
        <c:varyColors val="0"/>
        <c:ser>
          <c:idx val="1"/>
          <c:order val="1"/>
          <c:spPr>
            <a:ln w="28575" cap="rnd">
              <a:solidFill>
                <a:srgbClr val="C6C6C6"/>
              </a:solidFill>
              <a:round/>
            </a:ln>
            <a:effectLst/>
          </c:spPr>
          <c:marker>
            <c:symbol val="none"/>
          </c:marker>
          <c:dLbls>
            <c:dLbl>
              <c:idx val="0"/>
              <c:layout>
                <c:manualLayout>
                  <c:x val="-4.8632108486439195E-2"/>
                  <c:y val="-6.704870224555266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2A0-460D-AD65-B9E1F656FFC8}"/>
                </c:ext>
              </c:extLst>
            </c:dLbl>
            <c:dLbl>
              <c:idx val="1"/>
              <c:layout>
                <c:manualLayout>
                  <c:x val="-4.4189632545931813E-2"/>
                  <c:y val="-4.7794135696903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2A0-460D-AD65-B9E1F656FFC8}"/>
                </c:ext>
              </c:extLst>
            </c:dLbl>
            <c:dLbl>
              <c:idx val="2"/>
              <c:layout>
                <c:manualLayout>
                  <c:x val="-5.5901996625421821E-2"/>
                  <c:y val="-0.4440167219537421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2A0-460D-AD65-B9E1F656FFC8}"/>
                </c:ext>
              </c:extLst>
            </c:dLbl>
            <c:dLbl>
              <c:idx val="3"/>
              <c:layout>
                <c:manualLayout>
                  <c:x val="-4.8555555555555553E-2"/>
                  <c:y val="-0.24760425780110823"/>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2A0-460D-AD65-B9E1F656FFC8}"/>
                </c:ext>
              </c:extLst>
            </c:dLbl>
            <c:dLbl>
              <c:idx val="4"/>
              <c:layout>
                <c:manualLayout>
                  <c:x val="-5.8382108486439196E-2"/>
                  <c:y val="-0.1920487022455526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2A0-460D-AD65-B9E1F656FFC8}"/>
                </c:ext>
              </c:extLst>
            </c:dLbl>
            <c:dLbl>
              <c:idx val="5"/>
              <c:layout>
                <c:manualLayout>
                  <c:x val="-5.1889998125234343E-2"/>
                  <c:y val="-0.1064388031807388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2A0-460D-AD65-B9E1F656FFC8}"/>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Remittance!$A$3:$A$9</c:f>
              <c:strCache>
                <c:ptCount val="7"/>
                <c:pt idx="0">
                  <c:v>2019-20</c:v>
                </c:pt>
                <c:pt idx="1">
                  <c:v>2020-21</c:v>
                </c:pt>
                <c:pt idx="2">
                  <c:v>2021-22</c:v>
                </c:pt>
                <c:pt idx="3">
                  <c:v>2022-23</c:v>
                </c:pt>
                <c:pt idx="4">
                  <c:v>2023-24</c:v>
                </c:pt>
                <c:pt idx="5">
                  <c:v>2024-25</c:v>
                </c:pt>
                <c:pt idx="6">
                  <c:v>July-Nov 25</c:v>
                </c:pt>
              </c:strCache>
            </c:strRef>
          </c:cat>
          <c:val>
            <c:numRef>
              <c:f>Remittance!$C$3:$C$9</c:f>
              <c:numCache>
                <c:formatCode>0%</c:formatCode>
                <c:ptCount val="7"/>
                <c:pt idx="0">
                  <c:v>0.10873448427278798</c:v>
                </c:pt>
                <c:pt idx="1">
                  <c:v>0.36103797800715309</c:v>
                </c:pt>
                <c:pt idx="2">
                  <c:v>-0.15118548082127037</c:v>
                </c:pt>
                <c:pt idx="3">
                  <c:v>2.7532275120199623E-2</c:v>
                </c:pt>
                <c:pt idx="4">
                  <c:v>0.10639483256697013</c:v>
                </c:pt>
                <c:pt idx="5">
                  <c:v>0.26808866583019664</c:v>
                </c:pt>
              </c:numCache>
            </c:numRef>
          </c:val>
          <c:smooth val="0"/>
          <c:extLst>
            <c:ext xmlns:c16="http://schemas.microsoft.com/office/drawing/2014/chart" uri="{C3380CC4-5D6E-409C-BE32-E72D297353CC}">
              <c16:uniqueId val="{00000007-42A0-460D-AD65-B9E1F656FFC8}"/>
            </c:ext>
          </c:extLst>
        </c:ser>
        <c:dLbls>
          <c:showLegendKey val="0"/>
          <c:showVal val="0"/>
          <c:showCatName val="0"/>
          <c:showSerName val="0"/>
          <c:showPercent val="0"/>
          <c:showBubbleSize val="0"/>
        </c:dLbls>
        <c:marker val="1"/>
        <c:smooth val="0"/>
        <c:axId val="281608799"/>
        <c:axId val="281417471"/>
      </c:lineChart>
      <c:catAx>
        <c:axId val="101940937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19438111"/>
        <c:crosses val="autoZero"/>
        <c:auto val="1"/>
        <c:lblAlgn val="ctr"/>
        <c:lblOffset val="100"/>
        <c:noMultiLvlLbl val="0"/>
      </c:catAx>
      <c:valAx>
        <c:axId val="1019438111"/>
        <c:scaling>
          <c:orientation val="minMax"/>
          <c:min val="0"/>
        </c:scaling>
        <c:delete val="0"/>
        <c:axPos val="l"/>
        <c:majorGridlines>
          <c:spPr>
            <a:ln w="9525" cap="flat" cmpd="sng" algn="ctr">
              <a:no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019409375"/>
        <c:crosses val="autoZero"/>
        <c:crossBetween val="between"/>
      </c:valAx>
      <c:valAx>
        <c:axId val="281417471"/>
        <c:scaling>
          <c:orientation val="minMax"/>
        </c:scaling>
        <c:delete val="0"/>
        <c:axPos val="r"/>
        <c:numFmt formatCode="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281608799"/>
        <c:crosses val="max"/>
        <c:crossBetween val="between"/>
      </c:valAx>
      <c:catAx>
        <c:axId val="281608799"/>
        <c:scaling>
          <c:orientation val="minMax"/>
        </c:scaling>
        <c:delete val="1"/>
        <c:axPos val="b"/>
        <c:numFmt formatCode="General" sourceLinked="1"/>
        <c:majorTickMark val="none"/>
        <c:minorTickMark val="none"/>
        <c:tickLblPos val="nextTo"/>
        <c:crossAx val="281417471"/>
        <c:crosses val="autoZero"/>
        <c:auto val="1"/>
        <c:lblAlgn val="ctr"/>
        <c:lblOffset val="100"/>
        <c:noMultiLvlLbl val="0"/>
      </c:catAx>
      <c:spPr>
        <a:noFill/>
        <a:ln>
          <a:noFill/>
        </a:ln>
        <a:effectLst/>
      </c:spPr>
    </c:plotArea>
    <c:plotVisOnly val="1"/>
    <c:dispBlanksAs val="gap"/>
    <c:showDLblsOverMax val="0"/>
  </c:chart>
  <c:spPr>
    <a:noFill/>
    <a:ln>
      <a:noFill/>
    </a:ln>
    <a:effectLst/>
  </c:spPr>
  <c:txPr>
    <a:bodyPr/>
    <a:lstStyle/>
    <a:p>
      <a:pPr>
        <a:defRPr sz="900">
          <a:latin typeface="Montserrat" panose="00000500000000000000" pitchFamily="2"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F7F7F7"/>
                </a:solidFill>
                <a:latin typeface="Montserrat" pitchFamily="2" charset="77"/>
                <a:ea typeface="+mn-ea"/>
                <a:cs typeface="+mn-cs"/>
              </a:defRPr>
            </a:pPr>
            <a:r>
              <a:rPr lang="en-US"/>
              <a:t>Trade Balance (Billion US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F7F7F7"/>
              </a:solidFill>
              <a:latin typeface="Montserrat" pitchFamily="2" charset="77"/>
              <a:ea typeface="+mn-ea"/>
              <a:cs typeface="+mn-cs"/>
            </a:defRPr>
          </a:pPr>
          <a:endParaRPr lang="en-US"/>
        </a:p>
      </c:txPr>
    </c:title>
    <c:autoTitleDeleted val="0"/>
    <c:plotArea>
      <c:layout/>
      <c:barChart>
        <c:barDir val="bar"/>
        <c:grouping val="clustered"/>
        <c:varyColors val="0"/>
        <c:ser>
          <c:idx val="0"/>
          <c:order val="0"/>
          <c:tx>
            <c:strRef>
              <c:f>'Export &amp; Import'!$C$75</c:f>
              <c:strCache>
                <c:ptCount val="1"/>
                <c:pt idx="0">
                  <c:v>Trade Deficit</c:v>
                </c:pt>
              </c:strCache>
            </c:strRef>
          </c:tx>
          <c:spPr>
            <a:solidFill>
              <a:srgbClr val="C6C6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'Export &amp; Import'!$B$76:$B$81</c:f>
              <c:strCache>
                <c:ptCount val="6"/>
                <c:pt idx="0">
                  <c:v>2020-21</c:v>
                </c:pt>
                <c:pt idx="1">
                  <c:v>2021-22</c:v>
                </c:pt>
                <c:pt idx="2">
                  <c:v>2022-23</c:v>
                </c:pt>
                <c:pt idx="3">
                  <c:v>2023-24</c:v>
                </c:pt>
                <c:pt idx="4">
                  <c:v>2024-25</c:v>
                </c:pt>
                <c:pt idx="5">
                  <c:v>Oct-25</c:v>
                </c:pt>
              </c:strCache>
            </c:strRef>
          </c:cat>
          <c:val>
            <c:numRef>
              <c:f>'Export &amp; Import'!$C$76:$C$81</c:f>
              <c:numCache>
                <c:formatCode>_ * #,##0.00_)_ ;_ * \(#,##0.00\)_ ;_ * "-"??_)_ ;_ @_ </c:formatCode>
                <c:ptCount val="6"/>
                <c:pt idx="0">
                  <c:v>-26.831700000000005</c:v>
                </c:pt>
                <c:pt idx="1">
                  <c:v>-37.08</c:v>
                </c:pt>
                <c:pt idx="2">
                  <c:v>-31.700000000000003</c:v>
                </c:pt>
                <c:pt idx="3">
                  <c:v>-25.839999999999996</c:v>
                </c:pt>
                <c:pt idx="4">
                  <c:v>-24.399999999999991</c:v>
                </c:pt>
                <c:pt idx="5">
                  <c:v>-7.4040000000000017</c:v>
                </c:pt>
              </c:numCache>
            </c:numRef>
          </c:val>
          <c:extLst>
            <c:ext xmlns:c16="http://schemas.microsoft.com/office/drawing/2014/chart" uri="{C3380CC4-5D6E-409C-BE32-E72D297353CC}">
              <c16:uniqueId val="{00000000-156B-4A16-A150-AF5C0FF2922B}"/>
            </c:ext>
          </c:extLst>
        </c:ser>
        <c:dLbls>
          <c:dLblPos val="inEnd"/>
          <c:showLegendKey val="0"/>
          <c:showVal val="1"/>
          <c:showCatName val="0"/>
          <c:showSerName val="0"/>
          <c:showPercent val="0"/>
          <c:showBubbleSize val="0"/>
        </c:dLbls>
        <c:gapWidth val="182"/>
        <c:axId val="714103928"/>
        <c:axId val="714114344"/>
      </c:barChart>
      <c:catAx>
        <c:axId val="714103928"/>
        <c:scaling>
          <c:orientation val="minMax"/>
        </c:scaling>
        <c:delete val="0"/>
        <c:axPos val="l"/>
        <c:numFmt formatCode="General" sourceLinked="1"/>
        <c:majorTickMark val="none"/>
        <c:minorTickMark val="none"/>
        <c:tickLblPos val="high"/>
        <c:spPr>
          <a:noFill/>
          <a:ln w="952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rgbClr val="F7F7F7"/>
                </a:solidFill>
                <a:latin typeface="Montserrat" pitchFamily="2" charset="77"/>
                <a:ea typeface="+mn-ea"/>
                <a:cs typeface="+mn-cs"/>
              </a:defRPr>
            </a:pPr>
            <a:endParaRPr lang="en-US"/>
          </a:p>
        </c:txPr>
        <c:crossAx val="714114344"/>
        <c:crosses val="autoZero"/>
        <c:auto val="1"/>
        <c:lblAlgn val="ctr"/>
        <c:lblOffset val="100"/>
        <c:noMultiLvlLbl val="0"/>
      </c:catAx>
      <c:valAx>
        <c:axId val="714114344"/>
        <c:scaling>
          <c:orientation val="minMax"/>
        </c:scaling>
        <c:delete val="0"/>
        <c:axPos val="b"/>
        <c:numFmt formatCode="_ * #,##0.00_)_ ;_ * \(#,##0.0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rgbClr val="F7F7F7"/>
                </a:solidFill>
                <a:latin typeface="Montserrat" pitchFamily="2" charset="77"/>
                <a:ea typeface="+mn-ea"/>
                <a:cs typeface="+mn-cs"/>
              </a:defRPr>
            </a:pPr>
            <a:endParaRPr lang="en-US"/>
          </a:p>
        </c:txPr>
        <c:crossAx val="714103928"/>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F7F7F7"/>
          </a:solidFill>
          <a:latin typeface="Montserrat" pitchFamily="2" charset="77"/>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chemeClr val="bg1"/>
              </a:solidFill>
              <a:latin typeface="Montserrat" pitchFamily="2" charset="77"/>
              <a:ea typeface="+mn-ea"/>
              <a:cs typeface="+mn-cs"/>
            </a:defRPr>
          </a:pPr>
          <a:endParaRPr lang="en-US"/>
        </a:p>
      </c:txPr>
    </c:title>
    <c:autoTitleDeleted val="0"/>
    <c:plotArea>
      <c:layout/>
      <c:barChart>
        <c:barDir val="bar"/>
        <c:grouping val="clustered"/>
        <c:varyColors val="0"/>
        <c:ser>
          <c:idx val="0"/>
          <c:order val="0"/>
          <c:tx>
            <c:strRef>
              <c:f>BOP!$C$2</c:f>
              <c:strCache>
                <c:ptCount val="1"/>
                <c:pt idx="0">
                  <c:v>Current Account Balance (Billion US $)</c:v>
                </c:pt>
              </c:strCache>
            </c:strRef>
          </c:tx>
          <c:spPr>
            <a:solidFill>
              <a:srgbClr val="C6C6C6"/>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BOP!$B$3:$B$10</c:f>
              <c:strCache>
                <c:ptCount val="7"/>
                <c:pt idx="0">
                  <c:v>FY 20</c:v>
                </c:pt>
                <c:pt idx="1">
                  <c:v>FY 21</c:v>
                </c:pt>
                <c:pt idx="2">
                  <c:v>FY 22</c:v>
                </c:pt>
                <c:pt idx="3">
                  <c:v>FY 23</c:v>
                </c:pt>
                <c:pt idx="4">
                  <c:v>FY 24</c:v>
                </c:pt>
                <c:pt idx="5">
                  <c:v>FY 25</c:v>
                </c:pt>
                <c:pt idx="6">
                  <c:v>Jul-Oct 25</c:v>
                </c:pt>
              </c:strCache>
            </c:strRef>
          </c:cat>
          <c:val>
            <c:numRef>
              <c:f>BOP!$C$3:$C$10</c:f>
              <c:numCache>
                <c:formatCode>#,##0.0</c:formatCode>
                <c:ptCount val="7"/>
                <c:pt idx="0">
                  <c:v>-3.9053239104829207</c:v>
                </c:pt>
                <c:pt idx="1">
                  <c:v>-3.9393689294060219</c:v>
                </c:pt>
                <c:pt idx="2">
                  <c:v>-16.533194221508825</c:v>
                </c:pt>
                <c:pt idx="3">
                  <c:v>-2.0746226415094342</c:v>
                </c:pt>
                <c:pt idx="4">
                  <c:v>-6.6</c:v>
                </c:pt>
                <c:pt idx="5" formatCode="General">
                  <c:v>0.14899999999999999</c:v>
                </c:pt>
                <c:pt idx="6" formatCode="General">
                  <c:v>-0.748</c:v>
                </c:pt>
              </c:numCache>
            </c:numRef>
          </c:val>
          <c:extLst>
            <c:ext xmlns:c16="http://schemas.microsoft.com/office/drawing/2014/chart" uri="{C3380CC4-5D6E-409C-BE32-E72D297353CC}">
              <c16:uniqueId val="{00000000-BDFA-45D0-932B-C97B78723899}"/>
            </c:ext>
          </c:extLst>
        </c:ser>
        <c:dLbls>
          <c:showLegendKey val="0"/>
          <c:showVal val="0"/>
          <c:showCatName val="0"/>
          <c:showSerName val="0"/>
          <c:showPercent val="0"/>
          <c:showBubbleSize val="0"/>
        </c:dLbls>
        <c:gapWidth val="182"/>
        <c:axId val="1188781991"/>
        <c:axId val="1188780503"/>
      </c:barChart>
      <c:catAx>
        <c:axId val="1188781991"/>
        <c:scaling>
          <c:orientation val="minMax"/>
        </c:scaling>
        <c:delete val="0"/>
        <c:axPos val="l"/>
        <c:numFmt formatCode="General" sourceLinked="1"/>
        <c:majorTickMark val="none"/>
        <c:minorTickMark val="none"/>
        <c:tickLblPos val="high"/>
        <c:spPr>
          <a:noFill/>
          <a:ln w="9525" cap="flat" cmpd="sng" algn="ctr">
            <a:solidFill>
              <a:srgbClr val="000000"/>
            </a:solidFill>
            <a:prstDash val="solid"/>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1188780503"/>
        <c:crosses val="autoZero"/>
        <c:auto val="1"/>
        <c:lblAlgn val="ctr"/>
        <c:lblOffset val="100"/>
        <c:noMultiLvlLbl val="0"/>
      </c:catAx>
      <c:valAx>
        <c:axId val="1188780503"/>
        <c:scaling>
          <c:orientation val="minMax"/>
        </c:scaling>
        <c:delete val="0"/>
        <c:axPos val="b"/>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1188781991"/>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Montserrat" pitchFamily="2" charset="77"/>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ontserrat Light" pitchFamily="2" charset="77"/>
                <a:ea typeface="+mn-ea"/>
                <a:cs typeface="+mn-cs"/>
              </a:defRPr>
            </a:pPr>
            <a:r>
              <a:rPr lang="en-US" b="1"/>
              <a:t>FDI Contribution</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ontserrat Light" pitchFamily="2" charset="77"/>
              <a:ea typeface="+mn-ea"/>
              <a:cs typeface="+mn-cs"/>
            </a:defRPr>
          </a:pPr>
          <a:endParaRPr lang="en-US"/>
        </a:p>
      </c:txPr>
    </c:title>
    <c:autoTitleDeleted val="0"/>
    <c:plotArea>
      <c:layout/>
      <c:barChart>
        <c:barDir val="col"/>
        <c:grouping val="percentStacked"/>
        <c:varyColors val="0"/>
        <c:ser>
          <c:idx val="0"/>
          <c:order val="0"/>
          <c:tx>
            <c:strRef>
              <c:f>FDI!$C$17</c:f>
              <c:strCache>
                <c:ptCount val="1"/>
                <c:pt idx="0">
                  <c:v>   Equity    Capital</c:v>
                </c:pt>
              </c:strCache>
            </c:strRef>
          </c:tx>
          <c:spPr>
            <a:solidFill>
              <a:schemeClr val="bg1"/>
            </a:solidFill>
            <a:ln>
              <a:noFill/>
            </a:ln>
            <a:effectLst/>
          </c:spPr>
          <c:invertIfNegative val="0"/>
          <c:dLbls>
            <c:spPr>
              <a:solidFill>
                <a:schemeClr val="bg1"/>
              </a:solid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FDI!$B$18:$B$23</c:f>
              <c:strCache>
                <c:ptCount val="6"/>
                <c:pt idx="0">
                  <c:v>FY 20</c:v>
                </c:pt>
                <c:pt idx="1">
                  <c:v>FY 21</c:v>
                </c:pt>
                <c:pt idx="2">
                  <c:v>FY 22</c:v>
                </c:pt>
                <c:pt idx="3">
                  <c:v>FY 23</c:v>
                </c:pt>
                <c:pt idx="4">
                  <c:v>FY 24</c:v>
                </c:pt>
                <c:pt idx="5">
                  <c:v>FY 25</c:v>
                </c:pt>
              </c:strCache>
            </c:strRef>
          </c:cat>
          <c:val>
            <c:numRef>
              <c:f>FDI!$C$18:$C$23</c:f>
              <c:numCache>
                <c:formatCode>0%</c:formatCode>
                <c:ptCount val="6"/>
                <c:pt idx="0">
                  <c:v>0.54846752385902275</c:v>
                </c:pt>
                <c:pt idx="1">
                  <c:v>0.66425610775607558</c:v>
                </c:pt>
                <c:pt idx="2">
                  <c:v>0.44219449756146173</c:v>
                </c:pt>
                <c:pt idx="3">
                  <c:v>0.44948634766153012</c:v>
                </c:pt>
                <c:pt idx="4">
                  <c:v>0.32899824461523858</c:v>
                </c:pt>
                <c:pt idx="5">
                  <c:v>0.31623164240364265</c:v>
                </c:pt>
              </c:numCache>
            </c:numRef>
          </c:val>
          <c:extLst>
            <c:ext xmlns:c16="http://schemas.microsoft.com/office/drawing/2014/chart" uri="{C3380CC4-5D6E-409C-BE32-E72D297353CC}">
              <c16:uniqueId val="{00000000-8DB9-46B7-8F33-FD101152BB51}"/>
            </c:ext>
          </c:extLst>
        </c:ser>
        <c:ser>
          <c:idx val="1"/>
          <c:order val="1"/>
          <c:tx>
            <c:strRef>
              <c:f>FDI!$D$17</c:f>
              <c:strCache>
                <c:ptCount val="1"/>
                <c:pt idx="0">
                  <c:v>Reinvested Earning</c:v>
                </c:pt>
              </c:strCache>
            </c:strRef>
          </c:tx>
          <c:spPr>
            <a:solidFill>
              <a:schemeClr val="accent1">
                <a:lumMod val="40000"/>
                <a:lumOff val="60000"/>
              </a:schemeClr>
            </a:solidFill>
            <a:ln>
              <a:noFill/>
            </a:ln>
            <a:effectLst/>
          </c:spPr>
          <c:invertIfNegative val="0"/>
          <c:dLbls>
            <c:spPr>
              <a:solidFill>
                <a:schemeClr val="accent1">
                  <a:lumMod val="40000"/>
                  <a:lumOff val="60000"/>
                </a:schemeClr>
              </a:solid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FDI!$B$18:$B$23</c:f>
              <c:strCache>
                <c:ptCount val="6"/>
                <c:pt idx="0">
                  <c:v>FY 20</c:v>
                </c:pt>
                <c:pt idx="1">
                  <c:v>FY 21</c:v>
                </c:pt>
                <c:pt idx="2">
                  <c:v>FY 22</c:v>
                </c:pt>
                <c:pt idx="3">
                  <c:v>FY 23</c:v>
                </c:pt>
                <c:pt idx="4">
                  <c:v>FY 24</c:v>
                </c:pt>
                <c:pt idx="5">
                  <c:v>FY 25</c:v>
                </c:pt>
              </c:strCache>
            </c:strRef>
          </c:cat>
          <c:val>
            <c:numRef>
              <c:f>FDI!$D$18:$D$23</c:f>
              <c:numCache>
                <c:formatCode>0%</c:formatCode>
                <c:ptCount val="6"/>
                <c:pt idx="0">
                  <c:v>0.36637817398443795</c:v>
                </c:pt>
                <c:pt idx="1">
                  <c:v>0.28260831438209211</c:v>
                </c:pt>
                <c:pt idx="2">
                  <c:v>0.49087183192460776</c:v>
                </c:pt>
                <c:pt idx="3">
                  <c:v>0.52927818329278187</c:v>
                </c:pt>
                <c:pt idx="4">
                  <c:v>0.4495860612961381</c:v>
                </c:pt>
                <c:pt idx="5">
                  <c:v>0.32932359758499691</c:v>
                </c:pt>
              </c:numCache>
            </c:numRef>
          </c:val>
          <c:extLst>
            <c:ext xmlns:c16="http://schemas.microsoft.com/office/drawing/2014/chart" uri="{C3380CC4-5D6E-409C-BE32-E72D297353CC}">
              <c16:uniqueId val="{00000001-8DB9-46B7-8F33-FD101152BB51}"/>
            </c:ext>
          </c:extLst>
        </c:ser>
        <c:ser>
          <c:idx val="2"/>
          <c:order val="2"/>
          <c:tx>
            <c:strRef>
              <c:f>FDI!$E$17</c:f>
              <c:strCache>
                <c:ptCount val="1"/>
                <c:pt idx="0">
                  <c:v>  Intra-company Loans</c:v>
                </c:pt>
              </c:strCache>
            </c:strRef>
          </c:tx>
          <c:spPr>
            <a:solidFill>
              <a:schemeClr val="accent6">
                <a:lumMod val="40000"/>
                <a:lumOff val="60000"/>
              </a:schemeClr>
            </a:solidFill>
            <a:ln>
              <a:noFill/>
            </a:ln>
            <a:effectLst/>
          </c:spPr>
          <c:invertIfNegative val="0"/>
          <c:dLbls>
            <c:spPr>
              <a:solidFill>
                <a:schemeClr val="accent6">
                  <a:lumMod val="40000"/>
                  <a:lumOff val="60000"/>
                </a:schemeClr>
              </a:solid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FDI!$B$18:$B$23</c:f>
              <c:strCache>
                <c:ptCount val="6"/>
                <c:pt idx="0">
                  <c:v>FY 20</c:v>
                </c:pt>
                <c:pt idx="1">
                  <c:v>FY 21</c:v>
                </c:pt>
                <c:pt idx="2">
                  <c:v>FY 22</c:v>
                </c:pt>
                <c:pt idx="3">
                  <c:v>FY 23</c:v>
                </c:pt>
                <c:pt idx="4">
                  <c:v>FY 24</c:v>
                </c:pt>
                <c:pt idx="5">
                  <c:v>FY 25</c:v>
                </c:pt>
              </c:strCache>
            </c:strRef>
          </c:cat>
          <c:val>
            <c:numRef>
              <c:f>FDI!$E$18:$E$23</c:f>
              <c:numCache>
                <c:formatCode>0%</c:formatCode>
                <c:ptCount val="6"/>
                <c:pt idx="0">
                  <c:v>8.5154302156539297E-2</c:v>
                </c:pt>
                <c:pt idx="1">
                  <c:v>5.3135577861832289E-2</c:v>
                </c:pt>
                <c:pt idx="2">
                  <c:v>6.6933670513930496E-2</c:v>
                </c:pt>
                <c:pt idx="3">
                  <c:v>2.1235469045688026E-2</c:v>
                </c:pt>
                <c:pt idx="4">
                  <c:v>0.22141569408862319</c:v>
                </c:pt>
                <c:pt idx="5">
                  <c:v>0.35444476001136038</c:v>
                </c:pt>
              </c:numCache>
            </c:numRef>
          </c:val>
          <c:extLst>
            <c:ext xmlns:c16="http://schemas.microsoft.com/office/drawing/2014/chart" uri="{C3380CC4-5D6E-409C-BE32-E72D297353CC}">
              <c16:uniqueId val="{00000002-8DB9-46B7-8F33-FD101152BB51}"/>
            </c:ext>
          </c:extLst>
        </c:ser>
        <c:dLbls>
          <c:showLegendKey val="0"/>
          <c:showVal val="0"/>
          <c:showCatName val="0"/>
          <c:showSerName val="0"/>
          <c:showPercent val="0"/>
          <c:showBubbleSize val="0"/>
        </c:dLbls>
        <c:gapWidth val="150"/>
        <c:overlap val="100"/>
        <c:axId val="213475495"/>
        <c:axId val="213478967"/>
      </c:barChart>
      <c:catAx>
        <c:axId val="2134754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Montserrat Light" pitchFamily="2" charset="77"/>
                <a:ea typeface="+mn-ea"/>
                <a:cs typeface="+mn-cs"/>
              </a:defRPr>
            </a:pPr>
            <a:endParaRPr lang="en-US"/>
          </a:p>
        </c:txPr>
        <c:crossAx val="213478967"/>
        <c:crosses val="autoZero"/>
        <c:auto val="1"/>
        <c:lblAlgn val="ctr"/>
        <c:lblOffset val="100"/>
        <c:noMultiLvlLbl val="0"/>
      </c:catAx>
      <c:valAx>
        <c:axId val="213478967"/>
        <c:scaling>
          <c:orientation val="minMax"/>
        </c:scaling>
        <c:delete val="1"/>
        <c:axPos val="l"/>
        <c:numFmt formatCode="0%" sourceLinked="1"/>
        <c:majorTickMark val="none"/>
        <c:minorTickMark val="none"/>
        <c:tickLblPos val="nextTo"/>
        <c:crossAx val="2134754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Montserrat Light" pitchFamily="2" charset="77"/>
              <a:ea typeface="+mn-ea"/>
              <a:cs typeface="+mn-cs"/>
            </a:defRPr>
          </a:pPr>
          <a:endParaRPr lang="en-US"/>
        </a:p>
      </c:txPr>
    </c:legend>
    <c:plotVisOnly val="1"/>
    <c:dispBlanksAs val="gap"/>
    <c:showDLblsOverMax val="0"/>
  </c:chart>
  <c:spPr>
    <a:noFill/>
    <a:ln>
      <a:noFill/>
    </a:ln>
    <a:effectLst/>
  </c:spPr>
  <c:txPr>
    <a:bodyPr/>
    <a:lstStyle/>
    <a:p>
      <a:pPr>
        <a:defRPr b="0" i="0">
          <a:solidFill>
            <a:schemeClr val="bg1"/>
          </a:solidFill>
          <a:latin typeface="Montserrat Light" pitchFamily="2"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bg1"/>
                </a:solidFill>
                <a:latin typeface="Montserrat Light" pitchFamily="2" charset="77"/>
                <a:ea typeface="+mn-ea"/>
                <a:cs typeface="+mn-cs"/>
              </a:defRPr>
            </a:pPr>
            <a:r>
              <a:rPr lang="en-US"/>
              <a:t>Foreign Direct Investment </a:t>
            </a:r>
          </a:p>
          <a:p>
            <a:pPr>
              <a:defRPr/>
            </a:pPr>
            <a:r>
              <a:rPr lang="en-US"/>
              <a:t>(In billion US$)</a:t>
            </a:r>
          </a:p>
        </c:rich>
      </c:tx>
      <c:layout>
        <c:manualLayout>
          <c:xMode val="edge"/>
          <c:yMode val="edge"/>
          <c:x val="0.22481298004638173"/>
          <c:y val="7.243549818512003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bg1"/>
              </a:solidFill>
              <a:latin typeface="Montserrat Light" pitchFamily="2" charset="77"/>
              <a:ea typeface="+mn-ea"/>
              <a:cs typeface="+mn-cs"/>
            </a:defRPr>
          </a:pPr>
          <a:endParaRPr lang="en-US"/>
        </a:p>
      </c:txPr>
    </c:title>
    <c:autoTitleDeleted val="0"/>
    <c:plotArea>
      <c:layout>
        <c:manualLayout>
          <c:layoutTarget val="inner"/>
          <c:xMode val="edge"/>
          <c:yMode val="edge"/>
          <c:x val="0.16556848007635408"/>
          <c:y val="0.22076696165191745"/>
          <c:w val="0.77761333810546407"/>
          <c:h val="0.74383480825958703"/>
        </c:manualLayout>
      </c:layout>
      <c:barChart>
        <c:barDir val="bar"/>
        <c:grouping val="clustered"/>
        <c:varyColors val="0"/>
        <c:ser>
          <c:idx val="0"/>
          <c:order val="0"/>
          <c:tx>
            <c:strRef>
              <c:f>'[Macro Outlook 2025 (2).xlsx]FDI'!$C$2</c:f>
              <c:strCache>
                <c:ptCount val="1"/>
                <c:pt idx="0">
                  <c:v>Foreign Direct Investment (In billion US$)</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Ligh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'[Macro Outlook 2025 (2).xlsx]FDI'!$B$3:$B$8</c:f>
              <c:strCache>
                <c:ptCount val="6"/>
                <c:pt idx="0">
                  <c:v>FY 20</c:v>
                </c:pt>
                <c:pt idx="1">
                  <c:v>FY 21</c:v>
                </c:pt>
                <c:pt idx="2">
                  <c:v>FY 22</c:v>
                </c:pt>
                <c:pt idx="3">
                  <c:v>FY 23</c:v>
                </c:pt>
                <c:pt idx="4">
                  <c:v>FY 24</c:v>
                </c:pt>
                <c:pt idx="5">
                  <c:v>FY 25</c:v>
                </c:pt>
              </c:strCache>
            </c:strRef>
          </c:cat>
          <c:val>
            <c:numRef>
              <c:f>'[Macro Outlook 2025 (2).xlsx]FDI'!$C$3:$C$8</c:f>
              <c:numCache>
                <c:formatCode>0.0</c:formatCode>
                <c:ptCount val="6"/>
                <c:pt idx="0">
                  <c:v>1.21</c:v>
                </c:pt>
                <c:pt idx="1">
                  <c:v>1.33</c:v>
                </c:pt>
                <c:pt idx="2">
                  <c:v>1.72</c:v>
                </c:pt>
                <c:pt idx="3">
                  <c:v>1.61</c:v>
                </c:pt>
                <c:pt idx="4">
                  <c:v>1.47</c:v>
                </c:pt>
                <c:pt idx="5">
                  <c:v>1.68</c:v>
                </c:pt>
              </c:numCache>
            </c:numRef>
          </c:val>
          <c:extLst>
            <c:ext xmlns:c16="http://schemas.microsoft.com/office/drawing/2014/chart" uri="{C3380CC4-5D6E-409C-BE32-E72D297353CC}">
              <c16:uniqueId val="{00000000-B098-4DBC-BF22-EA078316C0AB}"/>
            </c:ext>
          </c:extLst>
        </c:ser>
        <c:dLbls>
          <c:showLegendKey val="0"/>
          <c:showVal val="0"/>
          <c:showCatName val="0"/>
          <c:showSerName val="0"/>
          <c:showPercent val="0"/>
          <c:showBubbleSize val="0"/>
        </c:dLbls>
        <c:gapWidth val="146"/>
        <c:axId val="1933495064"/>
        <c:axId val="1933484648"/>
      </c:barChart>
      <c:catAx>
        <c:axId val="19334950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Light" pitchFamily="2" charset="77"/>
                <a:ea typeface="+mn-ea"/>
                <a:cs typeface="+mn-cs"/>
              </a:defRPr>
            </a:pPr>
            <a:endParaRPr lang="en-US"/>
          </a:p>
        </c:txPr>
        <c:crossAx val="1933484648"/>
        <c:crosses val="autoZero"/>
        <c:auto val="1"/>
        <c:lblAlgn val="ctr"/>
        <c:lblOffset val="100"/>
        <c:noMultiLvlLbl val="0"/>
      </c:catAx>
      <c:valAx>
        <c:axId val="1933484648"/>
        <c:scaling>
          <c:orientation val="minMax"/>
        </c:scaling>
        <c:delete val="1"/>
        <c:axPos val="b"/>
        <c:numFmt formatCode="0.0" sourceLinked="1"/>
        <c:majorTickMark val="none"/>
        <c:minorTickMark val="none"/>
        <c:tickLblPos val="nextTo"/>
        <c:crossAx val="1933495064"/>
        <c:crosses val="autoZero"/>
        <c:crossBetween val="between"/>
      </c:valAx>
      <c:spPr>
        <a:noFill/>
        <a:ln>
          <a:noFill/>
        </a:ln>
        <a:effectLst/>
      </c:spPr>
    </c:plotArea>
    <c:plotVisOnly val="1"/>
    <c:dispBlanksAs val="gap"/>
    <c:showDLblsOverMax val="0"/>
  </c:chart>
  <c:spPr>
    <a:noFill/>
    <a:ln>
      <a:noFill/>
    </a:ln>
    <a:effectLst/>
  </c:spPr>
  <c:txPr>
    <a:bodyPr/>
    <a:lstStyle/>
    <a:p>
      <a:pPr>
        <a:defRPr sz="800" b="0" i="0">
          <a:solidFill>
            <a:schemeClr val="bg1"/>
          </a:solidFill>
          <a:latin typeface="Montserrat Light" pitchFamily="2"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bg1"/>
                </a:solidFill>
                <a:latin typeface="Montserrat" pitchFamily="2" charset="77"/>
                <a:ea typeface="+mn-ea"/>
                <a:cs typeface="+mn-cs"/>
              </a:defRPr>
            </a:pPr>
            <a:r>
              <a:rPr lang="en-US"/>
              <a:t>Foreign Direct Investment, Net Inflows (% Of GDP)</a:t>
            </a:r>
          </a:p>
        </c:rich>
      </c:tx>
      <c:overlay val="0"/>
      <c:spPr>
        <a:noFill/>
        <a:ln>
          <a:noFill/>
        </a:ln>
        <a:effectLst/>
      </c:spPr>
      <c:txPr>
        <a:bodyPr rot="0" spcFirstLastPara="1" vertOverflow="ellipsis" vert="horz" wrap="square" anchor="ctr" anchorCtr="1"/>
        <a:lstStyle/>
        <a:p>
          <a:pPr>
            <a:defRPr sz="960" b="0" i="0" u="none" strike="noStrike" kern="1200" spc="0" baseline="0">
              <a:solidFill>
                <a:schemeClr val="bg1"/>
              </a:solidFill>
              <a:latin typeface="Montserrat" pitchFamily="2" charset="77"/>
              <a:ea typeface="+mn-ea"/>
              <a:cs typeface="+mn-cs"/>
            </a:defRPr>
          </a:pPr>
          <a:endParaRPr lang="en-US"/>
        </a:p>
      </c:txPr>
    </c:title>
    <c:autoTitleDeleted val="0"/>
    <c:plotArea>
      <c:layout/>
      <c:barChart>
        <c:barDir val="col"/>
        <c:grouping val="clustered"/>
        <c:varyColors val="0"/>
        <c:ser>
          <c:idx val="0"/>
          <c:order val="0"/>
          <c:tx>
            <c:strRef>
              <c:f>'[Macro Outlook 2025 (2).xlsx]FDI'!$D$35</c:f>
              <c:strCache>
                <c:ptCount val="1"/>
                <c:pt idx="0">
                  <c:v>% of GDP</c:v>
                </c:pt>
              </c:strCache>
            </c:strRef>
          </c:tx>
          <c:spPr>
            <a:solidFill>
              <a:schemeClr val="bg1">
                <a:lumMod val="85000"/>
              </a:schemeClr>
            </a:solidFill>
            <a:ln>
              <a:noFill/>
            </a:ln>
            <a:effectLst/>
          </c:spPr>
          <c:invertIfNegative val="0"/>
          <c:cat>
            <c:strRef>
              <c:f>'[Macro Outlook 2025 (2).xlsx]FDI'!$C$36:$C$43</c:f>
              <c:strCache>
                <c:ptCount val="8"/>
                <c:pt idx="0">
                  <c:v>Argentina</c:v>
                </c:pt>
                <c:pt idx="1">
                  <c:v>Bangladesh</c:v>
                </c:pt>
                <c:pt idx="2">
                  <c:v>India</c:v>
                </c:pt>
                <c:pt idx="3">
                  <c:v>Maldives</c:v>
                </c:pt>
                <c:pt idx="4">
                  <c:v>Malaysia</c:v>
                </c:pt>
                <c:pt idx="5">
                  <c:v>Pakistan</c:v>
                </c:pt>
                <c:pt idx="6">
                  <c:v>Thailand</c:v>
                </c:pt>
                <c:pt idx="7">
                  <c:v>Vietnam</c:v>
                </c:pt>
              </c:strCache>
            </c:strRef>
          </c:cat>
          <c:val>
            <c:numRef>
              <c:f>'[Macro Outlook 2025 (2).xlsx]FDI'!$D$36:$D$43</c:f>
              <c:numCache>
                <c:formatCode>General</c:formatCode>
                <c:ptCount val="8"/>
                <c:pt idx="0">
                  <c:v>1.839</c:v>
                </c:pt>
                <c:pt idx="1">
                  <c:v>0.33500000000000002</c:v>
                </c:pt>
                <c:pt idx="2">
                  <c:v>0.69399999999999995</c:v>
                </c:pt>
                <c:pt idx="3">
                  <c:v>11.56</c:v>
                </c:pt>
                <c:pt idx="4">
                  <c:v>3.6949999999999998</c:v>
                </c:pt>
                <c:pt idx="5">
                  <c:v>0.73099999999999998</c:v>
                </c:pt>
                <c:pt idx="6">
                  <c:v>1.9179999999999999</c:v>
                </c:pt>
                <c:pt idx="7">
                  <c:v>4.234</c:v>
                </c:pt>
              </c:numCache>
            </c:numRef>
          </c:val>
          <c:extLst>
            <c:ext xmlns:c16="http://schemas.microsoft.com/office/drawing/2014/chart" uri="{C3380CC4-5D6E-409C-BE32-E72D297353CC}">
              <c16:uniqueId val="{00000000-7E50-44FF-8C3C-745C1EE91A19}"/>
            </c:ext>
          </c:extLst>
        </c:ser>
        <c:dLbls>
          <c:showLegendKey val="0"/>
          <c:showVal val="0"/>
          <c:showCatName val="0"/>
          <c:showSerName val="0"/>
          <c:showPercent val="0"/>
          <c:showBubbleSize val="0"/>
        </c:dLbls>
        <c:gapWidth val="57"/>
        <c:overlap val="-53"/>
        <c:axId val="705857216"/>
        <c:axId val="674352896"/>
      </c:barChart>
      <c:catAx>
        <c:axId val="70585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itchFamily="2" charset="77"/>
                <a:ea typeface="+mn-ea"/>
                <a:cs typeface="+mn-cs"/>
              </a:defRPr>
            </a:pPr>
            <a:endParaRPr lang="en-US"/>
          </a:p>
        </c:txPr>
        <c:crossAx val="674352896"/>
        <c:crosses val="autoZero"/>
        <c:auto val="1"/>
        <c:lblAlgn val="ctr"/>
        <c:lblOffset val="100"/>
        <c:noMultiLvlLbl val="0"/>
      </c:catAx>
      <c:valAx>
        <c:axId val="674352896"/>
        <c:scaling>
          <c:orientation val="minMax"/>
          <c:max val="13"/>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itchFamily="2" charset="77"/>
                <a:ea typeface="+mn-ea"/>
                <a:cs typeface="+mn-cs"/>
              </a:defRPr>
            </a:pPr>
            <a:endParaRPr lang="en-US"/>
          </a:p>
        </c:txPr>
        <c:crossAx val="705857216"/>
        <c:crosses val="autoZero"/>
        <c:crossBetween val="between"/>
        <c:majorUnit val="2"/>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800">
          <a:solidFill>
            <a:schemeClr val="bg1"/>
          </a:solidFill>
          <a:latin typeface="Montserrat" pitchFamily="2" charset="77"/>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tx1"/>
                </a:solidFill>
                <a:latin typeface="Montserrat" panose="00000500000000000000" pitchFamily="2" charset="0"/>
                <a:ea typeface="+mn-ea"/>
                <a:cs typeface="+mn-cs"/>
              </a:defRPr>
            </a:pPr>
            <a:r>
              <a:rPr lang="en-GB"/>
              <a:t>Sectorwise FDI Trend</a:t>
            </a:r>
          </a:p>
        </c:rich>
      </c:tx>
      <c:layout>
        <c:manualLayout>
          <c:xMode val="edge"/>
          <c:yMode val="edge"/>
          <c:x val="0.30932199519939291"/>
          <c:y val="6.4809248075576767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tx1"/>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8.1013549529155515E-2"/>
          <c:y val="0.12222833209759727"/>
          <c:w val="0.87720248195150707"/>
          <c:h val="0.54555820316821801"/>
        </c:manualLayout>
      </c:layout>
      <c:lineChart>
        <c:grouping val="standard"/>
        <c:varyColors val="0"/>
        <c:ser>
          <c:idx val="0"/>
          <c:order val="0"/>
          <c:tx>
            <c:strRef>
              <c:f>FDI!$AH$67</c:f>
              <c:strCache>
                <c:ptCount val="1"/>
                <c:pt idx="0">
                  <c:v>Agriculture &amp; Fishing</c:v>
                </c:pt>
              </c:strCache>
            </c:strRef>
          </c:tx>
          <c:spPr>
            <a:ln w="28575" cap="rnd">
              <a:solidFill>
                <a:schemeClr val="accent1"/>
              </a:solidFill>
              <a:round/>
            </a:ln>
            <a:effectLst/>
          </c:spPr>
          <c:marker>
            <c:symbol val="none"/>
          </c:marker>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FDI!$AI$67:$AS$67</c:f>
              <c:numCache>
                <c:formatCode>General</c:formatCode>
                <c:ptCount val="11"/>
                <c:pt idx="0">
                  <c:v>57.53</c:v>
                </c:pt>
                <c:pt idx="1">
                  <c:v>57.42</c:v>
                </c:pt>
                <c:pt idx="2">
                  <c:v>26.97</c:v>
                </c:pt>
                <c:pt idx="3">
                  <c:v>38.72</c:v>
                </c:pt>
                <c:pt idx="4">
                  <c:v>34.229999999999997</c:v>
                </c:pt>
                <c:pt idx="5">
                  <c:v>30.99</c:v>
                </c:pt>
                <c:pt idx="6">
                  <c:v>27.78</c:v>
                </c:pt>
                <c:pt idx="7">
                  <c:v>18.95</c:v>
                </c:pt>
                <c:pt idx="8">
                  <c:v>35.17</c:v>
                </c:pt>
                <c:pt idx="9">
                  <c:v>43.15</c:v>
                </c:pt>
                <c:pt idx="10">
                  <c:v>24.72</c:v>
                </c:pt>
              </c:numCache>
            </c:numRef>
          </c:val>
          <c:smooth val="0"/>
          <c:extLst>
            <c:ext xmlns:c16="http://schemas.microsoft.com/office/drawing/2014/chart" uri="{C3380CC4-5D6E-409C-BE32-E72D297353CC}">
              <c16:uniqueId val="{00000000-2AEE-4E1D-AB25-A99FBD709D7E}"/>
            </c:ext>
          </c:extLst>
        </c:ser>
        <c:ser>
          <c:idx val="1"/>
          <c:order val="1"/>
          <c:tx>
            <c:strRef>
              <c:f>FDI!$AH$68</c:f>
              <c:strCache>
                <c:ptCount val="1"/>
                <c:pt idx="0">
                  <c:v>Power,Gas and Petroleum</c:v>
                </c:pt>
              </c:strCache>
            </c:strRef>
          </c:tx>
          <c:spPr>
            <a:ln w="28575" cap="rnd">
              <a:solidFill>
                <a:schemeClr val="accent3"/>
              </a:solidFill>
              <a:round/>
            </a:ln>
            <a:effectLst/>
          </c:spPr>
          <c:marker>
            <c:symbol val="none"/>
          </c:marker>
          <c:dLbls>
            <c:dLbl>
              <c:idx val="10"/>
              <c:layout>
                <c:manualLayout>
                  <c:x val="-3.3592270185593909E-2"/>
                  <c:y val="-4.411101244021659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AEE-4E1D-AB25-A99FBD709D7E}"/>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FDI!$AI$68:$AS$68</c:f>
              <c:numCache>
                <c:formatCode>General</c:formatCode>
                <c:ptCount val="11"/>
                <c:pt idx="0">
                  <c:v>292.24</c:v>
                </c:pt>
                <c:pt idx="1">
                  <c:v>8.8800000000000008</c:v>
                </c:pt>
                <c:pt idx="2">
                  <c:v>206.9</c:v>
                </c:pt>
                <c:pt idx="3">
                  <c:v>854.23</c:v>
                </c:pt>
                <c:pt idx="4">
                  <c:v>707.24</c:v>
                </c:pt>
                <c:pt idx="5">
                  <c:v>617.19000000000005</c:v>
                </c:pt>
                <c:pt idx="6">
                  <c:v>1061.27</c:v>
                </c:pt>
                <c:pt idx="7">
                  <c:v>1122.56</c:v>
                </c:pt>
                <c:pt idx="8">
                  <c:v>260.37</c:v>
                </c:pt>
                <c:pt idx="9">
                  <c:v>434.31</c:v>
                </c:pt>
                <c:pt idx="10">
                  <c:v>573.6</c:v>
                </c:pt>
              </c:numCache>
            </c:numRef>
          </c:val>
          <c:smooth val="0"/>
          <c:extLst>
            <c:ext xmlns:c16="http://schemas.microsoft.com/office/drawing/2014/chart" uri="{C3380CC4-5D6E-409C-BE32-E72D297353CC}">
              <c16:uniqueId val="{00000002-2AEE-4E1D-AB25-A99FBD709D7E}"/>
            </c:ext>
          </c:extLst>
        </c:ser>
        <c:ser>
          <c:idx val="2"/>
          <c:order val="2"/>
          <c:tx>
            <c:strRef>
              <c:f>FDI!$AH$69</c:f>
              <c:strCache>
                <c:ptCount val="1"/>
                <c:pt idx="0">
                  <c:v>Manufacturing</c:v>
                </c:pt>
              </c:strCache>
            </c:strRef>
          </c:tx>
          <c:spPr>
            <a:ln w="28575" cap="rnd">
              <a:solidFill>
                <a:schemeClr val="accent5"/>
              </a:solidFill>
              <a:round/>
            </a:ln>
            <a:effectLst/>
          </c:spPr>
          <c:marker>
            <c:symbol val="none"/>
          </c:marker>
          <c:dLbls>
            <c:dLbl>
              <c:idx val="1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AEE-4E1D-AB25-A99FBD709D7E}"/>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FDI!$AI$69:$AS$69</c:f>
              <c:numCache>
                <c:formatCode>General</c:formatCode>
                <c:ptCount val="11"/>
                <c:pt idx="0">
                  <c:v>915.78</c:v>
                </c:pt>
                <c:pt idx="1">
                  <c:v>552</c:v>
                </c:pt>
                <c:pt idx="2">
                  <c:v>592.36</c:v>
                </c:pt>
                <c:pt idx="3">
                  <c:v>1303.1400000000001</c:v>
                </c:pt>
                <c:pt idx="4">
                  <c:v>1013.08</c:v>
                </c:pt>
                <c:pt idx="5">
                  <c:v>894.7</c:v>
                </c:pt>
                <c:pt idx="6">
                  <c:v>851.94</c:v>
                </c:pt>
                <c:pt idx="7">
                  <c:v>1497.48</c:v>
                </c:pt>
                <c:pt idx="8">
                  <c:v>980.24</c:v>
                </c:pt>
                <c:pt idx="9">
                  <c:v>846.81</c:v>
                </c:pt>
                <c:pt idx="10">
                  <c:v>841.23</c:v>
                </c:pt>
              </c:numCache>
            </c:numRef>
          </c:val>
          <c:smooth val="0"/>
          <c:extLst>
            <c:ext xmlns:c16="http://schemas.microsoft.com/office/drawing/2014/chart" uri="{C3380CC4-5D6E-409C-BE32-E72D297353CC}">
              <c16:uniqueId val="{00000004-2AEE-4E1D-AB25-A99FBD709D7E}"/>
            </c:ext>
          </c:extLst>
        </c:ser>
        <c:ser>
          <c:idx val="3"/>
          <c:order val="3"/>
          <c:tx>
            <c:strRef>
              <c:f>FDI!$AH$70</c:f>
              <c:strCache>
                <c:ptCount val="1"/>
                <c:pt idx="0">
                  <c:v>Construction</c:v>
                </c:pt>
              </c:strCache>
            </c:strRef>
          </c:tx>
          <c:spPr>
            <a:ln w="28575" cap="rnd">
              <a:solidFill>
                <a:schemeClr val="accent1">
                  <a:lumMod val="60000"/>
                </a:schemeClr>
              </a:solidFill>
              <a:round/>
            </a:ln>
            <a:effectLst/>
          </c:spPr>
          <c:marker>
            <c:symbol val="none"/>
          </c:marker>
          <c:dLbls>
            <c:dLbl>
              <c:idx val="10"/>
              <c:layout>
                <c:manualLayout>
                  <c:x val="-1.8018000252413808E-2"/>
                  <c:y val="-1.62100705268719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AEE-4E1D-AB25-A99FBD709D7E}"/>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FDI!$AI$70:$AS$70</c:f>
              <c:numCache>
                <c:formatCode>General</c:formatCode>
                <c:ptCount val="11"/>
                <c:pt idx="3">
                  <c:v>72.19</c:v>
                </c:pt>
                <c:pt idx="4">
                  <c:v>83.63</c:v>
                </c:pt>
                <c:pt idx="5">
                  <c:v>138.25</c:v>
                </c:pt>
                <c:pt idx="6">
                  <c:v>64.05</c:v>
                </c:pt>
                <c:pt idx="7">
                  <c:v>55.18</c:v>
                </c:pt>
                <c:pt idx="8">
                  <c:v>32.08</c:v>
                </c:pt>
                <c:pt idx="9">
                  <c:v>5.52</c:v>
                </c:pt>
                <c:pt idx="10">
                  <c:v>4.91</c:v>
                </c:pt>
              </c:numCache>
            </c:numRef>
          </c:val>
          <c:smooth val="0"/>
          <c:extLst>
            <c:ext xmlns:c16="http://schemas.microsoft.com/office/drawing/2014/chart" uri="{C3380CC4-5D6E-409C-BE32-E72D297353CC}">
              <c16:uniqueId val="{00000006-2AEE-4E1D-AB25-A99FBD709D7E}"/>
            </c:ext>
          </c:extLst>
        </c:ser>
        <c:ser>
          <c:idx val="4"/>
          <c:order val="4"/>
          <c:tx>
            <c:strRef>
              <c:f>FDI!$AH$71</c:f>
              <c:strCache>
                <c:ptCount val="1"/>
                <c:pt idx="0">
                  <c:v>Trade and Commerce</c:v>
                </c:pt>
              </c:strCache>
            </c:strRef>
          </c:tx>
          <c:spPr>
            <a:ln w="28575" cap="rnd">
              <a:solidFill>
                <a:schemeClr val="accent3">
                  <a:lumMod val="60000"/>
                </a:schemeClr>
              </a:solidFill>
              <a:round/>
            </a:ln>
            <a:effectLst/>
          </c:spPr>
          <c:marker>
            <c:symbol val="none"/>
          </c:marker>
          <c:dLbls>
            <c:dLbl>
              <c:idx val="10"/>
              <c:layout>
                <c:manualLayout>
                  <c:x val="-2.2528799702712745E-3"/>
                  <c:y val="-2.08514389338447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AEE-4E1D-AB25-A99FBD709D7E}"/>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FDI!$AI$71:$AS$71</c:f>
              <c:numCache>
                <c:formatCode>General</c:formatCode>
                <c:ptCount val="11"/>
                <c:pt idx="0">
                  <c:v>382.34999999999997</c:v>
                </c:pt>
                <c:pt idx="1">
                  <c:v>286.98999999999995</c:v>
                </c:pt>
                <c:pt idx="2">
                  <c:v>287.71999999999997</c:v>
                </c:pt>
                <c:pt idx="3">
                  <c:v>379.52</c:v>
                </c:pt>
                <c:pt idx="4">
                  <c:v>621.12</c:v>
                </c:pt>
                <c:pt idx="5">
                  <c:v>469.16</c:v>
                </c:pt>
                <c:pt idx="6">
                  <c:v>472.6</c:v>
                </c:pt>
                <c:pt idx="7">
                  <c:v>479.25</c:v>
                </c:pt>
                <c:pt idx="8">
                  <c:v>409.58</c:v>
                </c:pt>
                <c:pt idx="9">
                  <c:v>282.22000000000003</c:v>
                </c:pt>
                <c:pt idx="10">
                  <c:v>419.16</c:v>
                </c:pt>
              </c:numCache>
            </c:numRef>
          </c:val>
          <c:smooth val="0"/>
          <c:extLst>
            <c:ext xmlns:c16="http://schemas.microsoft.com/office/drawing/2014/chart" uri="{C3380CC4-5D6E-409C-BE32-E72D297353CC}">
              <c16:uniqueId val="{00000008-2AEE-4E1D-AB25-A99FBD709D7E}"/>
            </c:ext>
          </c:extLst>
        </c:ser>
        <c:ser>
          <c:idx val="5"/>
          <c:order val="5"/>
          <c:tx>
            <c:strRef>
              <c:f>FDI!$AH$72</c:f>
              <c:strCache>
                <c:ptCount val="1"/>
                <c:pt idx="0">
                  <c:v>Others</c:v>
                </c:pt>
              </c:strCache>
            </c:strRef>
          </c:tx>
          <c:spPr>
            <a:ln w="28575" cap="rnd">
              <a:solidFill>
                <a:schemeClr val="accent5">
                  <a:lumMod val="60000"/>
                </a:schemeClr>
              </a:solidFill>
              <a:round/>
            </a:ln>
            <a:effectLst/>
          </c:spPr>
          <c:marker>
            <c:symbol val="none"/>
          </c:marker>
          <c:dLbls>
            <c:dLbl>
              <c:idx val="10"/>
              <c:layout>
                <c:manualLayout>
                  <c:x val="-1.330714240276552E-2"/>
                  <c:y val="4.418276431260664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AEE-4E1D-AB25-A99FBD709D7E}"/>
                </c:ext>
              </c:extLst>
            </c:dLbl>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FDI!$AI$66:$AS$66</c:f>
              <c:numCache>
                <c:formatCode>General</c:formatCode>
                <c:ptCount val="11"/>
                <c:pt idx="0">
                  <c:v>2025</c:v>
                </c:pt>
                <c:pt idx="1">
                  <c:v>2024</c:v>
                </c:pt>
                <c:pt idx="2">
                  <c:v>2023</c:v>
                </c:pt>
                <c:pt idx="3">
                  <c:v>2022</c:v>
                </c:pt>
                <c:pt idx="4">
                  <c:v>2021</c:v>
                </c:pt>
                <c:pt idx="5">
                  <c:v>2020</c:v>
                </c:pt>
                <c:pt idx="6">
                  <c:v>2019</c:v>
                </c:pt>
                <c:pt idx="7">
                  <c:v>2018</c:v>
                </c:pt>
                <c:pt idx="8">
                  <c:v>2017</c:v>
                </c:pt>
                <c:pt idx="9">
                  <c:v>2016</c:v>
                </c:pt>
                <c:pt idx="10">
                  <c:v>2015</c:v>
                </c:pt>
              </c:numCache>
            </c:numRef>
          </c:cat>
          <c:val>
            <c:numRef>
              <c:f>FDI!$AI$72:$AS$72</c:f>
              <c:numCache>
                <c:formatCode>General</c:formatCode>
                <c:ptCount val="11"/>
                <c:pt idx="0">
                  <c:v>38.680000000000064</c:v>
                </c:pt>
                <c:pt idx="1">
                  <c:v>510.15999999999985</c:v>
                </c:pt>
                <c:pt idx="2">
                  <c:v>491.51</c:v>
                </c:pt>
                <c:pt idx="3">
                  <c:v>832.15000000000009</c:v>
                </c:pt>
                <c:pt idx="4">
                  <c:v>436.26000000000022</c:v>
                </c:pt>
                <c:pt idx="5">
                  <c:v>413.00499999999965</c:v>
                </c:pt>
                <c:pt idx="6">
                  <c:v>396.3100000000004</c:v>
                </c:pt>
                <c:pt idx="7">
                  <c:v>439.88000000000011</c:v>
                </c:pt>
                <c:pt idx="8">
                  <c:v>434.12000000000012</c:v>
                </c:pt>
                <c:pt idx="9">
                  <c:v>720.70999999999935</c:v>
                </c:pt>
                <c:pt idx="10">
                  <c:v>371.76000000000022</c:v>
                </c:pt>
              </c:numCache>
            </c:numRef>
          </c:val>
          <c:smooth val="0"/>
          <c:extLst>
            <c:ext xmlns:c16="http://schemas.microsoft.com/office/drawing/2014/chart" uri="{C3380CC4-5D6E-409C-BE32-E72D297353CC}">
              <c16:uniqueId val="{0000000A-2AEE-4E1D-AB25-A99FBD709D7E}"/>
            </c:ext>
          </c:extLst>
        </c:ser>
        <c:dLbls>
          <c:showLegendKey val="0"/>
          <c:showVal val="0"/>
          <c:showCatName val="0"/>
          <c:showSerName val="0"/>
          <c:showPercent val="0"/>
          <c:showBubbleSize val="0"/>
        </c:dLbls>
        <c:smooth val="0"/>
        <c:axId val="434678768"/>
        <c:axId val="434675408"/>
      </c:lineChart>
      <c:catAx>
        <c:axId val="43467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434675408"/>
        <c:crosses val="autoZero"/>
        <c:auto val="1"/>
        <c:lblAlgn val="ctr"/>
        <c:lblOffset val="100"/>
        <c:noMultiLvlLbl val="0"/>
      </c:catAx>
      <c:valAx>
        <c:axId val="43467540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crossAx val="434678768"/>
        <c:crosses val="autoZero"/>
        <c:crossBetween val="between"/>
      </c:valAx>
      <c:spPr>
        <a:noFill/>
        <a:ln>
          <a:noFill/>
        </a:ln>
        <a:effectLst/>
      </c:spPr>
    </c:plotArea>
    <c:legend>
      <c:legendPos val="b"/>
      <c:layout>
        <c:manualLayout>
          <c:xMode val="edge"/>
          <c:yMode val="edge"/>
          <c:x val="2.7348965436481253E-2"/>
          <c:y val="0.80384465284073425"/>
          <c:w val="0.94925707074497856"/>
          <c:h val="0.16667519847462284"/>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tx1"/>
          </a:solidFill>
          <a:latin typeface="Montserrat" panose="00000500000000000000" pitchFamily="2"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anose="00000500000000000000" pitchFamily="2" charset="0"/>
              <a:ea typeface="+mn-ea"/>
              <a:cs typeface="+mn-cs"/>
            </a:defRPr>
          </a:pPr>
          <a:endParaRPr lang="en-US"/>
        </a:p>
      </c:txPr>
    </c:title>
    <c:autoTitleDeleted val="0"/>
    <c:plotArea>
      <c:layout/>
      <c:barChart>
        <c:barDir val="bar"/>
        <c:grouping val="clustered"/>
        <c:varyColors val="0"/>
        <c:ser>
          <c:idx val="0"/>
          <c:order val="0"/>
          <c:tx>
            <c:strRef>
              <c:f>'Forex Reserve &amp; Forex rate'!$C$2</c:f>
              <c:strCache>
                <c:ptCount val="1"/>
                <c:pt idx="0">
                  <c:v>Foreign Exchange Reserves (Billion US $)</c:v>
                </c:pt>
              </c:strCache>
            </c:strRef>
          </c:tx>
          <c:spPr>
            <a:solidFill>
              <a:srgbClr val="293652"/>
            </a:solidFill>
            <a:ln>
              <a:noFill/>
            </a:ln>
            <a:effectLst/>
          </c:spPr>
          <c:invertIfNegative val="0"/>
          <c:dLbls>
            <c:dLbl>
              <c:idx val="4"/>
              <c:numFmt formatCode="#,##0.00" sourceLinked="0"/>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anose="00000500000000000000" pitchFamily="2"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8C0-4E99-96B6-F8AF61A6E780}"/>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anose="00000500000000000000" pitchFamily="2" charset="0"/>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'Forex Reserve &amp; Forex rate'!$B$4:$B$10</c:f>
              <c:strCache>
                <c:ptCount val="7"/>
                <c:pt idx="0">
                  <c:v>FY 20</c:v>
                </c:pt>
                <c:pt idx="1">
                  <c:v>FY 21</c:v>
                </c:pt>
                <c:pt idx="2">
                  <c:v>FY 22</c:v>
                </c:pt>
                <c:pt idx="3">
                  <c:v>FY 23</c:v>
                </c:pt>
                <c:pt idx="4">
                  <c:v>FY 24</c:v>
                </c:pt>
                <c:pt idx="5">
                  <c:v>FY 25 </c:v>
                </c:pt>
                <c:pt idx="6">
                  <c:v>Dec-25</c:v>
                </c:pt>
              </c:strCache>
            </c:strRef>
          </c:cat>
          <c:val>
            <c:numRef>
              <c:f>'Forex Reserve &amp; Forex rate'!$C$4:$C$10</c:f>
              <c:numCache>
                <c:formatCode>_ * #,##0.00_)_ ;_ * \(#,##0.00\)_ ;_ * "-"??_)_ ;_ @_ </c:formatCode>
                <c:ptCount val="7"/>
                <c:pt idx="0">
                  <c:v>36.04</c:v>
                </c:pt>
                <c:pt idx="1">
                  <c:v>46.39</c:v>
                </c:pt>
                <c:pt idx="2">
                  <c:v>41.83</c:v>
                </c:pt>
                <c:pt idx="3">
                  <c:v>24.75</c:v>
                </c:pt>
                <c:pt idx="4">
                  <c:v>21.79</c:v>
                </c:pt>
                <c:pt idx="5">
                  <c:v>26.7</c:v>
                </c:pt>
                <c:pt idx="6" formatCode="General">
                  <c:v>28.11</c:v>
                </c:pt>
              </c:numCache>
            </c:numRef>
          </c:val>
          <c:extLst>
            <c:ext xmlns:c16="http://schemas.microsoft.com/office/drawing/2014/chart" uri="{C3380CC4-5D6E-409C-BE32-E72D297353CC}">
              <c16:uniqueId val="{00000001-88C0-4E99-96B6-F8AF61A6E780}"/>
            </c:ext>
          </c:extLst>
        </c:ser>
        <c:dLbls>
          <c:showLegendKey val="0"/>
          <c:showVal val="0"/>
          <c:showCatName val="0"/>
          <c:showSerName val="0"/>
          <c:showPercent val="0"/>
          <c:showBubbleSize val="0"/>
        </c:dLbls>
        <c:gapWidth val="182"/>
        <c:axId val="1310850071"/>
        <c:axId val="1310850567"/>
      </c:barChart>
      <c:catAx>
        <c:axId val="1310850071"/>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anose="00000500000000000000" pitchFamily="2" charset="0"/>
                <a:ea typeface="+mn-ea"/>
                <a:cs typeface="+mn-cs"/>
              </a:defRPr>
            </a:pPr>
            <a:endParaRPr lang="en-US"/>
          </a:p>
        </c:txPr>
        <c:crossAx val="1310850567"/>
        <c:crosses val="autoZero"/>
        <c:auto val="1"/>
        <c:lblAlgn val="ctr"/>
        <c:lblOffset val="100"/>
        <c:noMultiLvlLbl val="0"/>
      </c:catAx>
      <c:valAx>
        <c:axId val="1310850567"/>
        <c:scaling>
          <c:orientation val="minMax"/>
        </c:scaling>
        <c:delete val="1"/>
        <c:axPos val="t"/>
        <c:numFmt formatCode="_ * #,##0.00_)_ ;_ * \(#,##0.00\)_ ;_ * &quot;-&quot;??_)_ ;_ @_ " sourceLinked="1"/>
        <c:majorTickMark val="none"/>
        <c:minorTickMark val="none"/>
        <c:tickLblPos val="nextTo"/>
        <c:crossAx val="1310850071"/>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293652"/>
          </a:solidFill>
          <a:latin typeface="Montserrat" panose="00000500000000000000" pitchFamily="2"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a:t>Financial Account Balance (Billion US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barChart>
        <c:barDir val="bar"/>
        <c:grouping val="clustered"/>
        <c:varyColors val="0"/>
        <c:ser>
          <c:idx val="0"/>
          <c:order val="0"/>
          <c:tx>
            <c:strRef>
              <c:f>BOP!$C$31</c:f>
              <c:strCache>
                <c:ptCount val="1"/>
                <c:pt idx="0">
                  <c:v>Financial Acoount Balance (Billion US $)</c:v>
                </c:pt>
              </c:strCache>
            </c:strRef>
          </c:tx>
          <c:spPr>
            <a:solidFill>
              <a:srgbClr val="293652"/>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2-A8AF-E743-86FA-AC0A085A2B6F}"/>
              </c:ext>
            </c:extLst>
          </c:dPt>
          <c:dLbls>
            <c:dLbl>
              <c:idx val="6"/>
              <c:layout>
                <c:manualLayout>
                  <c:x val="-4.1423501892419862E-3"/>
                  <c:y val="-7.922637626976643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8AF-E743-86FA-AC0A085A2B6F}"/>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BOP!$B$32:$B$39</c:f>
              <c:strCache>
                <c:ptCount val="7"/>
                <c:pt idx="0">
                  <c:v>FY 20</c:v>
                </c:pt>
                <c:pt idx="1">
                  <c:v>FY 21</c:v>
                </c:pt>
                <c:pt idx="2">
                  <c:v>FY 22</c:v>
                </c:pt>
                <c:pt idx="3">
                  <c:v>FY 23</c:v>
                </c:pt>
                <c:pt idx="4">
                  <c:v>FY 24</c:v>
                </c:pt>
                <c:pt idx="5">
                  <c:v>FY 25</c:v>
                </c:pt>
                <c:pt idx="6">
                  <c:v>Jul-Sep 25</c:v>
                </c:pt>
              </c:strCache>
            </c:strRef>
          </c:cat>
          <c:val>
            <c:numRef>
              <c:f>BOP!$C$32:$C$39</c:f>
              <c:numCache>
                <c:formatCode>#,##0.0</c:formatCode>
                <c:ptCount val="7"/>
                <c:pt idx="0">
                  <c:v>7.952</c:v>
                </c:pt>
                <c:pt idx="1">
                  <c:v>14.067</c:v>
                </c:pt>
                <c:pt idx="2">
                  <c:v>15.458</c:v>
                </c:pt>
                <c:pt idx="3">
                  <c:v>-2.1419999999999999</c:v>
                </c:pt>
                <c:pt idx="4">
                  <c:v>4.5999999999999996</c:v>
                </c:pt>
                <c:pt idx="5" formatCode="0.00">
                  <c:v>3.98</c:v>
                </c:pt>
                <c:pt idx="6" formatCode="0.00">
                  <c:v>2.1720000000000002</c:v>
                </c:pt>
              </c:numCache>
            </c:numRef>
          </c:val>
          <c:extLst>
            <c:ext xmlns:c16="http://schemas.microsoft.com/office/drawing/2014/chart" uri="{C3380CC4-5D6E-409C-BE32-E72D297353CC}">
              <c16:uniqueId val="{00000001-A8AF-E743-86FA-AC0A085A2B6F}"/>
            </c:ext>
          </c:extLst>
        </c:ser>
        <c:dLbls>
          <c:showLegendKey val="0"/>
          <c:showVal val="0"/>
          <c:showCatName val="0"/>
          <c:showSerName val="0"/>
          <c:showPercent val="0"/>
          <c:showBubbleSize val="0"/>
        </c:dLbls>
        <c:gapWidth val="219"/>
        <c:axId val="579474552"/>
        <c:axId val="579499352"/>
      </c:barChart>
      <c:catAx>
        <c:axId val="579474552"/>
        <c:scaling>
          <c:orientation val="minMax"/>
        </c:scaling>
        <c:delete val="0"/>
        <c:axPos val="l"/>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579499352"/>
        <c:crosses val="autoZero"/>
        <c:auto val="1"/>
        <c:lblAlgn val="ctr"/>
        <c:lblOffset val="100"/>
        <c:noMultiLvlLbl val="0"/>
      </c:catAx>
      <c:valAx>
        <c:axId val="579499352"/>
        <c:scaling>
          <c:orientation val="minMax"/>
        </c:scaling>
        <c:delete val="1"/>
        <c:axPos val="b"/>
        <c:numFmt formatCode="#,##0.0" sourceLinked="1"/>
        <c:majorTickMark val="none"/>
        <c:minorTickMark val="none"/>
        <c:tickLblPos val="nextTo"/>
        <c:crossAx val="57947455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anose="00000500000000000000" pitchFamily="2" charset="0"/>
                <a:ea typeface="+mn-ea"/>
                <a:cs typeface="+mn-cs"/>
              </a:defRPr>
            </a:pPr>
            <a:r>
              <a:rPr lang="en-US"/>
              <a:t>Exchange Rate (USD/BDT)</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anose="00000500000000000000" pitchFamily="2" charset="0"/>
              <a:ea typeface="+mn-ea"/>
              <a:cs typeface="+mn-cs"/>
            </a:defRPr>
          </a:pPr>
          <a:endParaRPr lang="en-US"/>
        </a:p>
      </c:txPr>
    </c:title>
    <c:autoTitleDeleted val="0"/>
    <c:plotArea>
      <c:layout/>
      <c:lineChart>
        <c:grouping val="standard"/>
        <c:varyColors val="0"/>
        <c:ser>
          <c:idx val="0"/>
          <c:order val="0"/>
          <c:tx>
            <c:strRef>
              <c:f>'Forex Reserve &amp; Forex rate'!$G$38</c:f>
              <c:strCache>
                <c:ptCount val="1"/>
                <c:pt idx="0">
                  <c:v>USD/BDT</c:v>
                </c:pt>
              </c:strCache>
            </c:strRef>
          </c:tx>
          <c:spPr>
            <a:ln w="28575" cap="rnd">
              <a:solidFill>
                <a:srgbClr val="29365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C52-42F3-8EC2-07DF9FEFF386}"/>
                </c:ext>
              </c:extLst>
            </c:dLbl>
            <c:dLbl>
              <c:idx val="2"/>
              <c:delete val="1"/>
              <c:extLst>
                <c:ext xmlns:c15="http://schemas.microsoft.com/office/drawing/2012/chart" uri="{CE6537A1-D6FC-4f65-9D91-7224C49458BB}"/>
                <c:ext xmlns:c16="http://schemas.microsoft.com/office/drawing/2014/chart" uri="{C3380CC4-5D6E-409C-BE32-E72D297353CC}">
                  <c16:uniqueId val="{00000001-0C52-42F3-8EC2-07DF9FEFF386}"/>
                </c:ext>
              </c:extLst>
            </c:dLbl>
            <c:dLbl>
              <c:idx val="3"/>
              <c:delete val="1"/>
              <c:extLst>
                <c:ext xmlns:c15="http://schemas.microsoft.com/office/drawing/2012/chart" uri="{CE6537A1-D6FC-4f65-9D91-7224C49458BB}"/>
                <c:ext xmlns:c16="http://schemas.microsoft.com/office/drawing/2014/chart" uri="{C3380CC4-5D6E-409C-BE32-E72D297353CC}">
                  <c16:uniqueId val="{00000002-0C52-42F3-8EC2-07DF9FEFF386}"/>
                </c:ext>
              </c:extLst>
            </c:dLbl>
            <c:dLbl>
              <c:idx val="5"/>
              <c:delete val="1"/>
              <c:extLst>
                <c:ext xmlns:c15="http://schemas.microsoft.com/office/drawing/2012/chart" uri="{CE6537A1-D6FC-4f65-9D91-7224C49458BB}"/>
                <c:ext xmlns:c16="http://schemas.microsoft.com/office/drawing/2014/chart" uri="{C3380CC4-5D6E-409C-BE32-E72D297353CC}">
                  <c16:uniqueId val="{00000003-0C52-42F3-8EC2-07DF9FEFF386}"/>
                </c:ext>
              </c:extLst>
            </c:dLbl>
            <c:dLbl>
              <c:idx val="7"/>
              <c:delete val="1"/>
              <c:extLst>
                <c:ext xmlns:c15="http://schemas.microsoft.com/office/drawing/2012/chart" uri="{CE6537A1-D6FC-4f65-9D91-7224C49458BB}"/>
                <c:ext xmlns:c16="http://schemas.microsoft.com/office/drawing/2014/chart" uri="{C3380CC4-5D6E-409C-BE32-E72D297353CC}">
                  <c16:uniqueId val="{00000004-0C52-42F3-8EC2-07DF9FEFF386}"/>
                </c:ext>
              </c:extLst>
            </c:dLbl>
            <c:dLbl>
              <c:idx val="9"/>
              <c:delete val="1"/>
              <c:extLst>
                <c:ext xmlns:c15="http://schemas.microsoft.com/office/drawing/2012/chart" uri="{CE6537A1-D6FC-4f65-9D91-7224C49458BB}"/>
                <c:ext xmlns:c16="http://schemas.microsoft.com/office/drawing/2014/chart" uri="{C3380CC4-5D6E-409C-BE32-E72D297353CC}">
                  <c16:uniqueId val="{00000005-0C52-42F3-8EC2-07DF9FEFF386}"/>
                </c:ext>
              </c:extLst>
            </c:dLbl>
            <c:dLbl>
              <c:idx val="10"/>
              <c:delete val="1"/>
              <c:extLst>
                <c:ext xmlns:c15="http://schemas.microsoft.com/office/drawing/2012/chart" uri="{CE6537A1-D6FC-4f65-9D91-7224C49458BB}"/>
                <c:ext xmlns:c16="http://schemas.microsoft.com/office/drawing/2014/chart" uri="{C3380CC4-5D6E-409C-BE32-E72D297353CC}">
                  <c16:uniqueId val="{00000006-0C52-42F3-8EC2-07DF9FEFF386}"/>
                </c:ext>
              </c:extLst>
            </c:dLbl>
            <c:dLbl>
              <c:idx val="11"/>
              <c:delete val="1"/>
              <c:extLst>
                <c:ext xmlns:c15="http://schemas.microsoft.com/office/drawing/2012/chart" uri="{CE6537A1-D6FC-4f65-9D91-7224C49458BB}"/>
                <c:ext xmlns:c16="http://schemas.microsoft.com/office/drawing/2014/chart" uri="{C3380CC4-5D6E-409C-BE32-E72D297353CC}">
                  <c16:uniqueId val="{00000007-0C52-42F3-8EC2-07DF9FEFF386}"/>
                </c:ext>
              </c:extLst>
            </c:dLbl>
            <c:dLbl>
              <c:idx val="12"/>
              <c:layout>
                <c:manualLayout>
                  <c:x val="-7.692604239835954E-2"/>
                  <c:y val="-5.782407407407407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C52-42F3-8EC2-07DF9FEFF386}"/>
                </c:ext>
              </c:extLst>
            </c:dLbl>
            <c:dLbl>
              <c:idx val="13"/>
              <c:delete val="1"/>
              <c:extLst>
                <c:ext xmlns:c15="http://schemas.microsoft.com/office/drawing/2012/chart" uri="{CE6537A1-D6FC-4f65-9D91-7224C49458BB}"/>
                <c:ext xmlns:c16="http://schemas.microsoft.com/office/drawing/2014/chart" uri="{C3380CC4-5D6E-409C-BE32-E72D297353CC}">
                  <c16:uniqueId val="{00000009-0C52-42F3-8EC2-07DF9FEFF386}"/>
                </c:ext>
              </c:extLst>
            </c:dLbl>
            <c:dLbl>
              <c:idx val="14"/>
              <c:delete val="1"/>
              <c:extLst>
                <c:ext xmlns:c15="http://schemas.microsoft.com/office/drawing/2012/chart" uri="{CE6537A1-D6FC-4f65-9D91-7224C49458BB}"/>
                <c:ext xmlns:c16="http://schemas.microsoft.com/office/drawing/2014/chart" uri="{C3380CC4-5D6E-409C-BE32-E72D297353CC}">
                  <c16:uniqueId val="{0000000A-0C52-42F3-8EC2-07DF9FEFF386}"/>
                </c:ext>
              </c:extLst>
            </c:dLbl>
            <c:dLbl>
              <c:idx val="15"/>
              <c:delete val="1"/>
              <c:extLst>
                <c:ext xmlns:c15="http://schemas.microsoft.com/office/drawing/2012/chart" uri="{CE6537A1-D6FC-4f65-9D91-7224C49458BB}"/>
                <c:ext xmlns:c16="http://schemas.microsoft.com/office/drawing/2014/chart" uri="{C3380CC4-5D6E-409C-BE32-E72D297353CC}">
                  <c16:uniqueId val="{0000000B-0C52-42F3-8EC2-07DF9FEFF386}"/>
                </c:ext>
              </c:extLst>
            </c:dLbl>
            <c:dLbl>
              <c:idx val="16"/>
              <c:delete val="1"/>
              <c:extLst>
                <c:ext xmlns:c15="http://schemas.microsoft.com/office/drawing/2012/chart" uri="{CE6537A1-D6FC-4f65-9D91-7224C49458BB}"/>
                <c:ext xmlns:c16="http://schemas.microsoft.com/office/drawing/2014/chart" uri="{C3380CC4-5D6E-409C-BE32-E72D297353CC}">
                  <c16:uniqueId val="{0000000C-0C52-42F3-8EC2-07DF9FEFF386}"/>
                </c:ext>
              </c:extLst>
            </c:dLbl>
            <c:dLbl>
              <c:idx val="17"/>
              <c:layout>
                <c:manualLayout>
                  <c:x val="-4.9553452239087824E-2"/>
                  <c:y val="-0.1405156309347554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0C52-42F3-8EC2-07DF9FEFF386}"/>
                </c:ext>
              </c:extLst>
            </c:dLbl>
            <c:dLbl>
              <c:idx val="18"/>
              <c:layout>
                <c:manualLayout>
                  <c:x val="-4.0729616388937726E-2"/>
                  <c:y val="0.1309289418403652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0C52-42F3-8EC2-07DF9FEFF386}"/>
                </c:ext>
              </c:extLst>
            </c:dLbl>
            <c:dLbl>
              <c:idx val="19"/>
              <c:delete val="1"/>
              <c:extLst>
                <c:ext xmlns:c15="http://schemas.microsoft.com/office/drawing/2012/chart" uri="{CE6537A1-D6FC-4f65-9D91-7224C49458BB}"/>
                <c:ext xmlns:c16="http://schemas.microsoft.com/office/drawing/2014/chart" uri="{C3380CC4-5D6E-409C-BE32-E72D297353CC}">
                  <c16:uniqueId val="{0000000F-0C52-42F3-8EC2-07DF9FEFF386}"/>
                </c:ext>
              </c:extLst>
            </c:dLbl>
            <c:dLbl>
              <c:idx val="20"/>
              <c:delete val="1"/>
              <c:extLst>
                <c:ext xmlns:c15="http://schemas.microsoft.com/office/drawing/2012/chart" uri="{CE6537A1-D6FC-4f65-9D91-7224C49458BB}"/>
                <c:ext xmlns:c16="http://schemas.microsoft.com/office/drawing/2014/chart" uri="{C3380CC4-5D6E-409C-BE32-E72D297353CC}">
                  <c16:uniqueId val="{00000010-0C52-42F3-8EC2-07DF9FEFF386}"/>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'Forex Reserve &amp; Forex rate'!$F$44:$F$65</c:f>
              <c:strCache>
                <c:ptCount val="22"/>
                <c:pt idx="0">
                  <c:v>FY 17</c:v>
                </c:pt>
                <c:pt idx="1">
                  <c:v>FY 18</c:v>
                </c:pt>
                <c:pt idx="2">
                  <c:v>FY 19</c:v>
                </c:pt>
                <c:pt idx="3">
                  <c:v>FY 20</c:v>
                </c:pt>
                <c:pt idx="4">
                  <c:v>FY 21</c:v>
                </c:pt>
                <c:pt idx="5">
                  <c:v>FY 22</c:v>
                </c:pt>
                <c:pt idx="6">
                  <c:v>FY 23</c:v>
                </c:pt>
                <c:pt idx="7">
                  <c:v>Mar-24</c:v>
                </c:pt>
                <c:pt idx="8">
                  <c:v>Jun-24</c:v>
                </c:pt>
                <c:pt idx="9">
                  <c:v>Sep-24</c:v>
                </c:pt>
                <c:pt idx="10">
                  <c:v>Dec-24</c:v>
                </c:pt>
                <c:pt idx="11">
                  <c:v>Feb-25</c:v>
                </c:pt>
                <c:pt idx="12">
                  <c:v>Mar-25</c:v>
                </c:pt>
                <c:pt idx="13">
                  <c:v>Apr-25</c:v>
                </c:pt>
                <c:pt idx="14">
                  <c:v>May-25</c:v>
                </c:pt>
                <c:pt idx="15">
                  <c:v>Jun-25</c:v>
                </c:pt>
                <c:pt idx="16">
                  <c:v>Jul-25</c:v>
                </c:pt>
                <c:pt idx="17">
                  <c:v>Aug-25</c:v>
                </c:pt>
                <c:pt idx="18">
                  <c:v>Sep-25</c:v>
                </c:pt>
                <c:pt idx="19">
                  <c:v>Oct-25</c:v>
                </c:pt>
                <c:pt idx="20">
                  <c:v>Nov-25</c:v>
                </c:pt>
                <c:pt idx="21">
                  <c:v>Dec-25</c:v>
                </c:pt>
              </c:strCache>
            </c:strRef>
          </c:cat>
          <c:val>
            <c:numRef>
              <c:f>'Forex Reserve &amp; Forex rate'!$G$44:$G$65</c:f>
              <c:numCache>
                <c:formatCode>_ * #,##0.00_)_ ;_ * \(#,##0.00\)_ ;_ * "-"??_)_ ;_ @_ </c:formatCode>
                <c:ptCount val="22"/>
                <c:pt idx="0">
                  <c:v>79.132999999999996</c:v>
                </c:pt>
                <c:pt idx="1">
                  <c:v>82.107699999999994</c:v>
                </c:pt>
                <c:pt idx="2">
                  <c:v>84.020799999999994</c:v>
                </c:pt>
                <c:pt idx="3">
                  <c:v>84.781146000000007</c:v>
                </c:pt>
                <c:pt idx="4">
                  <c:v>85.226525000000009</c:v>
                </c:pt>
                <c:pt idx="5">
                  <c:v>96.289850000000001</c:v>
                </c:pt>
                <c:pt idx="6">
                  <c:v>106.95</c:v>
                </c:pt>
                <c:pt idx="7">
                  <c:v>110</c:v>
                </c:pt>
                <c:pt idx="8">
                  <c:v>117.9787</c:v>
                </c:pt>
                <c:pt idx="9">
                  <c:v>120</c:v>
                </c:pt>
                <c:pt idx="10">
                  <c:v>120</c:v>
                </c:pt>
                <c:pt idx="11">
                  <c:v>122</c:v>
                </c:pt>
                <c:pt idx="12">
                  <c:v>122</c:v>
                </c:pt>
                <c:pt idx="13">
                  <c:v>122</c:v>
                </c:pt>
                <c:pt idx="14">
                  <c:v>122.46</c:v>
                </c:pt>
                <c:pt idx="15">
                  <c:v>122.83</c:v>
                </c:pt>
                <c:pt idx="16">
                  <c:v>121.93</c:v>
                </c:pt>
                <c:pt idx="17">
                  <c:v>121.64</c:v>
                </c:pt>
                <c:pt idx="18">
                  <c:v>121.75</c:v>
                </c:pt>
                <c:pt idx="19">
                  <c:v>122.29</c:v>
                </c:pt>
                <c:pt idx="20">
                  <c:v>122.27</c:v>
                </c:pt>
                <c:pt idx="21">
                  <c:v>122.32</c:v>
                </c:pt>
              </c:numCache>
            </c:numRef>
          </c:val>
          <c:smooth val="0"/>
          <c:extLst>
            <c:ext xmlns:c16="http://schemas.microsoft.com/office/drawing/2014/chart" uri="{C3380CC4-5D6E-409C-BE32-E72D297353CC}">
              <c16:uniqueId val="{00000011-0C52-42F3-8EC2-07DF9FEFF386}"/>
            </c:ext>
          </c:extLst>
        </c:ser>
        <c:dLbls>
          <c:showLegendKey val="0"/>
          <c:showVal val="0"/>
          <c:showCatName val="0"/>
          <c:showSerName val="0"/>
          <c:showPercent val="0"/>
          <c:showBubbleSize val="0"/>
        </c:dLbls>
        <c:smooth val="0"/>
        <c:axId val="728476384"/>
        <c:axId val="728295104"/>
      </c:lineChart>
      <c:catAx>
        <c:axId val="728476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anose="00000500000000000000" pitchFamily="2" charset="0"/>
                <a:ea typeface="+mn-ea"/>
                <a:cs typeface="+mn-cs"/>
              </a:defRPr>
            </a:pPr>
            <a:endParaRPr lang="en-US"/>
          </a:p>
        </c:txPr>
        <c:crossAx val="728295104"/>
        <c:crosses val="autoZero"/>
        <c:auto val="1"/>
        <c:lblAlgn val="ctr"/>
        <c:lblOffset val="100"/>
        <c:noMultiLvlLbl val="0"/>
      </c:catAx>
      <c:valAx>
        <c:axId val="728295104"/>
        <c:scaling>
          <c:orientation val="minMax"/>
          <c:max val="130"/>
          <c:min val="75"/>
        </c:scaling>
        <c:delete val="1"/>
        <c:axPos val="l"/>
        <c:majorGridlines>
          <c:spPr>
            <a:ln w="9525" cap="flat" cmpd="sng" algn="ctr">
              <a:noFill/>
              <a:round/>
            </a:ln>
            <a:effectLst/>
          </c:spPr>
        </c:majorGridlines>
        <c:numFmt formatCode="_ * #,##0.00_)_ ;_ * \(#,##0.00\)_ ;_ * &quot;-&quot;??_)_ ;_ @_ " sourceLinked="1"/>
        <c:majorTickMark val="none"/>
        <c:minorTickMark val="none"/>
        <c:tickLblPos val="nextTo"/>
        <c:crossAx val="728476384"/>
        <c:crosses val="autoZero"/>
        <c:crossBetween val="between"/>
        <c:majorUnit val="5"/>
      </c:valAx>
      <c:spPr>
        <a:noFill/>
        <a:ln>
          <a:noFill/>
        </a:ln>
        <a:effectLst/>
      </c:spPr>
    </c:plotArea>
    <c:plotVisOnly val="1"/>
    <c:dispBlanksAs val="gap"/>
    <c:showDLblsOverMax val="0"/>
  </c:chart>
  <c:spPr>
    <a:noFill/>
    <a:ln>
      <a:noFill/>
    </a:ln>
    <a:effectLst/>
  </c:spPr>
  <c:txPr>
    <a:bodyPr/>
    <a:lstStyle/>
    <a:p>
      <a:pPr>
        <a:defRPr sz="1100">
          <a:solidFill>
            <a:srgbClr val="293652"/>
          </a:solidFill>
          <a:latin typeface="Montserrat" panose="00000500000000000000" pitchFamily="2"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anose="00000500000000000000" pitchFamily="2" charset="0"/>
              <a:ea typeface="+mn-ea"/>
              <a:cs typeface="+mn-cs"/>
            </a:defRPr>
          </a:pPr>
          <a:endParaRPr lang="en-US"/>
        </a:p>
      </c:txPr>
    </c:title>
    <c:autoTitleDeleted val="0"/>
    <c:plotArea>
      <c:layout/>
      <c:lineChart>
        <c:grouping val="standard"/>
        <c:varyColors val="0"/>
        <c:ser>
          <c:idx val="0"/>
          <c:order val="0"/>
          <c:tx>
            <c:strRef>
              <c:f>Data!$BU$271</c:f>
              <c:strCache>
                <c:ptCount val="1"/>
                <c:pt idx="0">
                  <c:v>WLD GDP Growth in %</c:v>
                </c:pt>
              </c:strCache>
            </c:strRef>
          </c:tx>
          <c:spPr>
            <a:ln w="28575" cap="rnd">
              <a:solidFill>
                <a:schemeClr val="accent1">
                  <a:lumMod val="50000"/>
                </a:schemeClr>
              </a:solidFill>
              <a:round/>
            </a:ln>
            <a:effectLst/>
          </c:spPr>
          <c:marker>
            <c:symbol val="none"/>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E38-C047-A2EA-8F19361F65B0}"/>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Data!$BV$270:$CA$270</c:f>
              <c:numCache>
                <c:formatCode>General</c:formatCode>
                <c:ptCount val="6"/>
                <c:pt idx="0">
                  <c:v>2019</c:v>
                </c:pt>
                <c:pt idx="1">
                  <c:v>2020</c:v>
                </c:pt>
                <c:pt idx="2">
                  <c:v>2021</c:v>
                </c:pt>
                <c:pt idx="3">
                  <c:v>2022</c:v>
                </c:pt>
                <c:pt idx="4">
                  <c:v>2023</c:v>
                </c:pt>
                <c:pt idx="5">
                  <c:v>2024</c:v>
                </c:pt>
              </c:numCache>
            </c:numRef>
          </c:cat>
          <c:val>
            <c:numRef>
              <c:f>Data!$BV$271:$CA$271</c:f>
              <c:numCache>
                <c:formatCode>_(* #,##0.00_);_(* \(#,##0.00\);_(* "-"??_);_(@_)</c:formatCode>
                <c:ptCount val="6"/>
                <c:pt idx="0">
                  <c:v>2.6791175747991929</c:v>
                </c:pt>
                <c:pt idx="1">
                  <c:v>-2.8992231033702041</c:v>
                </c:pt>
                <c:pt idx="2">
                  <c:v>6.4133496154197331</c:v>
                </c:pt>
                <c:pt idx="3">
                  <c:v>3.4030548374689147</c:v>
                </c:pt>
                <c:pt idx="4">
                  <c:v>2.9485947500486986</c:v>
                </c:pt>
                <c:pt idx="5">
                  <c:v>2.8719496420431341</c:v>
                </c:pt>
              </c:numCache>
            </c:numRef>
          </c:val>
          <c:smooth val="0"/>
          <c:extLst>
            <c:ext xmlns:c16="http://schemas.microsoft.com/office/drawing/2014/chart" uri="{C3380CC4-5D6E-409C-BE32-E72D297353CC}">
              <c16:uniqueId val="{00000001-5E38-C047-A2EA-8F19361F65B0}"/>
            </c:ext>
          </c:extLst>
        </c:ser>
        <c:dLbls>
          <c:showLegendKey val="0"/>
          <c:showVal val="0"/>
          <c:showCatName val="0"/>
          <c:showSerName val="0"/>
          <c:showPercent val="0"/>
          <c:showBubbleSize val="0"/>
        </c:dLbls>
        <c:smooth val="0"/>
        <c:axId val="781004816"/>
        <c:axId val="781092576"/>
      </c:lineChart>
      <c:catAx>
        <c:axId val="781004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781092576"/>
        <c:crosses val="autoZero"/>
        <c:auto val="1"/>
        <c:lblAlgn val="ctr"/>
        <c:lblOffset val="100"/>
        <c:noMultiLvlLbl val="0"/>
      </c:catAx>
      <c:valAx>
        <c:axId val="781092576"/>
        <c:scaling>
          <c:orientation val="minMax"/>
        </c:scaling>
        <c:delete val="1"/>
        <c:axPos val="l"/>
        <c:majorGridlines>
          <c:spPr>
            <a:ln w="9525" cap="flat" cmpd="sng" algn="ctr">
              <a:noFill/>
              <a:round/>
            </a:ln>
            <a:effectLst/>
          </c:spPr>
        </c:majorGridlines>
        <c:numFmt formatCode="_(* #,##0.00_);_(* \(#,##0.00\);_(* &quot;-&quot;??_);_(@_)" sourceLinked="1"/>
        <c:majorTickMark val="none"/>
        <c:minorTickMark val="none"/>
        <c:tickLblPos val="nextTo"/>
        <c:crossAx val="781004816"/>
        <c:crosses val="autoZero"/>
        <c:crossBetween val="between"/>
      </c:valAx>
      <c:spPr>
        <a:noFill/>
        <a:ln>
          <a:noFill/>
        </a:ln>
        <a:effectLst/>
      </c:spPr>
    </c:plotArea>
    <c:plotVisOnly val="1"/>
    <c:dispBlanksAs val="gap"/>
    <c:showDLblsOverMax val="0"/>
  </c:chart>
  <c:spPr>
    <a:noFill/>
    <a:ln>
      <a:noFill/>
    </a:ln>
    <a:effectLst/>
  </c:spPr>
  <c:txPr>
    <a:bodyPr/>
    <a:lstStyle/>
    <a:p>
      <a:pPr>
        <a:defRPr sz="1100">
          <a:latin typeface="Montserrat" panose="00000500000000000000" pitchFamily="2"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a:t>Inflation Rate (Point to Point)</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manualLayout>
          <c:layoutTarget val="inner"/>
          <c:xMode val="edge"/>
          <c:yMode val="edge"/>
          <c:x val="3.5973427559508081E-2"/>
          <c:y val="0.31288896106909186"/>
          <c:w val="0.92805314488098378"/>
          <c:h val="0.52794116282307091"/>
        </c:manualLayout>
      </c:layout>
      <c:lineChart>
        <c:grouping val="standard"/>
        <c:varyColors val="0"/>
        <c:ser>
          <c:idx val="0"/>
          <c:order val="0"/>
          <c:tx>
            <c:strRef>
              <c:f>Inflation!$C$2</c:f>
              <c:strCache>
                <c:ptCount val="1"/>
                <c:pt idx="0">
                  <c:v>Inflation Rate</c:v>
                </c:pt>
              </c:strCache>
            </c:strRef>
          </c:tx>
          <c:spPr>
            <a:ln w="28575" cap="rnd">
              <a:solidFill>
                <a:srgbClr val="293652"/>
              </a:solidFill>
              <a:prstDash val="solid"/>
              <a:round/>
            </a:ln>
            <a:effectLst/>
          </c:spPr>
          <c:marker>
            <c:symbol val="none"/>
          </c:marker>
          <c:dLbls>
            <c:dLbl>
              <c:idx val="1"/>
              <c:layout>
                <c:manualLayout>
                  <c:x val="-9.5603149524821532E-2"/>
                  <c:y val="-0.1145133982501739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C4C-4C92-98A1-39B4645E4467}"/>
                </c:ext>
              </c:extLst>
            </c:dLbl>
            <c:spPr>
              <a:no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Inflation!$B$5:$B$10</c:f>
              <c:strCache>
                <c:ptCount val="6"/>
                <c:pt idx="0">
                  <c:v>2020-21</c:v>
                </c:pt>
                <c:pt idx="1">
                  <c:v>2021-22</c:v>
                </c:pt>
                <c:pt idx="2">
                  <c:v>2022-23</c:v>
                </c:pt>
                <c:pt idx="3">
                  <c:v>2023-24</c:v>
                </c:pt>
                <c:pt idx="4">
                  <c:v>2024-25</c:v>
                </c:pt>
                <c:pt idx="5">
                  <c:v>Nov-25</c:v>
                </c:pt>
              </c:strCache>
            </c:strRef>
          </c:cat>
          <c:val>
            <c:numRef>
              <c:f>Inflation!$C$5:$C$10</c:f>
              <c:numCache>
                <c:formatCode>_ * #,##0.00_)_ ;_ * \(#,##0.00\)_ ;_ * "-"??_)_ ;_ @_ </c:formatCode>
                <c:ptCount val="6"/>
                <c:pt idx="0">
                  <c:v>5.56</c:v>
                </c:pt>
                <c:pt idx="1">
                  <c:v>6.15</c:v>
                </c:pt>
                <c:pt idx="2">
                  <c:v>9.74</c:v>
                </c:pt>
                <c:pt idx="3">
                  <c:v>9.7200000000000006</c:v>
                </c:pt>
                <c:pt idx="4">
                  <c:v>8.48</c:v>
                </c:pt>
                <c:pt idx="5">
                  <c:v>8.2899999999999991</c:v>
                </c:pt>
              </c:numCache>
            </c:numRef>
          </c:val>
          <c:smooth val="0"/>
          <c:extLst>
            <c:ext xmlns:c16="http://schemas.microsoft.com/office/drawing/2014/chart" uri="{C3380CC4-5D6E-409C-BE32-E72D297353CC}">
              <c16:uniqueId val="{00000001-3C4C-4C92-98A1-39B4645E4467}"/>
            </c:ext>
          </c:extLst>
        </c:ser>
        <c:dLbls>
          <c:showLegendKey val="0"/>
          <c:showVal val="0"/>
          <c:showCatName val="0"/>
          <c:showSerName val="0"/>
          <c:showPercent val="0"/>
          <c:showBubbleSize val="0"/>
        </c:dLbls>
        <c:smooth val="0"/>
        <c:axId val="235189671"/>
        <c:axId val="235170327"/>
      </c:lineChart>
      <c:catAx>
        <c:axId val="2351896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235170327"/>
        <c:crosses val="autoZero"/>
        <c:auto val="1"/>
        <c:lblAlgn val="ctr"/>
        <c:lblOffset val="100"/>
        <c:noMultiLvlLbl val="0"/>
      </c:catAx>
      <c:valAx>
        <c:axId val="235170327"/>
        <c:scaling>
          <c:orientation val="minMax"/>
          <c:min val="5"/>
        </c:scaling>
        <c:delete val="1"/>
        <c:axPos val="l"/>
        <c:numFmt formatCode="_ * #,##0.00_)_ ;_ * \(#,##0.00\)_ ;_ * &quot;-&quot;??_)_ ;_ @_ " sourceLinked="1"/>
        <c:majorTickMark val="none"/>
        <c:minorTickMark val="none"/>
        <c:tickLblPos val="nextTo"/>
        <c:crossAx val="235189671"/>
        <c:crosses val="autoZero"/>
        <c:crossBetween val="between"/>
        <c:majorUnit val="1"/>
        <c:minorUnit val="0.01"/>
      </c:valAx>
      <c:spPr>
        <a:noFill/>
        <a:ln>
          <a:noFill/>
        </a:ln>
        <a:effectLst/>
      </c:spPr>
    </c:plotArea>
    <c:plotVisOnly val="1"/>
    <c:dispBlanksAs val="gap"/>
    <c:showDLblsOverMax val="0"/>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r>
              <a:rPr lang="en-US" dirty="0"/>
              <a:t>Broad Money Growth(Yearly)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manualLayout>
          <c:layoutTarget val="inner"/>
          <c:xMode val="edge"/>
          <c:yMode val="edge"/>
          <c:x val="8.0527777777777781E-2"/>
          <c:y val="0.13941744124089753"/>
          <c:w val="0.88891666666666669"/>
          <c:h val="0.53776212184003325"/>
        </c:manualLayout>
      </c:layout>
      <c:lineChart>
        <c:grouping val="standard"/>
        <c:varyColors val="0"/>
        <c:ser>
          <c:idx val="0"/>
          <c:order val="0"/>
          <c:tx>
            <c:strRef>
              <c:f>'broad money'!$B$1</c:f>
              <c:strCache>
                <c:ptCount val="1"/>
                <c:pt idx="0">
                  <c:v>Net Foreign Assets</c:v>
                </c:pt>
              </c:strCache>
            </c:strRef>
          </c:tx>
          <c:spPr>
            <a:ln w="28575" cap="rnd">
              <a:solidFill>
                <a:schemeClr val="accent1"/>
              </a:solidFill>
              <a:round/>
            </a:ln>
            <a:effectLst/>
          </c:spPr>
          <c:marker>
            <c:symbol val="none"/>
          </c:marker>
          <c:cat>
            <c:strRef>
              <c:f>'broad money'!$A$3:$A$17</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2023-24P</c:v>
                </c:pt>
                <c:pt idx="14">
                  <c:v>2025-26P</c:v>
                </c:pt>
              </c:strCache>
            </c:strRef>
          </c:cat>
          <c:val>
            <c:numRef>
              <c:f>'broad money'!$B$3:$B$17</c:f>
              <c:numCache>
                <c:formatCode>0.00%</c:formatCode>
                <c:ptCount val="15"/>
                <c:pt idx="0">
                  <c:v>0.21344914707055485</c:v>
                </c:pt>
                <c:pt idx="1">
                  <c:v>0.17386183915868503</c:v>
                </c:pt>
                <c:pt idx="2">
                  <c:v>0.16707505857076677</c:v>
                </c:pt>
                <c:pt idx="3">
                  <c:v>0.16092294752525915</c:v>
                </c:pt>
                <c:pt idx="4">
                  <c:v>0.12416169312048497</c:v>
                </c:pt>
                <c:pt idx="5">
                  <c:v>0.16348577304545442</c:v>
                </c:pt>
                <c:pt idx="6">
                  <c:v>0.10879606642587802</c:v>
                </c:pt>
                <c:pt idx="7">
                  <c:v>9.2419160336514095E-2</c:v>
                </c:pt>
                <c:pt idx="8">
                  <c:v>9.8767906838044928E-2</c:v>
                </c:pt>
                <c:pt idx="9">
                  <c:v>0.12637097961113031</c:v>
                </c:pt>
                <c:pt idx="10">
                  <c:v>0.13624192438861926</c:v>
                </c:pt>
                <c:pt idx="11">
                  <c:v>9.4322149602218852E-2</c:v>
                </c:pt>
                <c:pt idx="12">
                  <c:v>0.10482024618494834</c:v>
                </c:pt>
                <c:pt idx="13">
                  <c:v>7.7399517297902509E-2</c:v>
                </c:pt>
                <c:pt idx="14">
                  <c:v>0.1</c:v>
                </c:pt>
              </c:numCache>
            </c:numRef>
          </c:val>
          <c:smooth val="0"/>
          <c:extLst>
            <c:ext xmlns:c16="http://schemas.microsoft.com/office/drawing/2014/chart" uri="{C3380CC4-5D6E-409C-BE32-E72D297353CC}">
              <c16:uniqueId val="{00000000-26FC-43FE-B15C-31BB3C77799E}"/>
            </c:ext>
          </c:extLst>
        </c:ser>
        <c:ser>
          <c:idx val="1"/>
          <c:order val="1"/>
          <c:tx>
            <c:strRef>
              <c:f>'broad money'!$C$1</c:f>
              <c:strCache>
                <c:ptCount val="1"/>
                <c:pt idx="0">
                  <c:v>Net Domestic Assets</c:v>
                </c:pt>
              </c:strCache>
            </c:strRef>
          </c:tx>
          <c:spPr>
            <a:ln w="28575" cap="rnd">
              <a:solidFill>
                <a:srgbClr val="002060"/>
              </a:solidFill>
              <a:round/>
            </a:ln>
            <a:effectLst/>
          </c:spPr>
          <c:marker>
            <c:symbol val="none"/>
          </c:marker>
          <c:cat>
            <c:strRef>
              <c:f>'broad money'!$A$3:$A$17</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2023-24P</c:v>
                </c:pt>
                <c:pt idx="14">
                  <c:v>2025-26P</c:v>
                </c:pt>
              </c:strCache>
            </c:strRef>
          </c:cat>
          <c:val>
            <c:numRef>
              <c:f>'broad money'!$C$3:$C$17</c:f>
              <c:numCache>
                <c:formatCode>0%</c:formatCode>
                <c:ptCount val="15"/>
                <c:pt idx="0">
                  <c:v>5.2551983749392184E-2</c:v>
                </c:pt>
                <c:pt idx="1">
                  <c:v>0.11683297106275203</c:v>
                </c:pt>
                <c:pt idx="2">
                  <c:v>0.43684430217702119</c:v>
                </c:pt>
                <c:pt idx="3">
                  <c:v>0.41330081536279861</c:v>
                </c:pt>
                <c:pt idx="4">
                  <c:v>0.18226177489713002</c:v>
                </c:pt>
                <c:pt idx="5">
                  <c:v>0.2320302195014714</c:v>
                </c:pt>
                <c:pt idx="6">
                  <c:v>0.14395656433423287</c:v>
                </c:pt>
                <c:pt idx="7">
                  <c:v>-7.5838873328160084E-3</c:v>
                </c:pt>
                <c:pt idx="8">
                  <c:v>2.9187182440009396E-2</c:v>
                </c:pt>
                <c:pt idx="9">
                  <c:v>0.10672082731429389</c:v>
                </c:pt>
                <c:pt idx="10">
                  <c:v>0.26824309666428059</c:v>
                </c:pt>
                <c:pt idx="11">
                  <c:v>-4.7180043809461614E-2</c:v>
                </c:pt>
                <c:pt idx="12">
                  <c:v>-0.13058099560031489</c:v>
                </c:pt>
                <c:pt idx="13">
                  <c:v>-8.0824163802224125E-2</c:v>
                </c:pt>
                <c:pt idx="14">
                  <c:v>6.5799999999999997E-2</c:v>
                </c:pt>
              </c:numCache>
            </c:numRef>
          </c:val>
          <c:smooth val="0"/>
          <c:extLst>
            <c:ext xmlns:c16="http://schemas.microsoft.com/office/drawing/2014/chart" uri="{C3380CC4-5D6E-409C-BE32-E72D297353CC}">
              <c16:uniqueId val="{00000001-26FC-43FE-B15C-31BB3C77799E}"/>
            </c:ext>
          </c:extLst>
        </c:ser>
        <c:ser>
          <c:idx val="2"/>
          <c:order val="2"/>
          <c:tx>
            <c:strRef>
              <c:f>'broad money'!$D$1</c:f>
              <c:strCache>
                <c:ptCount val="1"/>
                <c:pt idx="0">
                  <c:v>Total Broad Money</c:v>
                </c:pt>
              </c:strCache>
            </c:strRef>
          </c:tx>
          <c:spPr>
            <a:ln w="28575" cap="rnd">
              <a:solidFill>
                <a:srgbClr val="C6C6C6"/>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2-26FC-43FE-B15C-31BB3C77799E}"/>
                </c:ext>
              </c:extLst>
            </c:dLbl>
            <c:dLbl>
              <c:idx val="1"/>
              <c:layout>
                <c:manualLayout>
                  <c:x val="-2.8718683240460927E-2"/>
                  <c:y val="0.1027240627256510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FC-43FE-B15C-31BB3C77799E}"/>
                </c:ext>
              </c:extLst>
            </c:dLbl>
            <c:dLbl>
              <c:idx val="2"/>
              <c:delete val="1"/>
              <c:extLst>
                <c:ext xmlns:c15="http://schemas.microsoft.com/office/drawing/2012/chart" uri="{CE6537A1-D6FC-4f65-9D91-7224C49458BB}"/>
                <c:ext xmlns:c16="http://schemas.microsoft.com/office/drawing/2014/chart" uri="{C3380CC4-5D6E-409C-BE32-E72D297353CC}">
                  <c16:uniqueId val="{00000004-26FC-43FE-B15C-31BB3C77799E}"/>
                </c:ext>
              </c:extLst>
            </c:dLbl>
            <c:dLbl>
              <c:idx val="3"/>
              <c:layout>
                <c:manualLayout>
                  <c:x val="-4.1343211826266692E-2"/>
                  <c:y val="5.13620313628255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6FC-43FE-B15C-31BB3C77799E}"/>
                </c:ext>
              </c:extLst>
            </c:dLbl>
            <c:dLbl>
              <c:idx val="4"/>
              <c:delete val="1"/>
              <c:extLst>
                <c:ext xmlns:c15="http://schemas.microsoft.com/office/drawing/2012/chart" uri="{CE6537A1-D6FC-4f65-9D91-7224C49458BB}"/>
                <c:ext xmlns:c16="http://schemas.microsoft.com/office/drawing/2014/chart" uri="{C3380CC4-5D6E-409C-BE32-E72D297353CC}">
                  <c16:uniqueId val="{00000006-26FC-43FE-B15C-31BB3C77799E}"/>
                </c:ext>
              </c:extLst>
            </c:dLbl>
            <c:dLbl>
              <c:idx val="5"/>
              <c:layout>
                <c:manualLayout>
                  <c:x val="-3.4241309508479666E-2"/>
                  <c:y val="7.47084092550189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6FC-43FE-B15C-31BB3C77799E}"/>
                </c:ext>
              </c:extLst>
            </c:dLbl>
            <c:dLbl>
              <c:idx val="6"/>
              <c:delete val="1"/>
              <c:extLst>
                <c:ext xmlns:c15="http://schemas.microsoft.com/office/drawing/2012/chart" uri="{CE6537A1-D6FC-4f65-9D91-7224C49458BB}"/>
                <c:ext xmlns:c16="http://schemas.microsoft.com/office/drawing/2014/chart" uri="{C3380CC4-5D6E-409C-BE32-E72D297353CC}">
                  <c16:uniqueId val="{00000008-26FC-43FE-B15C-31BB3C77799E}"/>
                </c:ext>
              </c:extLst>
            </c:dLbl>
            <c:dLbl>
              <c:idx val="7"/>
              <c:layout>
                <c:manualLayout>
                  <c:x val="-3.9725069863312319E-2"/>
                  <c:y val="-7.47084092550189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6FC-43FE-B15C-31BB3C77799E}"/>
                </c:ext>
              </c:extLst>
            </c:dLbl>
            <c:dLbl>
              <c:idx val="8"/>
              <c:delete val="1"/>
              <c:extLst>
                <c:ext xmlns:c15="http://schemas.microsoft.com/office/drawing/2012/chart" uri="{CE6537A1-D6FC-4f65-9D91-7224C49458BB}"/>
                <c:ext xmlns:c16="http://schemas.microsoft.com/office/drawing/2014/chart" uri="{C3380CC4-5D6E-409C-BE32-E72D297353CC}">
                  <c16:uniqueId val="{0000000A-26FC-43FE-B15C-31BB3C77799E}"/>
                </c:ext>
              </c:extLst>
            </c:dLbl>
            <c:dLbl>
              <c:idx val="9"/>
              <c:delete val="1"/>
              <c:extLst>
                <c:ext xmlns:c15="http://schemas.microsoft.com/office/drawing/2012/chart" uri="{CE6537A1-D6FC-4f65-9D91-7224C49458BB}"/>
                <c:ext xmlns:c16="http://schemas.microsoft.com/office/drawing/2014/chart" uri="{C3380CC4-5D6E-409C-BE32-E72D297353CC}">
                  <c16:uniqueId val="{0000000B-26FC-43FE-B15C-31BB3C77799E}"/>
                </c:ext>
              </c:extLst>
            </c:dLbl>
            <c:dLbl>
              <c:idx val="10"/>
              <c:layout>
                <c:manualLayout>
                  <c:x val="-3.9811601519085353E-2"/>
                  <c:y val="7.00391336765802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6FC-43FE-B15C-31BB3C77799E}"/>
                </c:ext>
              </c:extLst>
            </c:dLbl>
            <c:dLbl>
              <c:idx val="11"/>
              <c:delete val="1"/>
              <c:extLst>
                <c:ext xmlns:c15="http://schemas.microsoft.com/office/drawing/2012/chart" uri="{CE6537A1-D6FC-4f65-9D91-7224C49458BB}"/>
                <c:ext xmlns:c16="http://schemas.microsoft.com/office/drawing/2014/chart" uri="{C3380CC4-5D6E-409C-BE32-E72D297353CC}">
                  <c16:uniqueId val="{0000000D-26FC-43FE-B15C-31BB3C77799E}"/>
                </c:ext>
              </c:extLst>
            </c:dLbl>
            <c:dLbl>
              <c:idx val="12"/>
              <c:layout>
                <c:manualLayout>
                  <c:x val="-3.7759041311385778E-2"/>
                  <c:y val="-2.334637789219345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6FC-43FE-B15C-31BB3C77799E}"/>
                </c:ext>
              </c:extLst>
            </c:dLbl>
            <c:dLbl>
              <c:idx val="13"/>
              <c:delete val="1"/>
              <c:extLst>
                <c:ext xmlns:c15="http://schemas.microsoft.com/office/drawing/2012/chart" uri="{CE6537A1-D6FC-4f65-9D91-7224C49458BB}"/>
                <c:ext xmlns:c16="http://schemas.microsoft.com/office/drawing/2014/chart" uri="{C3380CC4-5D6E-409C-BE32-E72D297353CC}">
                  <c16:uniqueId val="{0000000F-26FC-43FE-B15C-31BB3C77799E}"/>
                </c:ext>
              </c:extLst>
            </c:dLbl>
            <c:dLbl>
              <c:idx val="14"/>
              <c:layout>
                <c:manualLayout>
                  <c:x val="-1.0421931286826818E-3"/>
                  <c:y val="-0.1120626138825283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26FC-43FE-B15C-31BB3C77799E}"/>
                </c:ext>
              </c:extLst>
            </c:dLbl>
            <c:spPr>
              <a:noFill/>
              <a:ln>
                <a:noFill/>
              </a:ln>
              <a:effectLst/>
            </c:spPr>
            <c:txPr>
              <a:bodyPr rot="0" spcFirstLastPara="1" vertOverflow="ellipsis" horzOverflow="clip" vert="horz" wrap="square" lIns="36576" tIns="19050" rIns="38100" bIns="19050" anchor="ctr" anchorCtr="1">
                <a:spAutoFit/>
              </a:bodyPr>
              <a:lstStyle/>
              <a:p>
                <a:pPr>
                  <a:defRPr sz="900" b="0" i="0" u="none" strike="noStrike" kern="1200" baseline="0">
                    <a:solidFill>
                      <a:schemeClr val="tx1">
                        <a:lumMod val="75000"/>
                        <a:lumOff val="25000"/>
                      </a:schemeClr>
                    </a:solidFill>
                    <a:latin typeface="Montserrat" pitchFamily="2"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strRef>
              <c:f>'broad money'!$A$3:$A$17</c:f>
              <c:strCache>
                <c:ptCount val="15"/>
                <c:pt idx="0">
                  <c:v>2010-11</c:v>
                </c:pt>
                <c:pt idx="1">
                  <c:v>2011-12</c:v>
                </c:pt>
                <c:pt idx="2">
                  <c:v>2012-13</c:v>
                </c:pt>
                <c:pt idx="3">
                  <c:v>2013-14</c:v>
                </c:pt>
                <c:pt idx="4">
                  <c:v>2014-15</c:v>
                </c:pt>
                <c:pt idx="5">
                  <c:v>2015-16</c:v>
                </c:pt>
                <c:pt idx="6">
                  <c:v>2016-17</c:v>
                </c:pt>
                <c:pt idx="7">
                  <c:v>2017-18</c:v>
                </c:pt>
                <c:pt idx="8">
                  <c:v>2018-19</c:v>
                </c:pt>
                <c:pt idx="9">
                  <c:v>2019-20</c:v>
                </c:pt>
                <c:pt idx="10">
                  <c:v>2020-21</c:v>
                </c:pt>
                <c:pt idx="11">
                  <c:v>2021-22</c:v>
                </c:pt>
                <c:pt idx="12">
                  <c:v>2022-23</c:v>
                </c:pt>
                <c:pt idx="13">
                  <c:v>2023-24P</c:v>
                </c:pt>
                <c:pt idx="14">
                  <c:v>2025-26P</c:v>
                </c:pt>
              </c:strCache>
            </c:strRef>
          </c:cat>
          <c:val>
            <c:numRef>
              <c:f>'broad money'!$D$3:$D$17</c:f>
              <c:numCache>
                <c:formatCode>0.00%</c:formatCode>
                <c:ptCount val="15"/>
                <c:pt idx="0">
                  <c:v>0.24989695305383863</c:v>
                </c:pt>
                <c:pt idx="1">
                  <c:v>0.18474103687965715</c:v>
                </c:pt>
                <c:pt idx="2">
                  <c:v>0.11856192281471545</c:v>
                </c:pt>
                <c:pt idx="3">
                  <c:v>0.10262304097007413</c:v>
                </c:pt>
                <c:pt idx="4">
                  <c:v>0.10695882415294022</c:v>
                </c:pt>
                <c:pt idx="5">
                  <c:v>0.14180980047471059</c:v>
                </c:pt>
                <c:pt idx="6">
                  <c:v>9.6798616947255445E-2</c:v>
                </c:pt>
                <c:pt idx="7">
                  <c:v>0.12800930797242671</c:v>
                </c:pt>
                <c:pt idx="8">
                  <c:v>0.12055436453471446</c:v>
                </c:pt>
                <c:pt idx="9">
                  <c:v>0.13202197607293842</c:v>
                </c:pt>
                <c:pt idx="10">
                  <c:v>9.9129431461332906E-2</c:v>
                </c:pt>
                <c:pt idx="11">
                  <c:v>0.14022706395901863</c:v>
                </c:pt>
                <c:pt idx="12">
                  <c:v>0.16863546440436572</c:v>
                </c:pt>
                <c:pt idx="13">
                  <c:v>0.10931027091901235</c:v>
                </c:pt>
                <c:pt idx="14">
                  <c:v>6.9900000000000004E-2</c:v>
                </c:pt>
              </c:numCache>
            </c:numRef>
          </c:val>
          <c:smooth val="0"/>
          <c:extLst>
            <c:ext xmlns:c16="http://schemas.microsoft.com/office/drawing/2014/chart" uri="{C3380CC4-5D6E-409C-BE32-E72D297353CC}">
              <c16:uniqueId val="{00000011-26FC-43FE-B15C-31BB3C77799E}"/>
            </c:ext>
          </c:extLst>
        </c:ser>
        <c:dLbls>
          <c:showLegendKey val="0"/>
          <c:showVal val="0"/>
          <c:showCatName val="0"/>
          <c:showSerName val="0"/>
          <c:showPercent val="0"/>
          <c:showBubbleSize val="0"/>
        </c:dLbls>
        <c:smooth val="0"/>
        <c:axId val="1859858879"/>
        <c:axId val="1484755327"/>
      </c:lineChart>
      <c:catAx>
        <c:axId val="1859858879"/>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crossAx val="1484755327"/>
        <c:crosses val="autoZero"/>
        <c:auto val="1"/>
        <c:lblAlgn val="ctr"/>
        <c:lblOffset val="100"/>
        <c:noMultiLvlLbl val="0"/>
      </c:catAx>
      <c:valAx>
        <c:axId val="14847553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crossAx val="18598588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itchFamily="2" charset="77"/>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r>
              <a:rPr lang="en-US" dirty="0"/>
              <a:t>Broad Money Growth(Monthly)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manualLayout>
          <c:layoutTarget val="inner"/>
          <c:xMode val="edge"/>
          <c:yMode val="edge"/>
          <c:x val="8.0527777777777781E-2"/>
          <c:y val="0.13941744124089753"/>
          <c:w val="0.88891666666666669"/>
          <c:h val="0.53776212184003325"/>
        </c:manualLayout>
      </c:layout>
      <c:lineChart>
        <c:grouping val="standard"/>
        <c:varyColors val="0"/>
        <c:ser>
          <c:idx val="0"/>
          <c:order val="0"/>
          <c:tx>
            <c:strRef>
              <c:f>'broad money'!$B$21</c:f>
              <c:strCache>
                <c:ptCount val="1"/>
                <c:pt idx="0">
                  <c:v>Net Foreign Assets</c:v>
                </c:pt>
              </c:strCache>
            </c:strRef>
          </c:tx>
          <c:spPr>
            <a:ln w="28575" cap="rnd">
              <a:solidFill>
                <a:schemeClr val="accent1">
                  <a:shade val="65000"/>
                </a:schemeClr>
              </a:solidFill>
              <a:round/>
            </a:ln>
            <a:effectLst/>
          </c:spPr>
          <c:marker>
            <c:symbol val="none"/>
          </c:marker>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5F0-458F-885F-E5A16C776E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'broad money'!$A$25:$A$37</c:f>
              <c:numCache>
                <c:formatCode>[$-409]mmm\-yy;@</c:formatCode>
                <c:ptCount val="13"/>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pt idx="12">
                  <c:v>45931</c:v>
                </c:pt>
              </c:numCache>
            </c:numRef>
          </c:cat>
          <c:val>
            <c:numRef>
              <c:f>'broad money'!$B$25:$B$37</c:f>
              <c:numCache>
                <c:formatCode>0.00%</c:formatCode>
                <c:ptCount val="13"/>
                <c:pt idx="0">
                  <c:v>-0.10969035006241512</c:v>
                </c:pt>
                <c:pt idx="1">
                  <c:v>-7.2302126725769744E-2</c:v>
                </c:pt>
                <c:pt idx="2">
                  <c:v>-7.9965026068265499E-2</c:v>
                </c:pt>
                <c:pt idx="3">
                  <c:v>-2.5916716268874485E-2</c:v>
                </c:pt>
                <c:pt idx="4">
                  <c:v>7.2332709900246872E-3</c:v>
                </c:pt>
                <c:pt idx="5">
                  <c:v>3.1194217916641342E-2</c:v>
                </c:pt>
                <c:pt idx="6">
                  <c:v>0.12472475538850669</c:v>
                </c:pt>
                <c:pt idx="7">
                  <c:v>4.3069914737202675E-2</c:v>
                </c:pt>
                <c:pt idx="8">
                  <c:v>8.7620951536947489E-2</c:v>
                </c:pt>
                <c:pt idx="9" formatCode="0%">
                  <c:v>9.5435428115191012E-2</c:v>
                </c:pt>
                <c:pt idx="10" formatCode="0%">
                  <c:v>0.16367686315311492</c:v>
                </c:pt>
                <c:pt idx="11" formatCode="0%">
                  <c:v>0.19345959417827507</c:v>
                </c:pt>
                <c:pt idx="12" formatCode="0%">
                  <c:v>0.26636570833093587</c:v>
                </c:pt>
              </c:numCache>
            </c:numRef>
          </c:val>
          <c:smooth val="0"/>
          <c:extLst>
            <c:ext xmlns:c16="http://schemas.microsoft.com/office/drawing/2014/chart" uri="{C3380CC4-5D6E-409C-BE32-E72D297353CC}">
              <c16:uniqueId val="{00000000-E5F0-458F-885F-E5A16C776E43}"/>
            </c:ext>
          </c:extLst>
        </c:ser>
        <c:ser>
          <c:idx val="1"/>
          <c:order val="1"/>
          <c:tx>
            <c:strRef>
              <c:f>'broad money'!$C$21</c:f>
              <c:strCache>
                <c:ptCount val="1"/>
                <c:pt idx="0">
                  <c:v>Net Domestic Assets</c:v>
                </c:pt>
              </c:strCache>
            </c:strRef>
          </c:tx>
          <c:spPr>
            <a:ln w="28575" cap="rnd">
              <a:solidFill>
                <a:schemeClr val="accent1"/>
              </a:solidFill>
              <a:round/>
            </a:ln>
            <a:effectLst/>
          </c:spPr>
          <c:marker>
            <c:symbol val="none"/>
          </c:marker>
          <c:dLbls>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5F0-458F-885F-E5A16C776E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'broad money'!$A$25:$A$37</c:f>
              <c:numCache>
                <c:formatCode>[$-409]mmm\-yy;@</c:formatCode>
                <c:ptCount val="13"/>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pt idx="12">
                  <c:v>45931</c:v>
                </c:pt>
              </c:numCache>
            </c:numRef>
          </c:cat>
          <c:val>
            <c:numRef>
              <c:f>'broad money'!$C$25:$C$37</c:f>
              <c:numCache>
                <c:formatCode>0%</c:formatCode>
                <c:ptCount val="13"/>
                <c:pt idx="0">
                  <c:v>0.1135285398997099</c:v>
                </c:pt>
                <c:pt idx="1">
                  <c:v>0.10504715067906312</c:v>
                </c:pt>
                <c:pt idx="2">
                  <c:v>0.10217756624444463</c:v>
                </c:pt>
                <c:pt idx="3">
                  <c:v>9.7834894401662709E-2</c:v>
                </c:pt>
                <c:pt idx="4">
                  <c:v>8.6261794021857963E-2</c:v>
                </c:pt>
                <c:pt idx="5">
                  <c:v>0.1011780861434517</c:v>
                </c:pt>
                <c:pt idx="6">
                  <c:v>7.0762907872718772E-2</c:v>
                </c:pt>
                <c:pt idx="7">
                  <c:v>8.3843258932336573E-2</c:v>
                </c:pt>
                <c:pt idx="8">
                  <c:v>6.6516484368049023E-2</c:v>
                </c:pt>
                <c:pt idx="9">
                  <c:v>6.5775509361138518E-2</c:v>
                </c:pt>
                <c:pt idx="10">
                  <c:v>6.4429355534083355E-2</c:v>
                </c:pt>
                <c:pt idx="11">
                  <c:v>6.4516787004020415E-2</c:v>
                </c:pt>
                <c:pt idx="12">
                  <c:v>5.3224242248872455E-2</c:v>
                </c:pt>
              </c:numCache>
            </c:numRef>
          </c:val>
          <c:smooth val="0"/>
          <c:extLst>
            <c:ext xmlns:c16="http://schemas.microsoft.com/office/drawing/2014/chart" uri="{C3380CC4-5D6E-409C-BE32-E72D297353CC}">
              <c16:uniqueId val="{00000001-E5F0-458F-885F-E5A16C776E43}"/>
            </c:ext>
          </c:extLst>
        </c:ser>
        <c:ser>
          <c:idx val="2"/>
          <c:order val="2"/>
          <c:tx>
            <c:strRef>
              <c:f>'broad money'!$D$21</c:f>
              <c:strCache>
                <c:ptCount val="1"/>
                <c:pt idx="0">
                  <c:v>Total Broad Money</c:v>
                </c:pt>
              </c:strCache>
            </c:strRef>
          </c:tx>
          <c:spPr>
            <a:ln w="28575" cap="rnd">
              <a:solidFill>
                <a:schemeClr val="accent1">
                  <a:tint val="65000"/>
                </a:schemeClr>
              </a:solidFill>
              <a:round/>
            </a:ln>
            <a:effectLst/>
          </c:spPr>
          <c:marker>
            <c:symbol val="none"/>
          </c:marker>
          <c:dLbls>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5F0-458F-885F-E5A16C776E4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ontserrat"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'broad money'!$A$25:$A$37</c:f>
              <c:numCache>
                <c:formatCode>[$-409]mmm\-yy;@</c:formatCode>
                <c:ptCount val="13"/>
                <c:pt idx="0">
                  <c:v>45566</c:v>
                </c:pt>
                <c:pt idx="1">
                  <c:v>45597</c:v>
                </c:pt>
                <c:pt idx="2">
                  <c:v>45627</c:v>
                </c:pt>
                <c:pt idx="3">
                  <c:v>45658</c:v>
                </c:pt>
                <c:pt idx="4">
                  <c:v>45689</c:v>
                </c:pt>
                <c:pt idx="5">
                  <c:v>45717</c:v>
                </c:pt>
                <c:pt idx="6">
                  <c:v>45748</c:v>
                </c:pt>
                <c:pt idx="7">
                  <c:v>45778</c:v>
                </c:pt>
                <c:pt idx="8">
                  <c:v>45809</c:v>
                </c:pt>
                <c:pt idx="9">
                  <c:v>45839</c:v>
                </c:pt>
                <c:pt idx="10">
                  <c:v>45870</c:v>
                </c:pt>
                <c:pt idx="11">
                  <c:v>45901</c:v>
                </c:pt>
                <c:pt idx="12">
                  <c:v>45931</c:v>
                </c:pt>
              </c:numCache>
            </c:numRef>
          </c:cat>
          <c:val>
            <c:numRef>
              <c:f>'broad money'!$D$25:$D$37</c:f>
              <c:numCache>
                <c:formatCode>0.00%</c:formatCode>
                <c:ptCount val="13"/>
                <c:pt idx="0">
                  <c:v>8.0197382627109626E-2</c:v>
                </c:pt>
                <c:pt idx="1">
                  <c:v>8.0110114034278368E-2</c:v>
                </c:pt>
                <c:pt idx="2">
                  <c:v>7.5706082053992985E-2</c:v>
                </c:pt>
                <c:pt idx="3">
                  <c:v>8.0484568577434912E-2</c:v>
                </c:pt>
                <c:pt idx="4">
                  <c:v>7.545279584557929E-2</c:v>
                </c:pt>
                <c:pt idx="5">
                  <c:v>9.1805829721110177E-2</c:v>
                </c:pt>
                <c:pt idx="6">
                  <c:v>7.7639617715364206E-2</c:v>
                </c:pt>
                <c:pt idx="7">
                  <c:v>7.8378003498825732E-2</c:v>
                </c:pt>
                <c:pt idx="8">
                  <c:v>6.9538331544721554E-2</c:v>
                </c:pt>
                <c:pt idx="9" formatCode="0%">
                  <c:v>6.9918955179941733E-2</c:v>
                </c:pt>
                <c:pt idx="10" formatCode="0%">
                  <c:v>7.7774228720608463E-2</c:v>
                </c:pt>
                <c:pt idx="11" formatCode="0%">
                  <c:v>8.1395701955120803E-2</c:v>
                </c:pt>
                <c:pt idx="12" formatCode="0%">
                  <c:v>7.9455877052054369E-2</c:v>
                </c:pt>
              </c:numCache>
            </c:numRef>
          </c:val>
          <c:smooth val="0"/>
          <c:extLst>
            <c:ext xmlns:c16="http://schemas.microsoft.com/office/drawing/2014/chart" uri="{C3380CC4-5D6E-409C-BE32-E72D297353CC}">
              <c16:uniqueId val="{00000002-E5F0-458F-885F-E5A16C776E43}"/>
            </c:ext>
          </c:extLst>
        </c:ser>
        <c:dLbls>
          <c:showLegendKey val="0"/>
          <c:showVal val="0"/>
          <c:showCatName val="0"/>
          <c:showSerName val="0"/>
          <c:showPercent val="0"/>
          <c:showBubbleSize val="0"/>
        </c:dLbls>
        <c:smooth val="0"/>
        <c:axId val="1859858879"/>
        <c:axId val="1484755327"/>
      </c:lineChart>
      <c:dateAx>
        <c:axId val="1859858879"/>
        <c:scaling>
          <c:orientation val="minMax"/>
        </c:scaling>
        <c:delete val="0"/>
        <c:axPos val="b"/>
        <c:numFmt formatCode="[$-409]mmm\-yy;@"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crossAx val="1484755327"/>
        <c:crosses val="autoZero"/>
        <c:auto val="1"/>
        <c:lblOffset val="100"/>
        <c:baseTimeUnit val="months"/>
      </c:dateAx>
      <c:valAx>
        <c:axId val="1484755327"/>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crossAx val="1859858879"/>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ontserrat" pitchFamily="2" charset="77"/>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93652"/>
                </a:solidFill>
                <a:latin typeface="Montserrat" pitchFamily="2" charset="77"/>
                <a:ea typeface="+mn-ea"/>
                <a:cs typeface="+mn-cs"/>
              </a:defRPr>
            </a:pPr>
            <a:r>
              <a:rPr lang="en-US" sz="1400">
                <a:solidFill>
                  <a:srgbClr val="293652"/>
                </a:solidFill>
              </a:rPr>
              <a:t>USA</a:t>
            </a:r>
          </a:p>
        </c:rich>
      </c:tx>
      <c:layout>
        <c:manualLayout>
          <c:xMode val="edge"/>
          <c:yMode val="edge"/>
          <c:x val="4.231413844353793E-2"/>
          <c:y val="3.6069733872107233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293652"/>
              </a:solidFill>
              <a:latin typeface="Montserrat" pitchFamily="2" charset="77"/>
              <a:ea typeface="+mn-ea"/>
              <a:cs typeface="+mn-cs"/>
            </a:defRPr>
          </a:pPr>
          <a:endParaRPr lang="en-US"/>
        </a:p>
      </c:txPr>
    </c:title>
    <c:autoTitleDeleted val="0"/>
    <c:plotArea>
      <c:layout>
        <c:manualLayout>
          <c:layoutTarget val="inner"/>
          <c:xMode val="edge"/>
          <c:yMode val="edge"/>
          <c:x val="2.3767542601389267E-2"/>
          <c:y val="0.25287155553567459"/>
          <c:w val="0.95012809221092642"/>
          <c:h val="0.44463674188306368"/>
        </c:manualLayout>
      </c:layout>
      <c:lineChart>
        <c:grouping val="standard"/>
        <c:varyColors val="0"/>
        <c:ser>
          <c:idx val="0"/>
          <c:order val="0"/>
          <c:tx>
            <c:strRef>
              <c:f>'US FEDS and Inf'!$B$1</c:f>
              <c:strCache>
                <c:ptCount val="1"/>
                <c:pt idx="0">
                  <c:v>FED Rate</c:v>
                </c:pt>
              </c:strCache>
            </c:strRef>
          </c:tx>
          <c:spPr>
            <a:ln w="28575" cap="rnd">
              <a:solidFill>
                <a:schemeClr val="tx1">
                  <a:lumMod val="50000"/>
                  <a:lumOff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97A-47F5-8B0A-308A34E5E72A}"/>
                </c:ext>
              </c:extLst>
            </c:dLbl>
            <c:dLbl>
              <c:idx val="2"/>
              <c:delete val="1"/>
              <c:extLst>
                <c:ext xmlns:c15="http://schemas.microsoft.com/office/drawing/2012/chart" uri="{CE6537A1-D6FC-4f65-9D91-7224C49458BB}"/>
                <c:ext xmlns:c16="http://schemas.microsoft.com/office/drawing/2014/chart" uri="{C3380CC4-5D6E-409C-BE32-E72D297353CC}">
                  <c16:uniqueId val="{00000001-797A-47F5-8B0A-308A34E5E72A}"/>
                </c:ext>
              </c:extLst>
            </c:dLbl>
            <c:dLbl>
              <c:idx val="4"/>
              <c:delete val="1"/>
              <c:extLst>
                <c:ext xmlns:c15="http://schemas.microsoft.com/office/drawing/2012/chart" uri="{CE6537A1-D6FC-4f65-9D91-7224C49458BB}"/>
                <c:ext xmlns:c16="http://schemas.microsoft.com/office/drawing/2014/chart" uri="{C3380CC4-5D6E-409C-BE32-E72D297353CC}">
                  <c16:uniqueId val="{00000002-797A-47F5-8B0A-308A34E5E72A}"/>
                </c:ext>
              </c:extLst>
            </c:dLbl>
            <c:dLbl>
              <c:idx val="5"/>
              <c:delete val="1"/>
              <c:extLst>
                <c:ext xmlns:c15="http://schemas.microsoft.com/office/drawing/2012/chart" uri="{CE6537A1-D6FC-4f65-9D91-7224C49458BB}"/>
                <c:ext xmlns:c16="http://schemas.microsoft.com/office/drawing/2014/chart" uri="{C3380CC4-5D6E-409C-BE32-E72D297353CC}">
                  <c16:uniqueId val="{00000003-797A-47F5-8B0A-308A34E5E72A}"/>
                </c:ext>
              </c:extLst>
            </c:dLbl>
            <c:dLbl>
              <c:idx val="7"/>
              <c:delete val="1"/>
              <c:extLst>
                <c:ext xmlns:c15="http://schemas.microsoft.com/office/drawing/2012/chart" uri="{CE6537A1-D6FC-4f65-9D91-7224C49458BB}"/>
                <c:ext xmlns:c16="http://schemas.microsoft.com/office/drawing/2014/chart" uri="{C3380CC4-5D6E-409C-BE32-E72D297353CC}">
                  <c16:uniqueId val="{00000004-797A-47F5-8B0A-308A34E5E72A}"/>
                </c:ext>
              </c:extLst>
            </c:dLbl>
            <c:dLbl>
              <c:idx val="9"/>
              <c:delete val="1"/>
              <c:extLst>
                <c:ext xmlns:c15="http://schemas.microsoft.com/office/drawing/2012/chart" uri="{CE6537A1-D6FC-4f65-9D91-7224C49458BB}"/>
                <c:ext xmlns:c16="http://schemas.microsoft.com/office/drawing/2014/chart" uri="{C3380CC4-5D6E-409C-BE32-E72D297353CC}">
                  <c16:uniqueId val="{00000005-797A-47F5-8B0A-308A34E5E72A}"/>
                </c:ext>
              </c:extLst>
            </c:dLbl>
            <c:dLbl>
              <c:idx val="10"/>
              <c:delete val="1"/>
              <c:extLst>
                <c:ext xmlns:c15="http://schemas.microsoft.com/office/drawing/2012/chart" uri="{CE6537A1-D6FC-4f65-9D91-7224C49458BB}"/>
                <c:ext xmlns:c16="http://schemas.microsoft.com/office/drawing/2014/chart" uri="{C3380CC4-5D6E-409C-BE32-E72D297353CC}">
                  <c16:uniqueId val="{00000006-797A-47F5-8B0A-308A34E5E72A}"/>
                </c:ext>
              </c:extLst>
            </c:dLbl>
            <c:dLbl>
              <c:idx val="12"/>
              <c:delete val="1"/>
              <c:extLst>
                <c:ext xmlns:c15="http://schemas.microsoft.com/office/drawing/2012/chart" uri="{CE6537A1-D6FC-4f65-9D91-7224C49458BB}"/>
                <c:ext xmlns:c16="http://schemas.microsoft.com/office/drawing/2014/chart" uri="{C3380CC4-5D6E-409C-BE32-E72D297353CC}">
                  <c16:uniqueId val="{00000007-797A-47F5-8B0A-308A34E5E72A}"/>
                </c:ext>
              </c:extLst>
            </c:dLbl>
            <c:dLbl>
              <c:idx val="13"/>
              <c:delete val="1"/>
              <c:extLst>
                <c:ext xmlns:c15="http://schemas.microsoft.com/office/drawing/2012/chart" uri="{CE6537A1-D6FC-4f65-9D91-7224C49458BB}"/>
                <c:ext xmlns:c16="http://schemas.microsoft.com/office/drawing/2014/chart" uri="{C3380CC4-5D6E-409C-BE32-E72D297353CC}">
                  <c16:uniqueId val="{00000008-797A-47F5-8B0A-308A34E5E72A}"/>
                </c:ext>
              </c:extLst>
            </c:dLbl>
            <c:dLbl>
              <c:idx val="14"/>
              <c:delete val="1"/>
              <c:extLst>
                <c:ext xmlns:c15="http://schemas.microsoft.com/office/drawing/2012/chart" uri="{CE6537A1-D6FC-4f65-9D91-7224C49458BB}"/>
                <c:ext xmlns:c16="http://schemas.microsoft.com/office/drawing/2014/chart" uri="{C3380CC4-5D6E-409C-BE32-E72D297353CC}">
                  <c16:uniqueId val="{00000009-797A-47F5-8B0A-308A34E5E72A}"/>
                </c:ext>
              </c:extLst>
            </c:dLbl>
            <c:dLbl>
              <c:idx val="15"/>
              <c:delete val="1"/>
              <c:extLst>
                <c:ext xmlns:c15="http://schemas.microsoft.com/office/drawing/2012/chart" uri="{CE6537A1-D6FC-4f65-9D91-7224C49458BB}"/>
                <c:ext xmlns:c16="http://schemas.microsoft.com/office/drawing/2014/chart" uri="{C3380CC4-5D6E-409C-BE32-E72D297353CC}">
                  <c16:uniqueId val="{0000000A-797A-47F5-8B0A-308A34E5E72A}"/>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'US FEDS and Inf'!$A$9:$A$25</c:f>
              <c:numCache>
                <c:formatCode>mmm\-yy</c:formatCode>
                <c:ptCount val="17"/>
                <c:pt idx="0">
                  <c:v>44531</c:v>
                </c:pt>
                <c:pt idx="1">
                  <c:v>44621</c:v>
                </c:pt>
                <c:pt idx="2">
                  <c:v>44713</c:v>
                </c:pt>
                <c:pt idx="3">
                  <c:v>44805</c:v>
                </c:pt>
                <c:pt idx="4">
                  <c:v>44896</c:v>
                </c:pt>
                <c:pt idx="5">
                  <c:v>44986</c:v>
                </c:pt>
                <c:pt idx="6">
                  <c:v>45078</c:v>
                </c:pt>
                <c:pt idx="7">
                  <c:v>45170</c:v>
                </c:pt>
                <c:pt idx="8">
                  <c:v>45261</c:v>
                </c:pt>
                <c:pt idx="9">
                  <c:v>45352</c:v>
                </c:pt>
                <c:pt idx="10">
                  <c:v>45444</c:v>
                </c:pt>
                <c:pt idx="11">
                  <c:v>45536</c:v>
                </c:pt>
                <c:pt idx="12">
                  <c:v>45627</c:v>
                </c:pt>
                <c:pt idx="13">
                  <c:v>45717</c:v>
                </c:pt>
                <c:pt idx="14">
                  <c:v>45809</c:v>
                </c:pt>
                <c:pt idx="15">
                  <c:v>45901</c:v>
                </c:pt>
                <c:pt idx="16">
                  <c:v>45931</c:v>
                </c:pt>
              </c:numCache>
            </c:numRef>
          </c:cat>
          <c:val>
            <c:numRef>
              <c:f>'US FEDS and Inf'!$B$9:$B$25</c:f>
              <c:numCache>
                <c:formatCode>0.00</c:formatCode>
                <c:ptCount val="17"/>
                <c:pt idx="0">
                  <c:v>0.25</c:v>
                </c:pt>
                <c:pt idx="1">
                  <c:v>0.33</c:v>
                </c:pt>
                <c:pt idx="2">
                  <c:v>1.08</c:v>
                </c:pt>
                <c:pt idx="3">
                  <c:v>2.75</c:v>
                </c:pt>
                <c:pt idx="4">
                  <c:v>3.92</c:v>
                </c:pt>
                <c:pt idx="5">
                  <c:v>4.75</c:v>
                </c:pt>
                <c:pt idx="6">
                  <c:v>5.17</c:v>
                </c:pt>
                <c:pt idx="7">
                  <c:v>5.5</c:v>
                </c:pt>
                <c:pt idx="8">
                  <c:v>5.5</c:v>
                </c:pt>
                <c:pt idx="9">
                  <c:v>5.5</c:v>
                </c:pt>
                <c:pt idx="10">
                  <c:v>5.5</c:v>
                </c:pt>
                <c:pt idx="11">
                  <c:v>5.33</c:v>
                </c:pt>
                <c:pt idx="12">
                  <c:v>4.75</c:v>
                </c:pt>
                <c:pt idx="13">
                  <c:v>4.5</c:v>
                </c:pt>
                <c:pt idx="14">
                  <c:v>4.5</c:v>
                </c:pt>
                <c:pt idx="15">
                  <c:v>4.25</c:v>
                </c:pt>
                <c:pt idx="16">
                  <c:v>3.87</c:v>
                </c:pt>
              </c:numCache>
            </c:numRef>
          </c:val>
          <c:smooth val="0"/>
          <c:extLst>
            <c:ext xmlns:c16="http://schemas.microsoft.com/office/drawing/2014/chart" uri="{C3380CC4-5D6E-409C-BE32-E72D297353CC}">
              <c16:uniqueId val="{0000000B-797A-47F5-8B0A-308A34E5E72A}"/>
            </c:ext>
          </c:extLst>
        </c:ser>
        <c:ser>
          <c:idx val="1"/>
          <c:order val="1"/>
          <c:tx>
            <c:strRef>
              <c:f>'US FEDS and Inf'!$C$1</c:f>
              <c:strCache>
                <c:ptCount val="1"/>
                <c:pt idx="0">
                  <c:v>Inflation</c:v>
                </c:pt>
              </c:strCache>
            </c:strRef>
          </c:tx>
          <c:spPr>
            <a:ln w="28575" cap="rnd">
              <a:solidFill>
                <a:srgbClr val="29365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C-797A-47F5-8B0A-308A34E5E72A}"/>
                </c:ext>
              </c:extLst>
            </c:dLbl>
            <c:dLbl>
              <c:idx val="3"/>
              <c:delete val="1"/>
              <c:extLst>
                <c:ext xmlns:c15="http://schemas.microsoft.com/office/drawing/2012/chart" uri="{CE6537A1-D6FC-4f65-9D91-7224C49458BB}"/>
                <c:ext xmlns:c16="http://schemas.microsoft.com/office/drawing/2014/chart" uri="{C3380CC4-5D6E-409C-BE32-E72D297353CC}">
                  <c16:uniqueId val="{0000000D-797A-47F5-8B0A-308A34E5E72A}"/>
                </c:ext>
              </c:extLst>
            </c:dLbl>
            <c:dLbl>
              <c:idx val="5"/>
              <c:delete val="1"/>
              <c:extLst>
                <c:ext xmlns:c15="http://schemas.microsoft.com/office/drawing/2012/chart" uri="{CE6537A1-D6FC-4f65-9D91-7224C49458BB}"/>
                <c:ext xmlns:c16="http://schemas.microsoft.com/office/drawing/2014/chart" uri="{C3380CC4-5D6E-409C-BE32-E72D297353CC}">
                  <c16:uniqueId val="{0000000E-797A-47F5-8B0A-308A34E5E72A}"/>
                </c:ext>
              </c:extLst>
            </c:dLbl>
            <c:dLbl>
              <c:idx val="6"/>
              <c:layout>
                <c:manualLayout>
                  <c:x val="-6.5246023463934474E-2"/>
                  <c:y val="3.836917940645398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97A-47F5-8B0A-308A34E5E72A}"/>
                </c:ext>
              </c:extLst>
            </c:dLbl>
            <c:dLbl>
              <c:idx val="7"/>
              <c:delete val="1"/>
              <c:extLst>
                <c:ext xmlns:c15="http://schemas.microsoft.com/office/drawing/2012/chart" uri="{CE6537A1-D6FC-4f65-9D91-7224C49458BB}"/>
                <c:ext xmlns:c16="http://schemas.microsoft.com/office/drawing/2014/chart" uri="{C3380CC4-5D6E-409C-BE32-E72D297353CC}">
                  <c16:uniqueId val="{00000010-797A-47F5-8B0A-308A34E5E72A}"/>
                </c:ext>
              </c:extLst>
            </c:dLbl>
            <c:dLbl>
              <c:idx val="8"/>
              <c:delete val="1"/>
              <c:extLst>
                <c:ext xmlns:c15="http://schemas.microsoft.com/office/drawing/2012/chart" uri="{CE6537A1-D6FC-4f65-9D91-7224C49458BB}"/>
                <c:ext xmlns:c16="http://schemas.microsoft.com/office/drawing/2014/chart" uri="{C3380CC4-5D6E-409C-BE32-E72D297353CC}">
                  <c16:uniqueId val="{00000011-797A-47F5-8B0A-308A34E5E72A}"/>
                </c:ext>
              </c:extLst>
            </c:dLbl>
            <c:dLbl>
              <c:idx val="10"/>
              <c:delete val="1"/>
              <c:extLst>
                <c:ext xmlns:c15="http://schemas.microsoft.com/office/drawing/2012/chart" uri="{CE6537A1-D6FC-4f65-9D91-7224C49458BB}"/>
                <c:ext xmlns:c16="http://schemas.microsoft.com/office/drawing/2014/chart" uri="{C3380CC4-5D6E-409C-BE32-E72D297353CC}">
                  <c16:uniqueId val="{00000012-797A-47F5-8B0A-308A34E5E72A}"/>
                </c:ext>
              </c:extLst>
            </c:dLbl>
            <c:dLbl>
              <c:idx val="12"/>
              <c:delete val="1"/>
              <c:extLst>
                <c:ext xmlns:c15="http://schemas.microsoft.com/office/drawing/2012/chart" uri="{CE6537A1-D6FC-4f65-9D91-7224C49458BB}"/>
                <c:ext xmlns:c16="http://schemas.microsoft.com/office/drawing/2014/chart" uri="{C3380CC4-5D6E-409C-BE32-E72D297353CC}">
                  <c16:uniqueId val="{00000013-797A-47F5-8B0A-308A34E5E72A}"/>
                </c:ext>
              </c:extLst>
            </c:dLbl>
            <c:dLbl>
              <c:idx val="13"/>
              <c:delete val="1"/>
              <c:extLst>
                <c:ext xmlns:c15="http://schemas.microsoft.com/office/drawing/2012/chart" uri="{CE6537A1-D6FC-4f65-9D91-7224C49458BB}"/>
                <c:ext xmlns:c16="http://schemas.microsoft.com/office/drawing/2014/chart" uri="{C3380CC4-5D6E-409C-BE32-E72D297353CC}">
                  <c16:uniqueId val="{00000014-797A-47F5-8B0A-308A34E5E72A}"/>
                </c:ext>
              </c:extLst>
            </c:dLbl>
            <c:dLbl>
              <c:idx val="14"/>
              <c:delete val="1"/>
              <c:extLst>
                <c:ext xmlns:c15="http://schemas.microsoft.com/office/drawing/2012/chart" uri="{CE6537A1-D6FC-4f65-9D91-7224C49458BB}"/>
                <c:ext xmlns:c16="http://schemas.microsoft.com/office/drawing/2014/chart" uri="{C3380CC4-5D6E-409C-BE32-E72D297353CC}">
                  <c16:uniqueId val="{00000015-797A-47F5-8B0A-308A34E5E72A}"/>
                </c:ext>
              </c:extLst>
            </c:dLbl>
            <c:dLbl>
              <c:idx val="15"/>
              <c:layout>
                <c:manualLayout>
                  <c:x val="-4.2986236459815214E-3"/>
                  <c:y val="4.369102958259788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97A-47F5-8B0A-308A34E5E72A}"/>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 FEDS and Inf'!$A$9:$A$25</c:f>
              <c:numCache>
                <c:formatCode>mmm\-yy</c:formatCode>
                <c:ptCount val="17"/>
                <c:pt idx="0">
                  <c:v>44531</c:v>
                </c:pt>
                <c:pt idx="1">
                  <c:v>44621</c:v>
                </c:pt>
                <c:pt idx="2">
                  <c:v>44713</c:v>
                </c:pt>
                <c:pt idx="3">
                  <c:v>44805</c:v>
                </c:pt>
                <c:pt idx="4">
                  <c:v>44896</c:v>
                </c:pt>
                <c:pt idx="5">
                  <c:v>44986</c:v>
                </c:pt>
                <c:pt idx="6">
                  <c:v>45078</c:v>
                </c:pt>
                <c:pt idx="7">
                  <c:v>45170</c:v>
                </c:pt>
                <c:pt idx="8">
                  <c:v>45261</c:v>
                </c:pt>
                <c:pt idx="9">
                  <c:v>45352</c:v>
                </c:pt>
                <c:pt idx="10">
                  <c:v>45444</c:v>
                </c:pt>
                <c:pt idx="11">
                  <c:v>45536</c:v>
                </c:pt>
                <c:pt idx="12">
                  <c:v>45627</c:v>
                </c:pt>
                <c:pt idx="13">
                  <c:v>45717</c:v>
                </c:pt>
                <c:pt idx="14">
                  <c:v>45809</c:v>
                </c:pt>
                <c:pt idx="15">
                  <c:v>45901</c:v>
                </c:pt>
                <c:pt idx="16">
                  <c:v>45931</c:v>
                </c:pt>
              </c:numCache>
            </c:numRef>
          </c:cat>
          <c:val>
            <c:numRef>
              <c:f>'US FEDS and Inf'!$C$9:$C$25</c:f>
              <c:numCache>
                <c:formatCode>_ * #,##0.00_)_ ;_ * \(#,##0.00\)_ ;_ * "-"??_)_ ;_ @_ </c:formatCode>
                <c:ptCount val="17"/>
                <c:pt idx="0">
                  <c:v>6.666666666666667</c:v>
                </c:pt>
                <c:pt idx="1">
                  <c:v>7.9666666666666659</c:v>
                </c:pt>
                <c:pt idx="2">
                  <c:v>8.6666666666666661</c:v>
                </c:pt>
                <c:pt idx="3">
                  <c:v>8.3333333333333339</c:v>
                </c:pt>
                <c:pt idx="4">
                  <c:v>7.1000000000000005</c:v>
                </c:pt>
                <c:pt idx="5">
                  <c:v>5.8</c:v>
                </c:pt>
                <c:pt idx="6">
                  <c:v>4</c:v>
                </c:pt>
                <c:pt idx="7">
                  <c:v>3.5333333333333337</c:v>
                </c:pt>
                <c:pt idx="8">
                  <c:v>3.2333333333333338</c:v>
                </c:pt>
                <c:pt idx="9">
                  <c:v>3.2666666666666671</c:v>
                </c:pt>
                <c:pt idx="10">
                  <c:v>3.2333333333333329</c:v>
                </c:pt>
                <c:pt idx="11">
                  <c:v>2.6</c:v>
                </c:pt>
                <c:pt idx="12">
                  <c:v>2.6</c:v>
                </c:pt>
                <c:pt idx="13">
                  <c:v>2.74</c:v>
                </c:pt>
                <c:pt idx="14">
                  <c:v>2.44</c:v>
                </c:pt>
                <c:pt idx="15">
                  <c:v>3</c:v>
                </c:pt>
              </c:numCache>
            </c:numRef>
          </c:val>
          <c:smooth val="0"/>
          <c:extLst>
            <c:ext xmlns:c16="http://schemas.microsoft.com/office/drawing/2014/chart" uri="{C3380CC4-5D6E-409C-BE32-E72D297353CC}">
              <c16:uniqueId val="{00000017-797A-47F5-8B0A-308A34E5E72A}"/>
            </c:ext>
          </c:extLst>
        </c:ser>
        <c:dLbls>
          <c:showLegendKey val="0"/>
          <c:showVal val="0"/>
          <c:showCatName val="0"/>
          <c:showSerName val="0"/>
          <c:showPercent val="0"/>
          <c:showBubbleSize val="0"/>
        </c:dLbls>
        <c:smooth val="0"/>
        <c:axId val="964985135"/>
        <c:axId val="964986863"/>
      </c:lineChart>
      <c:dateAx>
        <c:axId val="964985135"/>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964986863"/>
        <c:crosses val="autoZero"/>
        <c:auto val="1"/>
        <c:lblOffset val="100"/>
        <c:baseTimeUnit val="months"/>
      </c:dateAx>
      <c:valAx>
        <c:axId val="964986863"/>
        <c:scaling>
          <c:orientation val="minMax"/>
        </c:scaling>
        <c:delete val="1"/>
        <c:axPos val="l"/>
        <c:majorGridlines>
          <c:spPr>
            <a:ln w="9525" cap="flat" cmpd="sng" algn="ctr">
              <a:noFill/>
              <a:round/>
            </a:ln>
            <a:effectLst/>
          </c:spPr>
        </c:majorGridlines>
        <c:numFmt formatCode="0" sourceLinked="0"/>
        <c:majorTickMark val="none"/>
        <c:minorTickMark val="none"/>
        <c:tickLblPos val="nextTo"/>
        <c:crossAx val="964985135"/>
        <c:crosses val="autoZero"/>
        <c:crossBetween val="between"/>
      </c:valAx>
      <c:spPr>
        <a:noFill/>
        <a:ln w="25400">
          <a:noFill/>
        </a:ln>
        <a:effectLst/>
      </c:spPr>
    </c:plotArea>
    <c:legend>
      <c:legendPos val="b"/>
      <c:layout>
        <c:manualLayout>
          <c:xMode val="edge"/>
          <c:yMode val="edge"/>
          <c:x val="0.57315983413309679"/>
          <c:y val="3.1210970311342862E-2"/>
          <c:w val="0.36836482708487794"/>
          <c:h val="7.6063116354003132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rgbClr val="293652"/>
                </a:solidFill>
                <a:latin typeface="Montserrat" pitchFamily="2" charset="77"/>
                <a:ea typeface="+mn-ea"/>
                <a:cs typeface="+mn-cs"/>
              </a:defRPr>
            </a:pPr>
            <a:r>
              <a:rPr lang="en-US" sz="1400">
                <a:solidFill>
                  <a:srgbClr val="293652"/>
                </a:solidFill>
              </a:rPr>
              <a:t>Bangladesh</a:t>
            </a:r>
          </a:p>
        </c:rich>
      </c:tx>
      <c:layout>
        <c:manualLayout>
          <c:xMode val="edge"/>
          <c:yMode val="edge"/>
          <c:x val="2.4241382888831115E-2"/>
          <c:y val="3.240740740740740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rgbClr val="293652"/>
              </a:solidFill>
              <a:latin typeface="Montserrat" pitchFamily="2" charset="77"/>
              <a:ea typeface="+mn-ea"/>
              <a:cs typeface="+mn-cs"/>
            </a:defRPr>
          </a:pPr>
          <a:endParaRPr lang="en-US"/>
        </a:p>
      </c:txPr>
    </c:title>
    <c:autoTitleDeleted val="0"/>
    <c:plotArea>
      <c:layout>
        <c:manualLayout>
          <c:layoutTarget val="inner"/>
          <c:xMode val="edge"/>
          <c:yMode val="edge"/>
          <c:x val="1.9858441316442516E-2"/>
          <c:y val="0.24576407115777194"/>
          <c:w val="0.95951627759848701"/>
          <c:h val="0.54529965004374448"/>
        </c:manualLayout>
      </c:layout>
      <c:lineChart>
        <c:grouping val="standard"/>
        <c:varyColors val="0"/>
        <c:ser>
          <c:idx val="0"/>
          <c:order val="0"/>
          <c:tx>
            <c:strRef>
              <c:f>'US FEDS and Inf'!$H$1</c:f>
              <c:strCache>
                <c:ptCount val="1"/>
                <c:pt idx="0">
                  <c:v>Policy Rate</c:v>
                </c:pt>
              </c:strCache>
            </c:strRef>
          </c:tx>
          <c:spPr>
            <a:ln w="28575" cap="rnd">
              <a:solidFill>
                <a:schemeClr val="tx1">
                  <a:lumMod val="50000"/>
                  <a:lumOff val="50000"/>
                </a:schemeClr>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0DB-4823-983E-6E8CF5599A8A}"/>
                </c:ext>
              </c:extLst>
            </c:dLbl>
            <c:dLbl>
              <c:idx val="1"/>
              <c:delete val="1"/>
              <c:extLst>
                <c:ext xmlns:c15="http://schemas.microsoft.com/office/drawing/2012/chart" uri="{CE6537A1-D6FC-4f65-9D91-7224C49458BB}"/>
                <c:ext xmlns:c16="http://schemas.microsoft.com/office/drawing/2014/chart" uri="{C3380CC4-5D6E-409C-BE32-E72D297353CC}">
                  <c16:uniqueId val="{00000001-00DB-4823-983E-6E8CF5599A8A}"/>
                </c:ext>
              </c:extLst>
            </c:dLbl>
            <c:dLbl>
              <c:idx val="2"/>
              <c:delete val="1"/>
              <c:extLst>
                <c:ext xmlns:c15="http://schemas.microsoft.com/office/drawing/2012/chart" uri="{CE6537A1-D6FC-4f65-9D91-7224C49458BB}"/>
                <c:ext xmlns:c16="http://schemas.microsoft.com/office/drawing/2014/chart" uri="{C3380CC4-5D6E-409C-BE32-E72D297353CC}">
                  <c16:uniqueId val="{00000002-00DB-4823-983E-6E8CF5599A8A}"/>
                </c:ext>
              </c:extLst>
            </c:dLbl>
            <c:dLbl>
              <c:idx val="4"/>
              <c:delete val="1"/>
              <c:extLst>
                <c:ext xmlns:c15="http://schemas.microsoft.com/office/drawing/2012/chart" uri="{CE6537A1-D6FC-4f65-9D91-7224C49458BB}"/>
                <c:ext xmlns:c16="http://schemas.microsoft.com/office/drawing/2014/chart" uri="{C3380CC4-5D6E-409C-BE32-E72D297353CC}">
                  <c16:uniqueId val="{00000003-00DB-4823-983E-6E8CF5599A8A}"/>
                </c:ext>
              </c:extLst>
            </c:dLbl>
            <c:dLbl>
              <c:idx val="6"/>
              <c:delete val="1"/>
              <c:extLst>
                <c:ext xmlns:c15="http://schemas.microsoft.com/office/drawing/2012/chart" uri="{CE6537A1-D6FC-4f65-9D91-7224C49458BB}"/>
                <c:ext xmlns:c16="http://schemas.microsoft.com/office/drawing/2014/chart" uri="{C3380CC4-5D6E-409C-BE32-E72D297353CC}">
                  <c16:uniqueId val="{00000004-00DB-4823-983E-6E8CF5599A8A}"/>
                </c:ext>
              </c:extLst>
            </c:dLbl>
            <c:dLbl>
              <c:idx val="8"/>
              <c:delete val="1"/>
              <c:extLst>
                <c:ext xmlns:c15="http://schemas.microsoft.com/office/drawing/2012/chart" uri="{CE6537A1-D6FC-4f65-9D91-7224C49458BB}"/>
                <c:ext xmlns:c16="http://schemas.microsoft.com/office/drawing/2014/chart" uri="{C3380CC4-5D6E-409C-BE32-E72D297353CC}">
                  <c16:uniqueId val="{00000005-00DB-4823-983E-6E8CF5599A8A}"/>
                </c:ext>
              </c:extLst>
            </c:dLbl>
            <c:dLbl>
              <c:idx val="10"/>
              <c:delete val="1"/>
              <c:extLst>
                <c:ext xmlns:c15="http://schemas.microsoft.com/office/drawing/2012/chart" uri="{CE6537A1-D6FC-4f65-9D91-7224C49458BB}"/>
                <c:ext xmlns:c16="http://schemas.microsoft.com/office/drawing/2014/chart" uri="{C3380CC4-5D6E-409C-BE32-E72D297353CC}">
                  <c16:uniqueId val="{00000006-00DB-4823-983E-6E8CF5599A8A}"/>
                </c:ext>
              </c:extLst>
            </c:dLbl>
            <c:dLbl>
              <c:idx val="12"/>
              <c:delete val="1"/>
              <c:extLst>
                <c:ext xmlns:c15="http://schemas.microsoft.com/office/drawing/2012/chart" uri="{CE6537A1-D6FC-4f65-9D91-7224C49458BB}"/>
                <c:ext xmlns:c16="http://schemas.microsoft.com/office/drawing/2014/chart" uri="{C3380CC4-5D6E-409C-BE32-E72D297353CC}">
                  <c16:uniqueId val="{00000007-00DB-4823-983E-6E8CF5599A8A}"/>
                </c:ext>
              </c:extLst>
            </c:dLbl>
            <c:dLbl>
              <c:idx val="14"/>
              <c:delete val="1"/>
              <c:extLst>
                <c:ext xmlns:c15="http://schemas.microsoft.com/office/drawing/2012/chart" uri="{CE6537A1-D6FC-4f65-9D91-7224C49458BB}"/>
                <c:ext xmlns:c16="http://schemas.microsoft.com/office/drawing/2014/chart" uri="{C3380CC4-5D6E-409C-BE32-E72D297353CC}">
                  <c16:uniqueId val="{00000008-00DB-4823-983E-6E8CF5599A8A}"/>
                </c:ext>
              </c:extLst>
            </c:dLbl>
            <c:dLbl>
              <c:idx val="15"/>
              <c:delete val="1"/>
              <c:extLst>
                <c:ext xmlns:c15="http://schemas.microsoft.com/office/drawing/2012/chart" uri="{CE6537A1-D6FC-4f65-9D91-7224C49458BB}"/>
                <c:ext xmlns:c16="http://schemas.microsoft.com/office/drawing/2014/chart" uri="{C3380CC4-5D6E-409C-BE32-E72D297353CC}">
                  <c16:uniqueId val="{00000009-00DB-4823-983E-6E8CF5599A8A}"/>
                </c:ext>
              </c:extLst>
            </c:dLbl>
            <c:dLbl>
              <c:idx val="16"/>
              <c:layout>
                <c:manualLayout>
                  <c:x val="-7.694697528391047E-4"/>
                  <c:y val="-9.958333333333335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0DB-4823-983E-6E8CF5599A8A}"/>
                </c:ext>
              </c:extLst>
            </c:dLbl>
            <c:dLbl>
              <c:idx val="17"/>
              <c:delete val="1"/>
              <c:extLst>
                <c:ext xmlns:c15="http://schemas.microsoft.com/office/drawing/2012/chart" uri="{CE6537A1-D6FC-4f65-9D91-7224C49458BB}"/>
                <c:ext xmlns:c16="http://schemas.microsoft.com/office/drawing/2014/chart" uri="{C3380CC4-5D6E-409C-BE32-E72D297353CC}">
                  <c16:uniqueId val="{0000000B-00DB-4823-983E-6E8CF5599A8A}"/>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 FEDS and Inf'!$G$8:$G$25</c:f>
              <c:numCache>
                <c:formatCode>mmm\-yy</c:formatCode>
                <c:ptCount val="18"/>
                <c:pt idx="0">
                  <c:v>44440</c:v>
                </c:pt>
                <c:pt idx="1">
                  <c:v>44531</c:v>
                </c:pt>
                <c:pt idx="2">
                  <c:v>44621</c:v>
                </c:pt>
                <c:pt idx="3">
                  <c:v>44713</c:v>
                </c:pt>
                <c:pt idx="4">
                  <c:v>44805</c:v>
                </c:pt>
                <c:pt idx="5">
                  <c:v>44896</c:v>
                </c:pt>
                <c:pt idx="6">
                  <c:v>44986</c:v>
                </c:pt>
                <c:pt idx="7">
                  <c:v>45078</c:v>
                </c:pt>
                <c:pt idx="8">
                  <c:v>45170</c:v>
                </c:pt>
                <c:pt idx="9">
                  <c:v>45261</c:v>
                </c:pt>
                <c:pt idx="10">
                  <c:v>45352</c:v>
                </c:pt>
                <c:pt idx="11">
                  <c:v>45444</c:v>
                </c:pt>
                <c:pt idx="12">
                  <c:v>45536</c:v>
                </c:pt>
                <c:pt idx="13">
                  <c:v>45627</c:v>
                </c:pt>
                <c:pt idx="14">
                  <c:v>45741</c:v>
                </c:pt>
                <c:pt idx="15">
                  <c:v>45833</c:v>
                </c:pt>
                <c:pt idx="16">
                  <c:v>45925</c:v>
                </c:pt>
                <c:pt idx="17">
                  <c:v>45955</c:v>
                </c:pt>
              </c:numCache>
            </c:numRef>
          </c:cat>
          <c:val>
            <c:numRef>
              <c:f>'US FEDS and Inf'!$H$8:$H$25</c:f>
              <c:numCache>
                <c:formatCode>0.00</c:formatCode>
                <c:ptCount val="18"/>
                <c:pt idx="0">
                  <c:v>4.75</c:v>
                </c:pt>
                <c:pt idx="1">
                  <c:v>4.75</c:v>
                </c:pt>
                <c:pt idx="2">
                  <c:v>4.75</c:v>
                </c:pt>
                <c:pt idx="3">
                  <c:v>4.75</c:v>
                </c:pt>
                <c:pt idx="4">
                  <c:v>5.5</c:v>
                </c:pt>
                <c:pt idx="5">
                  <c:v>5.75</c:v>
                </c:pt>
                <c:pt idx="6">
                  <c:v>6</c:v>
                </c:pt>
                <c:pt idx="7">
                  <c:v>6</c:v>
                </c:pt>
                <c:pt idx="8">
                  <c:v>6.5</c:v>
                </c:pt>
                <c:pt idx="9">
                  <c:v>7.75</c:v>
                </c:pt>
                <c:pt idx="10">
                  <c:v>8</c:v>
                </c:pt>
                <c:pt idx="11">
                  <c:v>8.5</c:v>
                </c:pt>
                <c:pt idx="12">
                  <c:v>9.5</c:v>
                </c:pt>
                <c:pt idx="13">
                  <c:v>10</c:v>
                </c:pt>
                <c:pt idx="14">
                  <c:v>9.94</c:v>
                </c:pt>
                <c:pt idx="15">
                  <c:v>10</c:v>
                </c:pt>
                <c:pt idx="16">
                  <c:v>10</c:v>
                </c:pt>
                <c:pt idx="17">
                  <c:v>10</c:v>
                </c:pt>
              </c:numCache>
            </c:numRef>
          </c:val>
          <c:smooth val="0"/>
          <c:extLst>
            <c:ext xmlns:c16="http://schemas.microsoft.com/office/drawing/2014/chart" uri="{C3380CC4-5D6E-409C-BE32-E72D297353CC}">
              <c16:uniqueId val="{0000000C-00DB-4823-983E-6E8CF5599A8A}"/>
            </c:ext>
          </c:extLst>
        </c:ser>
        <c:ser>
          <c:idx val="1"/>
          <c:order val="1"/>
          <c:tx>
            <c:strRef>
              <c:f>'US FEDS and Inf'!$I$1</c:f>
              <c:strCache>
                <c:ptCount val="1"/>
                <c:pt idx="0">
                  <c:v>Inflation</c:v>
                </c:pt>
              </c:strCache>
            </c:strRef>
          </c:tx>
          <c:spPr>
            <a:ln w="28575" cap="rnd">
              <a:solidFill>
                <a:srgbClr val="29365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D-00DB-4823-983E-6E8CF5599A8A}"/>
                </c:ext>
              </c:extLst>
            </c:dLbl>
            <c:dLbl>
              <c:idx val="1"/>
              <c:delete val="1"/>
              <c:extLst>
                <c:ext xmlns:c15="http://schemas.microsoft.com/office/drawing/2012/chart" uri="{CE6537A1-D6FC-4f65-9D91-7224C49458BB}"/>
                <c:ext xmlns:c16="http://schemas.microsoft.com/office/drawing/2014/chart" uri="{C3380CC4-5D6E-409C-BE32-E72D297353CC}">
                  <c16:uniqueId val="{0000000E-00DB-4823-983E-6E8CF5599A8A}"/>
                </c:ext>
              </c:extLst>
            </c:dLbl>
            <c:dLbl>
              <c:idx val="3"/>
              <c:delete val="1"/>
              <c:extLst>
                <c:ext xmlns:c15="http://schemas.microsoft.com/office/drawing/2012/chart" uri="{CE6537A1-D6FC-4f65-9D91-7224C49458BB}"/>
                <c:ext xmlns:c16="http://schemas.microsoft.com/office/drawing/2014/chart" uri="{C3380CC4-5D6E-409C-BE32-E72D297353CC}">
                  <c16:uniqueId val="{0000000F-00DB-4823-983E-6E8CF5599A8A}"/>
                </c:ext>
              </c:extLst>
            </c:dLbl>
            <c:dLbl>
              <c:idx val="5"/>
              <c:delete val="1"/>
              <c:extLst>
                <c:ext xmlns:c15="http://schemas.microsoft.com/office/drawing/2012/chart" uri="{CE6537A1-D6FC-4f65-9D91-7224C49458BB}"/>
                <c:ext xmlns:c16="http://schemas.microsoft.com/office/drawing/2014/chart" uri="{C3380CC4-5D6E-409C-BE32-E72D297353CC}">
                  <c16:uniqueId val="{00000010-00DB-4823-983E-6E8CF5599A8A}"/>
                </c:ext>
              </c:extLst>
            </c:dLbl>
            <c:dLbl>
              <c:idx val="7"/>
              <c:delete val="1"/>
              <c:extLst>
                <c:ext xmlns:c15="http://schemas.microsoft.com/office/drawing/2012/chart" uri="{CE6537A1-D6FC-4f65-9D91-7224C49458BB}"/>
                <c:ext xmlns:c16="http://schemas.microsoft.com/office/drawing/2014/chart" uri="{C3380CC4-5D6E-409C-BE32-E72D297353CC}">
                  <c16:uniqueId val="{00000011-00DB-4823-983E-6E8CF5599A8A}"/>
                </c:ext>
              </c:extLst>
            </c:dLbl>
            <c:dLbl>
              <c:idx val="9"/>
              <c:delete val="1"/>
              <c:extLst>
                <c:ext xmlns:c15="http://schemas.microsoft.com/office/drawing/2012/chart" uri="{CE6537A1-D6FC-4f65-9D91-7224C49458BB}"/>
                <c:ext xmlns:c16="http://schemas.microsoft.com/office/drawing/2014/chart" uri="{C3380CC4-5D6E-409C-BE32-E72D297353CC}">
                  <c16:uniqueId val="{00000012-00DB-4823-983E-6E8CF5599A8A}"/>
                </c:ext>
              </c:extLst>
            </c:dLbl>
            <c:dLbl>
              <c:idx val="10"/>
              <c:delete val="1"/>
              <c:extLst>
                <c:ext xmlns:c15="http://schemas.microsoft.com/office/drawing/2012/chart" uri="{CE6537A1-D6FC-4f65-9D91-7224C49458BB}"/>
                <c:ext xmlns:c16="http://schemas.microsoft.com/office/drawing/2014/chart" uri="{C3380CC4-5D6E-409C-BE32-E72D297353CC}">
                  <c16:uniqueId val="{00000013-00DB-4823-983E-6E8CF5599A8A}"/>
                </c:ext>
              </c:extLst>
            </c:dLbl>
            <c:dLbl>
              <c:idx val="12"/>
              <c:delete val="1"/>
              <c:extLst>
                <c:ext xmlns:c15="http://schemas.microsoft.com/office/drawing/2012/chart" uri="{CE6537A1-D6FC-4f65-9D91-7224C49458BB}"/>
                <c:ext xmlns:c16="http://schemas.microsoft.com/office/drawing/2014/chart" uri="{C3380CC4-5D6E-409C-BE32-E72D297353CC}">
                  <c16:uniqueId val="{00000014-00DB-4823-983E-6E8CF5599A8A}"/>
                </c:ext>
              </c:extLst>
            </c:dLbl>
            <c:dLbl>
              <c:idx val="14"/>
              <c:delete val="1"/>
              <c:extLst>
                <c:ext xmlns:c15="http://schemas.microsoft.com/office/drawing/2012/chart" uri="{CE6537A1-D6FC-4f65-9D91-7224C49458BB}"/>
                <c:ext xmlns:c16="http://schemas.microsoft.com/office/drawing/2014/chart" uri="{C3380CC4-5D6E-409C-BE32-E72D297353CC}">
                  <c16:uniqueId val="{00000015-00DB-4823-983E-6E8CF5599A8A}"/>
                </c:ext>
              </c:extLst>
            </c:dLbl>
            <c:dLbl>
              <c:idx val="15"/>
              <c:delete val="1"/>
              <c:extLst>
                <c:ext xmlns:c15="http://schemas.microsoft.com/office/drawing/2012/chart" uri="{CE6537A1-D6FC-4f65-9D91-7224C49458BB}">
                  <c15:layout>
                    <c:manualLayout>
                      <c:w val="7.3960529677123146E-2"/>
                      <c:h val="8.6266175671301806E-2"/>
                    </c:manualLayout>
                  </c15:layout>
                </c:ext>
                <c:ext xmlns:c16="http://schemas.microsoft.com/office/drawing/2014/chart" uri="{C3380CC4-5D6E-409C-BE32-E72D297353CC}">
                  <c16:uniqueId val="{00000016-00DB-4823-983E-6E8CF5599A8A}"/>
                </c:ext>
              </c:extLst>
            </c:dLbl>
            <c:dLbl>
              <c:idx val="16"/>
              <c:delete val="1"/>
              <c:extLst>
                <c:ext xmlns:c15="http://schemas.microsoft.com/office/drawing/2012/chart" uri="{CE6537A1-D6FC-4f65-9D91-7224C49458BB}"/>
                <c:ext xmlns:c16="http://schemas.microsoft.com/office/drawing/2014/chart" uri="{C3380CC4-5D6E-409C-BE32-E72D297353CC}">
                  <c16:uniqueId val="{00000017-00DB-4823-983E-6E8CF5599A8A}"/>
                </c:ext>
              </c:extLst>
            </c:dLbl>
            <c:dLbl>
              <c:idx val="17"/>
              <c:layout>
                <c:manualLayout>
                  <c:x val="-1.5812532027492273E-2"/>
                  <c:y val="9.1125623684231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00DB-4823-983E-6E8CF5599A8A}"/>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'US FEDS and Inf'!$G$8:$G$25</c:f>
              <c:numCache>
                <c:formatCode>mmm\-yy</c:formatCode>
                <c:ptCount val="18"/>
                <c:pt idx="0">
                  <c:v>44440</c:v>
                </c:pt>
                <c:pt idx="1">
                  <c:v>44531</c:v>
                </c:pt>
                <c:pt idx="2">
                  <c:v>44621</c:v>
                </c:pt>
                <c:pt idx="3">
                  <c:v>44713</c:v>
                </c:pt>
                <c:pt idx="4">
                  <c:v>44805</c:v>
                </c:pt>
                <c:pt idx="5">
                  <c:v>44896</c:v>
                </c:pt>
                <c:pt idx="6">
                  <c:v>44986</c:v>
                </c:pt>
                <c:pt idx="7">
                  <c:v>45078</c:v>
                </c:pt>
                <c:pt idx="8">
                  <c:v>45170</c:v>
                </c:pt>
                <c:pt idx="9">
                  <c:v>45261</c:v>
                </c:pt>
                <c:pt idx="10">
                  <c:v>45352</c:v>
                </c:pt>
                <c:pt idx="11">
                  <c:v>45444</c:v>
                </c:pt>
                <c:pt idx="12">
                  <c:v>45536</c:v>
                </c:pt>
                <c:pt idx="13">
                  <c:v>45627</c:v>
                </c:pt>
                <c:pt idx="14">
                  <c:v>45741</c:v>
                </c:pt>
                <c:pt idx="15">
                  <c:v>45833</c:v>
                </c:pt>
                <c:pt idx="16">
                  <c:v>45925</c:v>
                </c:pt>
                <c:pt idx="17">
                  <c:v>45955</c:v>
                </c:pt>
              </c:numCache>
            </c:numRef>
          </c:cat>
          <c:val>
            <c:numRef>
              <c:f>'US FEDS and Inf'!$I$8:$I$25</c:f>
              <c:numCache>
                <c:formatCode>_ * #,##0.00_)_ ;_ * \(#,##0.00\)_ ;_ * "-"??_)_ ;_ @_ </c:formatCode>
                <c:ptCount val="18"/>
                <c:pt idx="0">
                  <c:v>5.5377888373367874</c:v>
                </c:pt>
                <c:pt idx="1">
                  <c:v>5.4606745588563825</c:v>
                </c:pt>
                <c:pt idx="2">
                  <c:v>5.6530660475839092</c:v>
                </c:pt>
                <c:pt idx="3">
                  <c:v>5.9004199775127493</c:v>
                </c:pt>
                <c:pt idx="4">
                  <c:v>6.4930724619268743</c:v>
                </c:pt>
                <c:pt idx="5">
                  <c:v>7.3554211388344282</c:v>
                </c:pt>
                <c:pt idx="6">
                  <c:v>8.8933333333333326</c:v>
                </c:pt>
                <c:pt idx="7">
                  <c:v>9.64</c:v>
                </c:pt>
                <c:pt idx="8">
                  <c:v>9.7466666666666679</c:v>
                </c:pt>
                <c:pt idx="9">
                  <c:v>9.6100000000000012</c:v>
                </c:pt>
                <c:pt idx="10">
                  <c:v>9.7800000000000011</c:v>
                </c:pt>
                <c:pt idx="11">
                  <c:v>9.7833333333333332</c:v>
                </c:pt>
                <c:pt idx="12">
                  <c:v>9.92</c:v>
                </c:pt>
                <c:pt idx="13">
                  <c:v>10.89</c:v>
                </c:pt>
                <c:pt idx="14">
                  <c:v>9.35</c:v>
                </c:pt>
                <c:pt idx="15" formatCode="0.00">
                  <c:v>8.48</c:v>
                </c:pt>
                <c:pt idx="16" formatCode="0.00">
                  <c:v>8.36</c:v>
                </c:pt>
                <c:pt idx="17">
                  <c:v>8.17</c:v>
                </c:pt>
              </c:numCache>
            </c:numRef>
          </c:val>
          <c:smooth val="0"/>
          <c:extLst>
            <c:ext xmlns:c16="http://schemas.microsoft.com/office/drawing/2014/chart" uri="{C3380CC4-5D6E-409C-BE32-E72D297353CC}">
              <c16:uniqueId val="{00000019-00DB-4823-983E-6E8CF5599A8A}"/>
            </c:ext>
          </c:extLst>
        </c:ser>
        <c:dLbls>
          <c:showLegendKey val="0"/>
          <c:showVal val="0"/>
          <c:showCatName val="0"/>
          <c:showSerName val="0"/>
          <c:showPercent val="0"/>
          <c:showBubbleSize val="0"/>
        </c:dLbls>
        <c:smooth val="0"/>
        <c:axId val="776740831"/>
        <c:axId val="776742559"/>
      </c:lineChart>
      <c:dateAx>
        <c:axId val="776740831"/>
        <c:scaling>
          <c:orientation val="minMax"/>
          <c:max val="45991"/>
          <c:min val="44531"/>
        </c:scaling>
        <c:delete val="0"/>
        <c:axPos val="b"/>
        <c:numFmt formatCode="mmm\-yy" sourceLinked="1"/>
        <c:majorTickMark val="in"/>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776742559"/>
        <c:crosses val="autoZero"/>
        <c:auto val="1"/>
        <c:lblOffset val="100"/>
        <c:baseTimeUnit val="months"/>
        <c:majorUnit val="2"/>
        <c:majorTimeUnit val="months"/>
      </c:dateAx>
      <c:valAx>
        <c:axId val="776742559"/>
        <c:scaling>
          <c:orientation val="minMax"/>
        </c:scaling>
        <c:delete val="1"/>
        <c:axPos val="r"/>
        <c:majorGridlines>
          <c:spPr>
            <a:ln w="9525" cap="flat" cmpd="sng" algn="ctr">
              <a:noFill/>
              <a:round/>
            </a:ln>
            <a:effectLst/>
          </c:spPr>
        </c:majorGridlines>
        <c:numFmt formatCode="0" sourceLinked="0"/>
        <c:majorTickMark val="none"/>
        <c:minorTickMark val="none"/>
        <c:tickLblPos val="nextTo"/>
        <c:crossAx val="776740831"/>
        <c:crosses val="max"/>
        <c:crossBetween val="between"/>
      </c:valAx>
      <c:spPr>
        <a:noFill/>
        <a:ln>
          <a:noFill/>
        </a:ln>
        <a:effectLst/>
      </c:spPr>
    </c:plotArea>
    <c:legend>
      <c:legendPos val="b"/>
      <c:layout>
        <c:manualLayout>
          <c:xMode val="edge"/>
          <c:yMode val="edge"/>
          <c:x val="0.52829100573009746"/>
          <c:y val="2.8378536016331318E-2"/>
          <c:w val="0.44461255054212862"/>
          <c:h val="7.8102945465150189E-2"/>
        </c:manualLayout>
      </c:layout>
      <c:overlay val="0"/>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dirty="0"/>
              <a:t>SLF Rate (Quarterly,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tx>
            <c:strRef>
              <c:f>'SLF SDF PRate'!$B$1</c:f>
              <c:strCache>
                <c:ptCount val="1"/>
                <c:pt idx="0">
                  <c:v>SLF</c:v>
                </c:pt>
              </c:strCache>
            </c:strRef>
          </c:tx>
          <c:spPr>
            <a:ln w="28575" cap="rnd">
              <a:solidFill>
                <a:srgbClr val="002060"/>
              </a:solidFill>
              <a:round/>
            </a:ln>
            <a:effectLst/>
          </c:spPr>
          <c:marker>
            <c:symbol val="none"/>
          </c:marker>
          <c:dLbls>
            <c:dLbl>
              <c:idx val="3"/>
              <c:layout>
                <c:manualLayout>
                  <c:x val="-2.4058376677016526E-2"/>
                  <c:y val="7.62865983633685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7-418B-85C6-01CBD540CA8C}"/>
                </c:ext>
              </c:extLst>
            </c:dLbl>
            <c:dLbl>
              <c:idx val="5"/>
              <c:delete val="1"/>
              <c:extLst>
                <c:ext xmlns:c15="http://schemas.microsoft.com/office/drawing/2012/chart" uri="{CE6537A1-D6FC-4f65-9D91-7224C49458BB}"/>
                <c:ext xmlns:c16="http://schemas.microsoft.com/office/drawing/2014/chart" uri="{C3380CC4-5D6E-409C-BE32-E72D297353CC}">
                  <c16:uniqueId val="{00000001-1897-418B-85C6-01CBD540CA8C}"/>
                </c:ext>
              </c:extLst>
            </c:dLbl>
            <c:dLbl>
              <c:idx val="6"/>
              <c:delete val="1"/>
              <c:extLst>
                <c:ext xmlns:c15="http://schemas.microsoft.com/office/drawing/2012/chart" uri="{CE6537A1-D6FC-4f65-9D91-7224C49458BB}"/>
                <c:ext xmlns:c16="http://schemas.microsoft.com/office/drawing/2014/chart" uri="{C3380CC4-5D6E-409C-BE32-E72D297353CC}">
                  <c16:uniqueId val="{00000002-1897-418B-85C6-01CBD540CA8C}"/>
                </c:ext>
              </c:extLst>
            </c:dLbl>
            <c:dLbl>
              <c:idx val="7"/>
              <c:delete val="1"/>
              <c:extLst>
                <c:ext xmlns:c15="http://schemas.microsoft.com/office/drawing/2012/chart" uri="{CE6537A1-D6FC-4f65-9D91-7224C49458BB}"/>
                <c:ext xmlns:c16="http://schemas.microsoft.com/office/drawing/2014/chart" uri="{C3380CC4-5D6E-409C-BE32-E72D297353CC}">
                  <c16:uniqueId val="{00000003-1897-418B-85C6-01CBD540CA8C}"/>
                </c:ext>
              </c:extLst>
            </c:dLbl>
            <c:dLbl>
              <c:idx val="8"/>
              <c:delete val="1"/>
              <c:extLst>
                <c:ext xmlns:c15="http://schemas.microsoft.com/office/drawing/2012/chart" uri="{CE6537A1-D6FC-4f65-9D91-7224C49458BB}"/>
                <c:ext xmlns:c16="http://schemas.microsoft.com/office/drawing/2014/chart" uri="{C3380CC4-5D6E-409C-BE32-E72D297353CC}">
                  <c16:uniqueId val="{00000004-1897-418B-85C6-01CBD540CA8C}"/>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'SLF SDF PRate'!$A$8:$A$17</c:f>
              <c:numCache>
                <c:formatCode>mmm\-yy</c:formatCode>
                <c:ptCount val="10"/>
                <c:pt idx="0">
                  <c:v>45170</c:v>
                </c:pt>
                <c:pt idx="1">
                  <c:v>45261</c:v>
                </c:pt>
                <c:pt idx="2">
                  <c:v>45352</c:v>
                </c:pt>
                <c:pt idx="3">
                  <c:v>45444</c:v>
                </c:pt>
                <c:pt idx="4">
                  <c:v>45536</c:v>
                </c:pt>
                <c:pt idx="5">
                  <c:v>45627</c:v>
                </c:pt>
                <c:pt idx="6" formatCode="[$-409]mmm\-yy;@">
                  <c:v>45719</c:v>
                </c:pt>
                <c:pt idx="7" formatCode="[$-409]mmm\-yy;@">
                  <c:v>45814</c:v>
                </c:pt>
                <c:pt idx="8" formatCode="[$-409]mmm\-yy;@">
                  <c:v>45909</c:v>
                </c:pt>
                <c:pt idx="9" formatCode="[$-409]mmm\-yy;@">
                  <c:v>45971</c:v>
                </c:pt>
              </c:numCache>
            </c:numRef>
          </c:cat>
          <c:val>
            <c:numRef>
              <c:f>'SLF SDF PRate'!$B$8:$B$17</c:f>
              <c:numCache>
                <c:formatCode>0.00%</c:formatCode>
                <c:ptCount val="10"/>
                <c:pt idx="0">
                  <c:v>8.5000000000000006E-2</c:v>
                </c:pt>
                <c:pt idx="1">
                  <c:v>9.7500000000000003E-2</c:v>
                </c:pt>
                <c:pt idx="2">
                  <c:v>9.5000000000000001E-2</c:v>
                </c:pt>
                <c:pt idx="3">
                  <c:v>0.1</c:v>
                </c:pt>
                <c:pt idx="4">
                  <c:v>0.115</c:v>
                </c:pt>
                <c:pt idx="5">
                  <c:v>0.115</c:v>
                </c:pt>
                <c:pt idx="6">
                  <c:v>0.115</c:v>
                </c:pt>
                <c:pt idx="7">
                  <c:v>0.115</c:v>
                </c:pt>
                <c:pt idx="8">
                  <c:v>0.115</c:v>
                </c:pt>
                <c:pt idx="9">
                  <c:v>0.115</c:v>
                </c:pt>
              </c:numCache>
            </c:numRef>
          </c:val>
          <c:smooth val="0"/>
          <c:extLst>
            <c:ext xmlns:c16="http://schemas.microsoft.com/office/drawing/2014/chart" uri="{C3380CC4-5D6E-409C-BE32-E72D297353CC}">
              <c16:uniqueId val="{00000005-1897-418B-85C6-01CBD540CA8C}"/>
            </c:ext>
          </c:extLst>
        </c:ser>
        <c:dLbls>
          <c:showLegendKey val="0"/>
          <c:showVal val="0"/>
          <c:showCatName val="0"/>
          <c:showSerName val="0"/>
          <c:showPercent val="0"/>
          <c:showBubbleSize val="0"/>
        </c:dLbls>
        <c:smooth val="0"/>
        <c:axId val="776767151"/>
        <c:axId val="776768879"/>
      </c:lineChart>
      <c:dateAx>
        <c:axId val="77676715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776768879"/>
        <c:crosses val="autoZero"/>
        <c:auto val="1"/>
        <c:lblOffset val="100"/>
        <c:baseTimeUnit val="months"/>
        <c:majorUnit val="2"/>
        <c:majorTimeUnit val="months"/>
      </c:dateAx>
      <c:valAx>
        <c:axId val="776768879"/>
        <c:scaling>
          <c:orientation val="minMax"/>
          <c:min val="0.08"/>
        </c:scaling>
        <c:delete val="1"/>
        <c:axPos val="l"/>
        <c:majorGridlines>
          <c:spPr>
            <a:ln w="9525" cap="flat" cmpd="sng" algn="ctr">
              <a:noFill/>
              <a:round/>
            </a:ln>
            <a:effectLst/>
          </c:spPr>
        </c:majorGridlines>
        <c:numFmt formatCode="0.00%" sourceLinked="1"/>
        <c:majorTickMark val="none"/>
        <c:minorTickMark val="none"/>
        <c:tickLblPos val="nextTo"/>
        <c:crossAx val="776767151"/>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sz="1320" b="0" i="0" u="none" strike="noStrike" kern="1200" spc="0" baseline="0">
                <a:solidFill>
                  <a:srgbClr val="293652"/>
                </a:solidFill>
                <a:latin typeface="Montserrat" pitchFamily="2" charset="77"/>
                <a:ea typeface="+mn-ea"/>
                <a:cs typeface="+mn-cs"/>
              </a:defRPr>
            </a:pPr>
            <a:r>
              <a:rPr lang="en-US"/>
              <a:t>SDF Rate (Quarterly, %)</a:t>
            </a:r>
          </a:p>
        </c:rich>
      </c:tx>
      <c:overlay val="0"/>
      <c:spPr>
        <a:noFill/>
        <a:ln>
          <a:noFill/>
        </a:ln>
        <a:effectLst/>
      </c:spPr>
      <c:txPr>
        <a:bodyPr rot="0" spcFirstLastPara="1" vertOverflow="ellipsis" vert="horz" wrap="square" anchor="ctr" anchorCtr="1"/>
        <a:lstStyle/>
        <a:p>
          <a:pPr algn="ctr" rtl="0">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tx>
            <c:strRef>
              <c:f>'SLF SDF PRate'!$C$1</c:f>
              <c:strCache>
                <c:ptCount val="1"/>
                <c:pt idx="0">
                  <c:v>SDF</c:v>
                </c:pt>
              </c:strCache>
            </c:strRef>
          </c:tx>
          <c:spPr>
            <a:ln w="28575" cap="rnd">
              <a:solidFill>
                <a:srgbClr val="002060"/>
              </a:solidFill>
              <a:round/>
            </a:ln>
            <a:effectLst/>
          </c:spPr>
          <c:marker>
            <c:symbol val="none"/>
          </c:marker>
          <c:dLbls>
            <c:dLbl>
              <c:idx val="0"/>
              <c:layout>
                <c:manualLayout>
                  <c:x val="-9.8719708741674766E-4"/>
                  <c:y val="-0.1581783767413689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96E-43B6-9C30-DF584DFCB301}"/>
                </c:ext>
              </c:extLst>
            </c:dLbl>
            <c:dLbl>
              <c:idx val="1"/>
              <c:delete val="1"/>
              <c:extLst>
                <c:ext xmlns:c15="http://schemas.microsoft.com/office/drawing/2012/chart" uri="{CE6537A1-D6FC-4f65-9D91-7224C49458BB}"/>
                <c:ext xmlns:c16="http://schemas.microsoft.com/office/drawing/2014/chart" uri="{C3380CC4-5D6E-409C-BE32-E72D297353CC}">
                  <c16:uniqueId val="{00000001-596E-43B6-9C30-DF584DFCB301}"/>
                </c:ext>
              </c:extLst>
            </c:dLbl>
            <c:dLbl>
              <c:idx val="3"/>
              <c:layout>
                <c:manualLayout>
                  <c:x val="-3.1777987658224635E-2"/>
                  <c:y val="5.238943078053154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96E-43B6-9C30-DF584DFCB301}"/>
                </c:ext>
              </c:extLst>
            </c:dLbl>
            <c:dLbl>
              <c:idx val="4"/>
              <c:layout>
                <c:manualLayout>
                  <c:x val="0.15993984779920323"/>
                  <c:y val="-7.1028725130253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96E-43B6-9C30-DF584DFCB301}"/>
                </c:ext>
              </c:extLst>
            </c:dLbl>
            <c:dLbl>
              <c:idx val="5"/>
              <c:delete val="1"/>
              <c:extLst>
                <c:ext xmlns:c15="http://schemas.microsoft.com/office/drawing/2012/chart" uri="{CE6537A1-D6FC-4f65-9D91-7224C49458BB}"/>
                <c:ext xmlns:c16="http://schemas.microsoft.com/office/drawing/2014/chart" uri="{C3380CC4-5D6E-409C-BE32-E72D297353CC}">
                  <c16:uniqueId val="{00000004-596E-43B6-9C30-DF584DFCB301}"/>
                </c:ext>
              </c:extLst>
            </c:dLbl>
            <c:dLbl>
              <c:idx val="6"/>
              <c:delete val="1"/>
              <c:extLst>
                <c:ext xmlns:c15="http://schemas.microsoft.com/office/drawing/2012/chart" uri="{CE6537A1-D6FC-4f65-9D91-7224C49458BB}"/>
                <c:ext xmlns:c16="http://schemas.microsoft.com/office/drawing/2014/chart" uri="{C3380CC4-5D6E-409C-BE32-E72D297353CC}">
                  <c16:uniqueId val="{00000005-596E-43B6-9C30-DF584DFCB301}"/>
                </c:ext>
              </c:extLst>
            </c:dLbl>
            <c:dLbl>
              <c:idx val="7"/>
              <c:delete val="1"/>
              <c:extLst>
                <c:ext xmlns:c15="http://schemas.microsoft.com/office/drawing/2012/chart" uri="{CE6537A1-D6FC-4f65-9D91-7224C49458BB}"/>
                <c:ext xmlns:c16="http://schemas.microsoft.com/office/drawing/2014/chart" uri="{C3380CC4-5D6E-409C-BE32-E72D297353CC}">
                  <c16:uniqueId val="{00000006-596E-43B6-9C30-DF584DFCB301}"/>
                </c:ext>
              </c:extLst>
            </c:dLbl>
            <c:dLbl>
              <c:idx val="8"/>
              <c:delete val="1"/>
              <c:extLst>
                <c:ext xmlns:c15="http://schemas.microsoft.com/office/drawing/2012/chart" uri="{CE6537A1-D6FC-4f65-9D91-7224C49458BB}"/>
                <c:ext xmlns:c16="http://schemas.microsoft.com/office/drawing/2014/chart" uri="{C3380CC4-5D6E-409C-BE32-E72D297353CC}">
                  <c16:uniqueId val="{00000007-596E-43B6-9C30-DF584DFCB301}"/>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'SLF SDF PRate'!$A$8:$A$17</c:f>
              <c:numCache>
                <c:formatCode>mmm\-yy</c:formatCode>
                <c:ptCount val="10"/>
                <c:pt idx="0">
                  <c:v>45170</c:v>
                </c:pt>
                <c:pt idx="1">
                  <c:v>45261</c:v>
                </c:pt>
                <c:pt idx="2">
                  <c:v>45352</c:v>
                </c:pt>
                <c:pt idx="3">
                  <c:v>45444</c:v>
                </c:pt>
                <c:pt idx="4">
                  <c:v>45536</c:v>
                </c:pt>
                <c:pt idx="5">
                  <c:v>45627</c:v>
                </c:pt>
                <c:pt idx="6" formatCode="[$-409]mmm\-yy;@">
                  <c:v>45719</c:v>
                </c:pt>
                <c:pt idx="7" formatCode="[$-409]mmm\-yy;@">
                  <c:v>45814</c:v>
                </c:pt>
                <c:pt idx="8" formatCode="[$-409]mmm\-yy;@">
                  <c:v>45909</c:v>
                </c:pt>
                <c:pt idx="9" formatCode="[$-409]mmm\-yy;@">
                  <c:v>45971</c:v>
                </c:pt>
              </c:numCache>
            </c:numRef>
          </c:cat>
          <c:val>
            <c:numRef>
              <c:f>'SLF SDF PRate'!$C$8:$C$17</c:f>
              <c:numCache>
                <c:formatCode>0.00%</c:formatCode>
                <c:ptCount val="10"/>
                <c:pt idx="0">
                  <c:v>4.4999999999999998E-2</c:v>
                </c:pt>
                <c:pt idx="1">
                  <c:v>5.7500000000000002E-2</c:v>
                </c:pt>
                <c:pt idx="2">
                  <c:v>6.5000000000000002E-2</c:v>
                </c:pt>
                <c:pt idx="3">
                  <c:v>7.0000000000000007E-2</c:v>
                </c:pt>
                <c:pt idx="4">
                  <c:v>8.5000000000000006E-2</c:v>
                </c:pt>
                <c:pt idx="5">
                  <c:v>8.5000000000000006E-2</c:v>
                </c:pt>
                <c:pt idx="6">
                  <c:v>8.5000000000000006E-2</c:v>
                </c:pt>
                <c:pt idx="7">
                  <c:v>8.5000000000000006E-2</c:v>
                </c:pt>
                <c:pt idx="8" formatCode="0%">
                  <c:v>0.08</c:v>
                </c:pt>
                <c:pt idx="9" formatCode="0%">
                  <c:v>0.08</c:v>
                </c:pt>
              </c:numCache>
            </c:numRef>
          </c:val>
          <c:smooth val="0"/>
          <c:extLst>
            <c:ext xmlns:c16="http://schemas.microsoft.com/office/drawing/2014/chart" uri="{C3380CC4-5D6E-409C-BE32-E72D297353CC}">
              <c16:uniqueId val="{00000008-596E-43B6-9C30-DF584DFCB301}"/>
            </c:ext>
          </c:extLst>
        </c:ser>
        <c:dLbls>
          <c:dLblPos val="t"/>
          <c:showLegendKey val="0"/>
          <c:showVal val="1"/>
          <c:showCatName val="0"/>
          <c:showSerName val="0"/>
          <c:showPercent val="0"/>
          <c:showBubbleSize val="0"/>
        </c:dLbls>
        <c:smooth val="0"/>
        <c:axId val="478614591"/>
        <c:axId val="478616863"/>
      </c:lineChart>
      <c:dateAx>
        <c:axId val="478614591"/>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478616863"/>
        <c:crosses val="autoZero"/>
        <c:auto val="1"/>
        <c:lblOffset val="100"/>
        <c:baseTimeUnit val="months"/>
        <c:majorUnit val="2"/>
        <c:majorTimeUnit val="months"/>
      </c:dateAx>
      <c:valAx>
        <c:axId val="478616863"/>
        <c:scaling>
          <c:orientation val="minMax"/>
          <c:min val="0.03"/>
        </c:scaling>
        <c:delete val="1"/>
        <c:axPos val="l"/>
        <c:majorGridlines>
          <c:spPr>
            <a:ln w="9525" cap="flat" cmpd="sng" algn="ctr">
              <a:noFill/>
              <a:round/>
            </a:ln>
            <a:effectLst/>
          </c:spPr>
        </c:majorGridlines>
        <c:numFmt formatCode="0.00%" sourceLinked="1"/>
        <c:majorTickMark val="none"/>
        <c:minorTickMark val="none"/>
        <c:tickLblPos val="nextTo"/>
        <c:crossAx val="478614591"/>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r>
              <a:rPr lang="en-US" sz="1400"/>
              <a:t>Governement Securities Yield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manualLayout>
          <c:layoutTarget val="inner"/>
          <c:xMode val="edge"/>
          <c:yMode val="edge"/>
          <c:x val="4.9946406119395645E-2"/>
          <c:y val="0.13684782608695653"/>
          <c:w val="0.93042825935785678"/>
          <c:h val="0.55781981056715746"/>
        </c:manualLayout>
      </c:layout>
      <c:lineChart>
        <c:grouping val="standard"/>
        <c:varyColors val="0"/>
        <c:ser>
          <c:idx val="0"/>
          <c:order val="0"/>
          <c:tx>
            <c:strRef>
              <c:f>'Treasury Bond Yield'!$D$2</c:f>
              <c:strCache>
                <c:ptCount val="1"/>
                <c:pt idx="0">
                  <c:v>6 month yield %</c:v>
                </c:pt>
              </c:strCache>
            </c:strRef>
          </c:tx>
          <c:spPr>
            <a:ln w="28575" cap="rnd">
              <a:solidFill>
                <a:schemeClr val="accent1">
                  <a:lumMod val="60000"/>
                  <a:lumOff val="40000"/>
                </a:schemeClr>
              </a:solidFill>
              <a:round/>
            </a:ln>
            <a:effectLst/>
          </c:spPr>
          <c:marker>
            <c:symbol val="none"/>
          </c:marker>
          <c:cat>
            <c:numRef>
              <c:f>'Treasury Bond Yield'!$B$3:$B$75</c:f>
              <c:numCache>
                <c:formatCode>mmm\-yy</c:formatCode>
                <c:ptCount val="73"/>
                <c:pt idx="0">
                  <c:v>45955</c:v>
                </c:pt>
                <c:pt idx="1">
                  <c:v>45925</c:v>
                </c:pt>
                <c:pt idx="2">
                  <c:v>45894</c:v>
                </c:pt>
                <c:pt idx="3">
                  <c:v>45863</c:v>
                </c:pt>
                <c:pt idx="4">
                  <c:v>45833</c:v>
                </c:pt>
                <c:pt idx="5">
                  <c:v>45802</c:v>
                </c:pt>
                <c:pt idx="6">
                  <c:v>45772</c:v>
                </c:pt>
                <c:pt idx="7">
                  <c:v>45741</c:v>
                </c:pt>
                <c:pt idx="8">
                  <c:v>45713</c:v>
                </c:pt>
                <c:pt idx="9">
                  <c:v>45682</c:v>
                </c:pt>
                <c:pt idx="10">
                  <c:v>45627</c:v>
                </c:pt>
                <c:pt idx="11">
                  <c:v>45597</c:v>
                </c:pt>
                <c:pt idx="12">
                  <c:v>45566</c:v>
                </c:pt>
                <c:pt idx="13">
                  <c:v>45536</c:v>
                </c:pt>
                <c:pt idx="14">
                  <c:v>45505</c:v>
                </c:pt>
                <c:pt idx="15">
                  <c:v>45474</c:v>
                </c:pt>
                <c:pt idx="16">
                  <c:v>45444</c:v>
                </c:pt>
                <c:pt idx="17">
                  <c:v>45413</c:v>
                </c:pt>
                <c:pt idx="18">
                  <c:v>45383</c:v>
                </c:pt>
                <c:pt idx="19">
                  <c:v>45352</c:v>
                </c:pt>
                <c:pt idx="20">
                  <c:v>45323</c:v>
                </c:pt>
                <c:pt idx="21">
                  <c:v>45292</c:v>
                </c:pt>
                <c:pt idx="22">
                  <c:v>45261</c:v>
                </c:pt>
                <c:pt idx="23">
                  <c:v>45231</c:v>
                </c:pt>
                <c:pt idx="24">
                  <c:v>45200</c:v>
                </c:pt>
                <c:pt idx="25">
                  <c:v>45170</c:v>
                </c:pt>
                <c:pt idx="26">
                  <c:v>45139</c:v>
                </c:pt>
                <c:pt idx="27">
                  <c:v>45108</c:v>
                </c:pt>
                <c:pt idx="28">
                  <c:v>45078</c:v>
                </c:pt>
                <c:pt idx="29">
                  <c:v>45047</c:v>
                </c:pt>
                <c:pt idx="30">
                  <c:v>45017</c:v>
                </c:pt>
                <c:pt idx="31">
                  <c:v>44986</c:v>
                </c:pt>
                <c:pt idx="32">
                  <c:v>44958</c:v>
                </c:pt>
                <c:pt idx="33">
                  <c:v>44927</c:v>
                </c:pt>
                <c:pt idx="34">
                  <c:v>44896</c:v>
                </c:pt>
                <c:pt idx="35">
                  <c:v>44866</c:v>
                </c:pt>
                <c:pt idx="36">
                  <c:v>44835</c:v>
                </c:pt>
                <c:pt idx="37">
                  <c:v>44805</c:v>
                </c:pt>
                <c:pt idx="38">
                  <c:v>44774</c:v>
                </c:pt>
                <c:pt idx="39">
                  <c:v>44743</c:v>
                </c:pt>
                <c:pt idx="40">
                  <c:v>44713</c:v>
                </c:pt>
                <c:pt idx="41">
                  <c:v>44682</c:v>
                </c:pt>
                <c:pt idx="42">
                  <c:v>44652</c:v>
                </c:pt>
                <c:pt idx="43">
                  <c:v>44621</c:v>
                </c:pt>
                <c:pt idx="44">
                  <c:v>44593</c:v>
                </c:pt>
                <c:pt idx="45">
                  <c:v>44562</c:v>
                </c:pt>
                <c:pt idx="46">
                  <c:v>44531</c:v>
                </c:pt>
                <c:pt idx="47">
                  <c:v>44501</c:v>
                </c:pt>
                <c:pt idx="48">
                  <c:v>44470</c:v>
                </c:pt>
                <c:pt idx="49">
                  <c:v>44440</c:v>
                </c:pt>
                <c:pt idx="50">
                  <c:v>44409</c:v>
                </c:pt>
                <c:pt idx="51">
                  <c:v>44378</c:v>
                </c:pt>
                <c:pt idx="52">
                  <c:v>44348</c:v>
                </c:pt>
                <c:pt idx="53">
                  <c:v>44317</c:v>
                </c:pt>
                <c:pt idx="54">
                  <c:v>44287</c:v>
                </c:pt>
                <c:pt idx="55">
                  <c:v>44256</c:v>
                </c:pt>
                <c:pt idx="56">
                  <c:v>44228</c:v>
                </c:pt>
                <c:pt idx="57">
                  <c:v>44197</c:v>
                </c:pt>
                <c:pt idx="58">
                  <c:v>44166</c:v>
                </c:pt>
                <c:pt idx="59">
                  <c:v>44136</c:v>
                </c:pt>
                <c:pt idx="60">
                  <c:v>44105</c:v>
                </c:pt>
                <c:pt idx="61">
                  <c:v>44075</c:v>
                </c:pt>
                <c:pt idx="62">
                  <c:v>44044</c:v>
                </c:pt>
                <c:pt idx="63">
                  <c:v>44013</c:v>
                </c:pt>
                <c:pt idx="64">
                  <c:v>43983</c:v>
                </c:pt>
                <c:pt idx="65">
                  <c:v>43952</c:v>
                </c:pt>
                <c:pt idx="66">
                  <c:v>43922</c:v>
                </c:pt>
                <c:pt idx="67">
                  <c:v>43891</c:v>
                </c:pt>
                <c:pt idx="68">
                  <c:v>43862</c:v>
                </c:pt>
                <c:pt idx="69">
                  <c:v>43831</c:v>
                </c:pt>
                <c:pt idx="70">
                  <c:v>43800</c:v>
                </c:pt>
                <c:pt idx="71">
                  <c:v>43770</c:v>
                </c:pt>
                <c:pt idx="72">
                  <c:v>43739</c:v>
                </c:pt>
              </c:numCache>
            </c:numRef>
          </c:cat>
          <c:val>
            <c:numRef>
              <c:f>'Treasury Bond Yield'!$D$3:$D$75</c:f>
              <c:numCache>
                <c:formatCode>_ * #,##0.00_)_ ;_ * \(#,##0.00\)_ ;_ * "-"??_)_ ;_ @_ </c:formatCode>
                <c:ptCount val="73"/>
                <c:pt idx="0" formatCode="General">
                  <c:v>9.64</c:v>
                </c:pt>
                <c:pt idx="1">
                  <c:v>9.64</c:v>
                </c:pt>
                <c:pt idx="2" formatCode="General">
                  <c:v>10.32</c:v>
                </c:pt>
                <c:pt idx="3" formatCode="General">
                  <c:v>11.16</c:v>
                </c:pt>
                <c:pt idx="4" formatCode="General">
                  <c:v>11.98</c:v>
                </c:pt>
                <c:pt idx="5" formatCode="General">
                  <c:v>11.62</c:v>
                </c:pt>
                <c:pt idx="6" formatCode="General">
                  <c:v>11.61</c:v>
                </c:pt>
                <c:pt idx="7" formatCode="General">
                  <c:v>10.73</c:v>
                </c:pt>
                <c:pt idx="8">
                  <c:v>9.64</c:v>
                </c:pt>
                <c:pt idx="9" formatCode="General">
                  <c:v>11.54</c:v>
                </c:pt>
                <c:pt idx="10" formatCode="General">
                  <c:v>11.88</c:v>
                </c:pt>
                <c:pt idx="11" formatCode="General">
                  <c:v>11.9</c:v>
                </c:pt>
                <c:pt idx="12" formatCode="General">
                  <c:v>11.72</c:v>
                </c:pt>
                <c:pt idx="13" formatCode="General">
                  <c:v>11.8</c:v>
                </c:pt>
                <c:pt idx="14" formatCode="General">
                  <c:v>11.8</c:v>
                </c:pt>
                <c:pt idx="15" formatCode="General">
                  <c:v>11.8</c:v>
                </c:pt>
                <c:pt idx="16" formatCode="General">
                  <c:v>11.8</c:v>
                </c:pt>
                <c:pt idx="17" formatCode="General">
                  <c:v>11.4</c:v>
                </c:pt>
                <c:pt idx="18" formatCode="General">
                  <c:v>11.4</c:v>
                </c:pt>
                <c:pt idx="19" formatCode="General">
                  <c:v>11.4</c:v>
                </c:pt>
                <c:pt idx="20" formatCode="General">
                  <c:v>11.45</c:v>
                </c:pt>
                <c:pt idx="21" formatCode="General">
                  <c:v>11.4</c:v>
                </c:pt>
                <c:pt idx="22" formatCode="General">
                  <c:v>11</c:v>
                </c:pt>
                <c:pt idx="23" formatCode="General">
                  <c:v>9.9</c:v>
                </c:pt>
                <c:pt idx="24" formatCode="General">
                  <c:v>7.6</c:v>
                </c:pt>
                <c:pt idx="25" formatCode="General">
                  <c:v>7.4</c:v>
                </c:pt>
                <c:pt idx="26" formatCode="General">
                  <c:v>7.38</c:v>
                </c:pt>
                <c:pt idx="27" formatCode="General">
                  <c:v>7.35</c:v>
                </c:pt>
                <c:pt idx="28" formatCode="General">
                  <c:v>7.07</c:v>
                </c:pt>
                <c:pt idx="29" formatCode="General">
                  <c:v>7.01</c:v>
                </c:pt>
                <c:pt idx="30" formatCode="General">
                  <c:v>7.07</c:v>
                </c:pt>
                <c:pt idx="31" formatCode="General">
                  <c:v>7.2450000000000001</c:v>
                </c:pt>
                <c:pt idx="32" formatCode="General">
                  <c:v>7.24</c:v>
                </c:pt>
                <c:pt idx="33" formatCode="General">
                  <c:v>7.57</c:v>
                </c:pt>
                <c:pt idx="34" formatCode="General">
                  <c:v>7.5949999999999998</c:v>
                </c:pt>
                <c:pt idx="35" formatCode="General">
                  <c:v>6.835</c:v>
                </c:pt>
                <c:pt idx="36" formatCode="General">
                  <c:v>6.62</c:v>
                </c:pt>
                <c:pt idx="37" formatCode="General">
                  <c:v>6.54</c:v>
                </c:pt>
                <c:pt idx="38" formatCode="General">
                  <c:v>6.7549999999999999</c:v>
                </c:pt>
                <c:pt idx="39" formatCode="General">
                  <c:v>6.81</c:v>
                </c:pt>
                <c:pt idx="40" formatCode="General">
                  <c:v>6.65</c:v>
                </c:pt>
                <c:pt idx="41" formatCode="General">
                  <c:v>6.24</c:v>
                </c:pt>
                <c:pt idx="42" formatCode="General">
                  <c:v>4.41</c:v>
                </c:pt>
                <c:pt idx="43" formatCode="General">
                  <c:v>3.4849999999999999</c:v>
                </c:pt>
                <c:pt idx="44" formatCode="General">
                  <c:v>2.7050000000000001</c:v>
                </c:pt>
                <c:pt idx="45" formatCode="General">
                  <c:v>3.1949999999999998</c:v>
                </c:pt>
                <c:pt idx="46" formatCode="General">
                  <c:v>3.22</c:v>
                </c:pt>
                <c:pt idx="47" formatCode="General">
                  <c:v>3.9350000000000001</c:v>
                </c:pt>
                <c:pt idx="48" formatCode="General">
                  <c:v>3.0550000000000002</c:v>
                </c:pt>
                <c:pt idx="49" formatCode="General">
                  <c:v>2.96</c:v>
                </c:pt>
                <c:pt idx="50" formatCode="General">
                  <c:v>1.86</c:v>
                </c:pt>
                <c:pt idx="51" formatCode="General">
                  <c:v>0.875</c:v>
                </c:pt>
                <c:pt idx="52" formatCode="General">
                  <c:v>0.53</c:v>
                </c:pt>
                <c:pt idx="53" formatCode="General">
                  <c:v>0.79500000000000004</c:v>
                </c:pt>
                <c:pt idx="54" formatCode="General">
                  <c:v>1.0549999999999999</c:v>
                </c:pt>
                <c:pt idx="55" formatCode="General">
                  <c:v>1.2</c:v>
                </c:pt>
                <c:pt idx="56" formatCode="General">
                  <c:v>0.755</c:v>
                </c:pt>
                <c:pt idx="57" formatCode="General">
                  <c:v>0.7</c:v>
                </c:pt>
                <c:pt idx="58" formatCode="General">
                  <c:v>1.18</c:v>
                </c:pt>
                <c:pt idx="59" formatCode="General">
                  <c:v>1.7749999999999999</c:v>
                </c:pt>
                <c:pt idx="60" formatCode="General">
                  <c:v>1.3</c:v>
                </c:pt>
                <c:pt idx="61" formatCode="General">
                  <c:v>3.23</c:v>
                </c:pt>
                <c:pt idx="62" formatCode="General">
                  <c:v>5.125</c:v>
                </c:pt>
                <c:pt idx="63" formatCode="General">
                  <c:v>5.165</c:v>
                </c:pt>
                <c:pt idx="64" formatCode="General">
                  <c:v>7.38</c:v>
                </c:pt>
                <c:pt idx="65" formatCode="General">
                  <c:v>7.4649999999999999</c:v>
                </c:pt>
                <c:pt idx="66" formatCode="General">
                  <c:v>7.63</c:v>
                </c:pt>
                <c:pt idx="67" formatCode="General">
                  <c:v>7.67</c:v>
                </c:pt>
                <c:pt idx="68" formatCode="General">
                  <c:v>7.66</c:v>
                </c:pt>
                <c:pt idx="69" formatCode="General">
                  <c:v>7.9749999999999996</c:v>
                </c:pt>
                <c:pt idx="70" formatCode="General">
                  <c:v>7.9649999999999999</c:v>
                </c:pt>
                <c:pt idx="71" formatCode="General">
                  <c:v>7.4249999999999998</c:v>
                </c:pt>
                <c:pt idx="72" formatCode="General">
                  <c:v>7.7549999999999999</c:v>
                </c:pt>
              </c:numCache>
            </c:numRef>
          </c:val>
          <c:smooth val="0"/>
          <c:extLst>
            <c:ext xmlns:c16="http://schemas.microsoft.com/office/drawing/2014/chart" uri="{C3380CC4-5D6E-409C-BE32-E72D297353CC}">
              <c16:uniqueId val="{00000000-C4E3-4D1B-BE41-79DC783FA7B4}"/>
            </c:ext>
          </c:extLst>
        </c:ser>
        <c:ser>
          <c:idx val="1"/>
          <c:order val="1"/>
          <c:tx>
            <c:strRef>
              <c:f>'Treasury Bond Yield'!$E$2</c:f>
              <c:strCache>
                <c:ptCount val="1"/>
                <c:pt idx="0">
                  <c:v>1 year yield %</c:v>
                </c:pt>
              </c:strCache>
            </c:strRef>
          </c:tx>
          <c:spPr>
            <a:ln w="28575" cap="rnd">
              <a:solidFill>
                <a:srgbClr val="00B0F0"/>
              </a:solidFill>
              <a:prstDash val="solid"/>
              <a:round/>
            </a:ln>
            <a:effectLst/>
          </c:spPr>
          <c:marker>
            <c:symbol val="none"/>
          </c:marker>
          <c:cat>
            <c:numRef>
              <c:f>'Treasury Bond Yield'!$B$3:$B$75</c:f>
              <c:numCache>
                <c:formatCode>mmm\-yy</c:formatCode>
                <c:ptCount val="73"/>
                <c:pt idx="0">
                  <c:v>45955</c:v>
                </c:pt>
                <c:pt idx="1">
                  <c:v>45925</c:v>
                </c:pt>
                <c:pt idx="2">
                  <c:v>45894</c:v>
                </c:pt>
                <c:pt idx="3">
                  <c:v>45863</c:v>
                </c:pt>
                <c:pt idx="4">
                  <c:v>45833</c:v>
                </c:pt>
                <c:pt idx="5">
                  <c:v>45802</c:v>
                </c:pt>
                <c:pt idx="6">
                  <c:v>45772</c:v>
                </c:pt>
                <c:pt idx="7">
                  <c:v>45741</c:v>
                </c:pt>
                <c:pt idx="8">
                  <c:v>45713</c:v>
                </c:pt>
                <c:pt idx="9">
                  <c:v>45682</c:v>
                </c:pt>
                <c:pt idx="10">
                  <c:v>45627</c:v>
                </c:pt>
                <c:pt idx="11">
                  <c:v>45597</c:v>
                </c:pt>
                <c:pt idx="12">
                  <c:v>45566</c:v>
                </c:pt>
                <c:pt idx="13">
                  <c:v>45536</c:v>
                </c:pt>
                <c:pt idx="14">
                  <c:v>45505</c:v>
                </c:pt>
                <c:pt idx="15">
                  <c:v>45474</c:v>
                </c:pt>
                <c:pt idx="16">
                  <c:v>45444</c:v>
                </c:pt>
                <c:pt idx="17">
                  <c:v>45413</c:v>
                </c:pt>
                <c:pt idx="18">
                  <c:v>45383</c:v>
                </c:pt>
                <c:pt idx="19">
                  <c:v>45352</c:v>
                </c:pt>
                <c:pt idx="20">
                  <c:v>45323</c:v>
                </c:pt>
                <c:pt idx="21">
                  <c:v>45292</c:v>
                </c:pt>
                <c:pt idx="22">
                  <c:v>45261</c:v>
                </c:pt>
                <c:pt idx="23">
                  <c:v>45231</c:v>
                </c:pt>
                <c:pt idx="24">
                  <c:v>45200</c:v>
                </c:pt>
                <c:pt idx="25">
                  <c:v>45170</c:v>
                </c:pt>
                <c:pt idx="26">
                  <c:v>45139</c:v>
                </c:pt>
                <c:pt idx="27">
                  <c:v>45108</c:v>
                </c:pt>
                <c:pt idx="28">
                  <c:v>45078</c:v>
                </c:pt>
                <c:pt idx="29">
                  <c:v>45047</c:v>
                </c:pt>
                <c:pt idx="30">
                  <c:v>45017</c:v>
                </c:pt>
                <c:pt idx="31">
                  <c:v>44986</c:v>
                </c:pt>
                <c:pt idx="32">
                  <c:v>44958</c:v>
                </c:pt>
                <c:pt idx="33">
                  <c:v>44927</c:v>
                </c:pt>
                <c:pt idx="34">
                  <c:v>44896</c:v>
                </c:pt>
                <c:pt idx="35">
                  <c:v>44866</c:v>
                </c:pt>
                <c:pt idx="36">
                  <c:v>44835</c:v>
                </c:pt>
                <c:pt idx="37">
                  <c:v>44805</c:v>
                </c:pt>
                <c:pt idx="38">
                  <c:v>44774</c:v>
                </c:pt>
                <c:pt idx="39">
                  <c:v>44743</c:v>
                </c:pt>
                <c:pt idx="40">
                  <c:v>44713</c:v>
                </c:pt>
                <c:pt idx="41">
                  <c:v>44682</c:v>
                </c:pt>
                <c:pt idx="42">
                  <c:v>44652</c:v>
                </c:pt>
                <c:pt idx="43">
                  <c:v>44621</c:v>
                </c:pt>
                <c:pt idx="44">
                  <c:v>44593</c:v>
                </c:pt>
                <c:pt idx="45">
                  <c:v>44562</c:v>
                </c:pt>
                <c:pt idx="46">
                  <c:v>44531</c:v>
                </c:pt>
                <c:pt idx="47">
                  <c:v>44501</c:v>
                </c:pt>
                <c:pt idx="48">
                  <c:v>44470</c:v>
                </c:pt>
                <c:pt idx="49">
                  <c:v>44440</c:v>
                </c:pt>
                <c:pt idx="50">
                  <c:v>44409</c:v>
                </c:pt>
                <c:pt idx="51">
                  <c:v>44378</c:v>
                </c:pt>
                <c:pt idx="52">
                  <c:v>44348</c:v>
                </c:pt>
                <c:pt idx="53">
                  <c:v>44317</c:v>
                </c:pt>
                <c:pt idx="54">
                  <c:v>44287</c:v>
                </c:pt>
                <c:pt idx="55">
                  <c:v>44256</c:v>
                </c:pt>
                <c:pt idx="56">
                  <c:v>44228</c:v>
                </c:pt>
                <c:pt idx="57">
                  <c:v>44197</c:v>
                </c:pt>
                <c:pt idx="58">
                  <c:v>44166</c:v>
                </c:pt>
                <c:pt idx="59">
                  <c:v>44136</c:v>
                </c:pt>
                <c:pt idx="60">
                  <c:v>44105</c:v>
                </c:pt>
                <c:pt idx="61">
                  <c:v>44075</c:v>
                </c:pt>
                <c:pt idx="62">
                  <c:v>44044</c:v>
                </c:pt>
                <c:pt idx="63">
                  <c:v>44013</c:v>
                </c:pt>
                <c:pt idx="64">
                  <c:v>43983</c:v>
                </c:pt>
                <c:pt idx="65">
                  <c:v>43952</c:v>
                </c:pt>
                <c:pt idx="66">
                  <c:v>43922</c:v>
                </c:pt>
                <c:pt idx="67">
                  <c:v>43891</c:v>
                </c:pt>
                <c:pt idx="68">
                  <c:v>43862</c:v>
                </c:pt>
                <c:pt idx="69">
                  <c:v>43831</c:v>
                </c:pt>
                <c:pt idx="70">
                  <c:v>43800</c:v>
                </c:pt>
                <c:pt idx="71">
                  <c:v>43770</c:v>
                </c:pt>
                <c:pt idx="72">
                  <c:v>43739</c:v>
                </c:pt>
              </c:numCache>
            </c:numRef>
          </c:cat>
          <c:val>
            <c:numRef>
              <c:f>'Treasury Bond Yield'!$E$3:$E$75</c:f>
              <c:numCache>
                <c:formatCode>_ * #,##0.00_)_ ;_ * \(#,##0.00\)_ ;_ * "-"??_)_ ;_ @_ </c:formatCode>
                <c:ptCount val="73"/>
                <c:pt idx="0" formatCode="General">
                  <c:v>9.5500000000000007</c:v>
                </c:pt>
                <c:pt idx="1">
                  <c:v>9.5500000000000007</c:v>
                </c:pt>
                <c:pt idx="2" formatCode="General">
                  <c:v>10.3</c:v>
                </c:pt>
                <c:pt idx="3" formatCode="General">
                  <c:v>10.95</c:v>
                </c:pt>
                <c:pt idx="4" formatCode="General">
                  <c:v>12.01</c:v>
                </c:pt>
                <c:pt idx="5" formatCode="General">
                  <c:v>11.62</c:v>
                </c:pt>
                <c:pt idx="6" formatCode="General">
                  <c:v>11.74</c:v>
                </c:pt>
                <c:pt idx="7" formatCode="General">
                  <c:v>10.84</c:v>
                </c:pt>
                <c:pt idx="8">
                  <c:v>9.5500000000000007</c:v>
                </c:pt>
                <c:pt idx="9" formatCode="General">
                  <c:v>11.69</c:v>
                </c:pt>
                <c:pt idx="10" formatCode="General">
                  <c:v>11.99</c:v>
                </c:pt>
                <c:pt idx="11" formatCode="General">
                  <c:v>11.99</c:v>
                </c:pt>
                <c:pt idx="12" formatCode="General">
                  <c:v>11.88</c:v>
                </c:pt>
                <c:pt idx="13" formatCode="General">
                  <c:v>11.95</c:v>
                </c:pt>
                <c:pt idx="14" formatCode="General">
                  <c:v>11.95</c:v>
                </c:pt>
                <c:pt idx="15" formatCode="General">
                  <c:v>12</c:v>
                </c:pt>
                <c:pt idx="16" formatCode="General">
                  <c:v>12</c:v>
                </c:pt>
                <c:pt idx="17" formatCode="General">
                  <c:v>11.5</c:v>
                </c:pt>
                <c:pt idx="18" formatCode="General">
                  <c:v>11.5</c:v>
                </c:pt>
                <c:pt idx="19" formatCode="General">
                  <c:v>11.6</c:v>
                </c:pt>
                <c:pt idx="20" formatCode="General">
                  <c:v>11.6</c:v>
                </c:pt>
                <c:pt idx="21" formatCode="General">
                  <c:v>11.6</c:v>
                </c:pt>
                <c:pt idx="22" formatCode="General">
                  <c:v>11.2</c:v>
                </c:pt>
                <c:pt idx="23" formatCode="General">
                  <c:v>10</c:v>
                </c:pt>
                <c:pt idx="24" formatCode="General">
                  <c:v>8.25</c:v>
                </c:pt>
                <c:pt idx="25" formatCode="General">
                  <c:v>7.97</c:v>
                </c:pt>
                <c:pt idx="26" formatCode="General">
                  <c:v>8.42</c:v>
                </c:pt>
                <c:pt idx="27" formatCode="General">
                  <c:v>8.64</c:v>
                </c:pt>
                <c:pt idx="28" formatCode="General">
                  <c:v>7.9</c:v>
                </c:pt>
                <c:pt idx="29" formatCode="General">
                  <c:v>7.61</c:v>
                </c:pt>
                <c:pt idx="30" formatCode="General">
                  <c:v>7.52</c:v>
                </c:pt>
                <c:pt idx="31" formatCode="General">
                  <c:v>7.5149999999999997</c:v>
                </c:pt>
                <c:pt idx="32" formatCode="General">
                  <c:v>7.46</c:v>
                </c:pt>
                <c:pt idx="33" formatCode="General">
                  <c:v>7.9</c:v>
                </c:pt>
                <c:pt idx="34" formatCode="General">
                  <c:v>7.95</c:v>
                </c:pt>
                <c:pt idx="35" formatCode="General">
                  <c:v>7.0949999999999998</c:v>
                </c:pt>
                <c:pt idx="36" formatCode="General">
                  <c:v>6.78</c:v>
                </c:pt>
                <c:pt idx="37" formatCode="General">
                  <c:v>6.78</c:v>
                </c:pt>
                <c:pt idx="38" formatCode="General">
                  <c:v>6.8449999999999998</c:v>
                </c:pt>
                <c:pt idx="39" formatCode="General">
                  <c:v>6.84</c:v>
                </c:pt>
                <c:pt idx="40" formatCode="General">
                  <c:v>6.61</c:v>
                </c:pt>
                <c:pt idx="41" formatCode="General">
                  <c:v>6.21</c:v>
                </c:pt>
                <c:pt idx="42" formatCode="General">
                  <c:v>5.41</c:v>
                </c:pt>
                <c:pt idx="43" formatCode="General">
                  <c:v>4.2549999999999999</c:v>
                </c:pt>
                <c:pt idx="44" formatCode="General">
                  <c:v>3.395</c:v>
                </c:pt>
                <c:pt idx="45" formatCode="General">
                  <c:v>3.4550000000000001</c:v>
                </c:pt>
                <c:pt idx="46" formatCode="General">
                  <c:v>3.42</c:v>
                </c:pt>
                <c:pt idx="47" formatCode="General">
                  <c:v>4</c:v>
                </c:pt>
                <c:pt idx="48" formatCode="General">
                  <c:v>3.62</c:v>
                </c:pt>
                <c:pt idx="49" formatCode="General">
                  <c:v>3</c:v>
                </c:pt>
                <c:pt idx="50" formatCode="General">
                  <c:v>2.95</c:v>
                </c:pt>
                <c:pt idx="51" formatCode="General">
                  <c:v>1.44</c:v>
                </c:pt>
                <c:pt idx="52" formatCode="General">
                  <c:v>1.02</c:v>
                </c:pt>
                <c:pt idx="53" formatCode="General">
                  <c:v>1.425</c:v>
                </c:pt>
                <c:pt idx="54" formatCode="General">
                  <c:v>1.5449999999999999</c:v>
                </c:pt>
                <c:pt idx="55" formatCode="General">
                  <c:v>1.9</c:v>
                </c:pt>
                <c:pt idx="56" formatCode="General">
                  <c:v>1.2549999999999999</c:v>
                </c:pt>
                <c:pt idx="57" formatCode="General">
                  <c:v>1.2</c:v>
                </c:pt>
                <c:pt idx="58" formatCode="General">
                  <c:v>1.82</c:v>
                </c:pt>
                <c:pt idx="59" formatCode="General">
                  <c:v>3.1549999999999998</c:v>
                </c:pt>
                <c:pt idx="60" formatCode="General">
                  <c:v>2.44</c:v>
                </c:pt>
                <c:pt idx="61" formatCode="General">
                  <c:v>5.14</c:v>
                </c:pt>
                <c:pt idx="62" formatCode="General">
                  <c:v>5.1849999999999996</c:v>
                </c:pt>
                <c:pt idx="63" formatCode="General">
                  <c:v>5.2549999999999999</c:v>
                </c:pt>
                <c:pt idx="64" formatCode="General">
                  <c:v>7.2649999999999997</c:v>
                </c:pt>
                <c:pt idx="65" formatCode="General">
                  <c:v>7.55</c:v>
                </c:pt>
                <c:pt idx="66" formatCode="General">
                  <c:v>7.5750000000000002</c:v>
                </c:pt>
                <c:pt idx="67" formatCode="General">
                  <c:v>7.6050000000000004</c:v>
                </c:pt>
                <c:pt idx="68" formatCode="General">
                  <c:v>7.41</c:v>
                </c:pt>
                <c:pt idx="69" formatCode="General">
                  <c:v>7.8550000000000004</c:v>
                </c:pt>
                <c:pt idx="70" formatCode="General">
                  <c:v>8.14</c:v>
                </c:pt>
                <c:pt idx="71" formatCode="General">
                  <c:v>7.7249999999999996</c:v>
                </c:pt>
                <c:pt idx="72" formatCode="General">
                  <c:v>7.5149999999999997</c:v>
                </c:pt>
              </c:numCache>
            </c:numRef>
          </c:val>
          <c:smooth val="0"/>
          <c:extLst>
            <c:ext xmlns:c16="http://schemas.microsoft.com/office/drawing/2014/chart" uri="{C3380CC4-5D6E-409C-BE32-E72D297353CC}">
              <c16:uniqueId val="{00000001-C4E3-4D1B-BE41-79DC783FA7B4}"/>
            </c:ext>
          </c:extLst>
        </c:ser>
        <c:ser>
          <c:idx val="2"/>
          <c:order val="2"/>
          <c:tx>
            <c:strRef>
              <c:f>'Treasury Bond Yield'!$F$2</c:f>
              <c:strCache>
                <c:ptCount val="1"/>
                <c:pt idx="0">
                  <c:v>2 year yield %</c:v>
                </c:pt>
              </c:strCache>
            </c:strRef>
          </c:tx>
          <c:spPr>
            <a:ln w="28575" cap="rnd">
              <a:solidFill>
                <a:schemeClr val="tx1">
                  <a:lumMod val="50000"/>
                  <a:lumOff val="50000"/>
                </a:schemeClr>
              </a:solidFill>
              <a:prstDash val="solid"/>
              <a:round/>
            </a:ln>
            <a:effectLst/>
          </c:spPr>
          <c:marker>
            <c:symbol val="none"/>
          </c:marker>
          <c:cat>
            <c:numRef>
              <c:f>'Treasury Bond Yield'!$B$3:$B$75</c:f>
              <c:numCache>
                <c:formatCode>mmm\-yy</c:formatCode>
                <c:ptCount val="73"/>
                <c:pt idx="0">
                  <c:v>45955</c:v>
                </c:pt>
                <c:pt idx="1">
                  <c:v>45925</c:v>
                </c:pt>
                <c:pt idx="2">
                  <c:v>45894</c:v>
                </c:pt>
                <c:pt idx="3">
                  <c:v>45863</c:v>
                </c:pt>
                <c:pt idx="4">
                  <c:v>45833</c:v>
                </c:pt>
                <c:pt idx="5">
                  <c:v>45802</c:v>
                </c:pt>
                <c:pt idx="6">
                  <c:v>45772</c:v>
                </c:pt>
                <c:pt idx="7">
                  <c:v>45741</c:v>
                </c:pt>
                <c:pt idx="8">
                  <c:v>45713</c:v>
                </c:pt>
                <c:pt idx="9">
                  <c:v>45682</c:v>
                </c:pt>
                <c:pt idx="10">
                  <c:v>45627</c:v>
                </c:pt>
                <c:pt idx="11">
                  <c:v>45597</c:v>
                </c:pt>
                <c:pt idx="12">
                  <c:v>45566</c:v>
                </c:pt>
                <c:pt idx="13">
                  <c:v>45536</c:v>
                </c:pt>
                <c:pt idx="14">
                  <c:v>45505</c:v>
                </c:pt>
                <c:pt idx="15">
                  <c:v>45474</c:v>
                </c:pt>
                <c:pt idx="16">
                  <c:v>45444</c:v>
                </c:pt>
                <c:pt idx="17">
                  <c:v>45413</c:v>
                </c:pt>
                <c:pt idx="18">
                  <c:v>45383</c:v>
                </c:pt>
                <c:pt idx="19">
                  <c:v>45352</c:v>
                </c:pt>
                <c:pt idx="20">
                  <c:v>45323</c:v>
                </c:pt>
                <c:pt idx="21">
                  <c:v>45292</c:v>
                </c:pt>
                <c:pt idx="22">
                  <c:v>45261</c:v>
                </c:pt>
                <c:pt idx="23">
                  <c:v>45231</c:v>
                </c:pt>
                <c:pt idx="24">
                  <c:v>45200</c:v>
                </c:pt>
                <c:pt idx="25">
                  <c:v>45170</c:v>
                </c:pt>
                <c:pt idx="26">
                  <c:v>45139</c:v>
                </c:pt>
                <c:pt idx="27">
                  <c:v>45108</c:v>
                </c:pt>
                <c:pt idx="28">
                  <c:v>45078</c:v>
                </c:pt>
                <c:pt idx="29">
                  <c:v>45047</c:v>
                </c:pt>
                <c:pt idx="30">
                  <c:v>45017</c:v>
                </c:pt>
                <c:pt idx="31">
                  <c:v>44986</c:v>
                </c:pt>
                <c:pt idx="32">
                  <c:v>44958</c:v>
                </c:pt>
                <c:pt idx="33">
                  <c:v>44927</c:v>
                </c:pt>
                <c:pt idx="34">
                  <c:v>44896</c:v>
                </c:pt>
                <c:pt idx="35">
                  <c:v>44866</c:v>
                </c:pt>
                <c:pt idx="36">
                  <c:v>44835</c:v>
                </c:pt>
                <c:pt idx="37">
                  <c:v>44805</c:v>
                </c:pt>
                <c:pt idx="38">
                  <c:v>44774</c:v>
                </c:pt>
                <c:pt idx="39">
                  <c:v>44743</c:v>
                </c:pt>
                <c:pt idx="40">
                  <c:v>44713</c:v>
                </c:pt>
                <c:pt idx="41">
                  <c:v>44682</c:v>
                </c:pt>
                <c:pt idx="42">
                  <c:v>44652</c:v>
                </c:pt>
                <c:pt idx="43">
                  <c:v>44621</c:v>
                </c:pt>
                <c:pt idx="44">
                  <c:v>44593</c:v>
                </c:pt>
                <c:pt idx="45">
                  <c:v>44562</c:v>
                </c:pt>
                <c:pt idx="46">
                  <c:v>44531</c:v>
                </c:pt>
                <c:pt idx="47">
                  <c:v>44501</c:v>
                </c:pt>
                <c:pt idx="48">
                  <c:v>44470</c:v>
                </c:pt>
                <c:pt idx="49">
                  <c:v>44440</c:v>
                </c:pt>
                <c:pt idx="50">
                  <c:v>44409</c:v>
                </c:pt>
                <c:pt idx="51">
                  <c:v>44378</c:v>
                </c:pt>
                <c:pt idx="52">
                  <c:v>44348</c:v>
                </c:pt>
                <c:pt idx="53">
                  <c:v>44317</c:v>
                </c:pt>
                <c:pt idx="54">
                  <c:v>44287</c:v>
                </c:pt>
                <c:pt idx="55">
                  <c:v>44256</c:v>
                </c:pt>
                <c:pt idx="56">
                  <c:v>44228</c:v>
                </c:pt>
                <c:pt idx="57">
                  <c:v>44197</c:v>
                </c:pt>
                <c:pt idx="58">
                  <c:v>44166</c:v>
                </c:pt>
                <c:pt idx="59">
                  <c:v>44136</c:v>
                </c:pt>
                <c:pt idx="60">
                  <c:v>44105</c:v>
                </c:pt>
                <c:pt idx="61">
                  <c:v>44075</c:v>
                </c:pt>
                <c:pt idx="62">
                  <c:v>44044</c:v>
                </c:pt>
                <c:pt idx="63">
                  <c:v>44013</c:v>
                </c:pt>
                <c:pt idx="64">
                  <c:v>43983</c:v>
                </c:pt>
                <c:pt idx="65">
                  <c:v>43952</c:v>
                </c:pt>
                <c:pt idx="66">
                  <c:v>43922</c:v>
                </c:pt>
                <c:pt idx="67">
                  <c:v>43891</c:v>
                </c:pt>
                <c:pt idx="68">
                  <c:v>43862</c:v>
                </c:pt>
                <c:pt idx="69">
                  <c:v>43831</c:v>
                </c:pt>
                <c:pt idx="70">
                  <c:v>43800</c:v>
                </c:pt>
                <c:pt idx="71">
                  <c:v>43770</c:v>
                </c:pt>
                <c:pt idx="72">
                  <c:v>43739</c:v>
                </c:pt>
              </c:numCache>
            </c:numRef>
          </c:cat>
          <c:val>
            <c:numRef>
              <c:f>'Treasury Bond Yield'!$F$3:$F$75</c:f>
              <c:numCache>
                <c:formatCode>_ * #,##0.00_)_ ;_ * \(#,##0.00\)_ ;_ * "-"??_)_ ;_ @_ </c:formatCode>
                <c:ptCount val="73"/>
                <c:pt idx="0" formatCode="General">
                  <c:v>9.3800000000000008</c:v>
                </c:pt>
                <c:pt idx="1">
                  <c:v>9.3800000000000008</c:v>
                </c:pt>
                <c:pt idx="2" formatCode="General">
                  <c:v>10.14</c:v>
                </c:pt>
                <c:pt idx="3" formatCode="General">
                  <c:v>11.57</c:v>
                </c:pt>
                <c:pt idx="4" formatCode="General">
                  <c:v>12.2</c:v>
                </c:pt>
                <c:pt idx="5" formatCode="General">
                  <c:v>11.82</c:v>
                </c:pt>
                <c:pt idx="6" formatCode="General">
                  <c:v>12.08</c:v>
                </c:pt>
                <c:pt idx="7" formatCode="General">
                  <c:v>10.94</c:v>
                </c:pt>
                <c:pt idx="8">
                  <c:v>9.3800000000000008</c:v>
                </c:pt>
                <c:pt idx="9" formatCode="General">
                  <c:v>12.09</c:v>
                </c:pt>
                <c:pt idx="10" formatCode="General">
                  <c:v>12.3</c:v>
                </c:pt>
                <c:pt idx="11" formatCode="General">
                  <c:v>12.3</c:v>
                </c:pt>
                <c:pt idx="12" formatCode="General">
                  <c:v>12.2</c:v>
                </c:pt>
                <c:pt idx="13" formatCode="General">
                  <c:v>12.24</c:v>
                </c:pt>
                <c:pt idx="14" formatCode="General">
                  <c:v>12.25</c:v>
                </c:pt>
                <c:pt idx="15" formatCode="General">
                  <c:v>12.3</c:v>
                </c:pt>
                <c:pt idx="16" formatCode="General">
                  <c:v>12.3</c:v>
                </c:pt>
                <c:pt idx="17" formatCode="General">
                  <c:v>12.05</c:v>
                </c:pt>
                <c:pt idx="18" formatCode="General">
                  <c:v>12</c:v>
                </c:pt>
                <c:pt idx="19" formatCode="General">
                  <c:v>12</c:v>
                </c:pt>
                <c:pt idx="20" formatCode="General">
                  <c:v>11.8</c:v>
                </c:pt>
                <c:pt idx="21" formatCode="General">
                  <c:v>11.6</c:v>
                </c:pt>
                <c:pt idx="22" formatCode="General">
                  <c:v>10.199999999999999</c:v>
                </c:pt>
                <c:pt idx="23" formatCode="General">
                  <c:v>10.9</c:v>
                </c:pt>
                <c:pt idx="24" formatCode="General">
                  <c:v>9.25</c:v>
                </c:pt>
                <c:pt idx="25" formatCode="General">
                  <c:v>8.65</c:v>
                </c:pt>
                <c:pt idx="26" formatCode="General">
                  <c:v>8.92</c:v>
                </c:pt>
                <c:pt idx="27" formatCode="General">
                  <c:v>8.86</c:v>
                </c:pt>
                <c:pt idx="28" formatCode="General">
                  <c:v>8.09</c:v>
                </c:pt>
                <c:pt idx="29" formatCode="General">
                  <c:v>8.02</c:v>
                </c:pt>
                <c:pt idx="30" formatCode="General">
                  <c:v>8.01</c:v>
                </c:pt>
                <c:pt idx="31" formatCode="General">
                  <c:v>8.2949999999999999</c:v>
                </c:pt>
                <c:pt idx="32" formatCode="General">
                  <c:v>8.24</c:v>
                </c:pt>
                <c:pt idx="33" formatCode="General">
                  <c:v>8.375</c:v>
                </c:pt>
                <c:pt idx="34" formatCode="General">
                  <c:v>7.6950000000000003</c:v>
                </c:pt>
                <c:pt idx="35" formatCode="General">
                  <c:v>7.6449999999999996</c:v>
                </c:pt>
                <c:pt idx="36" formatCode="General">
                  <c:v>7.5949999999999998</c:v>
                </c:pt>
                <c:pt idx="37" formatCode="General">
                  <c:v>7.5949999999999998</c:v>
                </c:pt>
                <c:pt idx="38" formatCode="General">
                  <c:v>7.59</c:v>
                </c:pt>
                <c:pt idx="39" formatCode="General">
                  <c:v>7.4850000000000003</c:v>
                </c:pt>
                <c:pt idx="40" formatCode="General">
                  <c:v>7.29</c:v>
                </c:pt>
                <c:pt idx="41" formatCode="General">
                  <c:v>6.19</c:v>
                </c:pt>
                <c:pt idx="42" formatCode="General">
                  <c:v>5.89</c:v>
                </c:pt>
                <c:pt idx="43" formatCode="General">
                  <c:v>4.8150000000000004</c:v>
                </c:pt>
                <c:pt idx="44" formatCode="General">
                  <c:v>4.3150000000000004</c:v>
                </c:pt>
                <c:pt idx="45" formatCode="General">
                  <c:v>4.7649999999999997</c:v>
                </c:pt>
                <c:pt idx="46" formatCode="General">
                  <c:v>4.7850000000000001</c:v>
                </c:pt>
                <c:pt idx="47" formatCode="General">
                  <c:v>4.8049999999999997</c:v>
                </c:pt>
                <c:pt idx="48" formatCode="General">
                  <c:v>4.13</c:v>
                </c:pt>
                <c:pt idx="49" formatCode="General">
                  <c:v>2.35</c:v>
                </c:pt>
                <c:pt idx="50" formatCode="General">
                  <c:v>2.3450000000000002</c:v>
                </c:pt>
                <c:pt idx="51" formatCode="General">
                  <c:v>2.2999999999999998</c:v>
                </c:pt>
                <c:pt idx="52" formatCode="General">
                  <c:v>2.46</c:v>
                </c:pt>
                <c:pt idx="53" formatCode="General">
                  <c:v>2.7050000000000001</c:v>
                </c:pt>
                <c:pt idx="54" formatCode="General">
                  <c:v>3.0150000000000001</c:v>
                </c:pt>
                <c:pt idx="55" formatCode="General">
                  <c:v>3.21</c:v>
                </c:pt>
                <c:pt idx="56" formatCode="General">
                  <c:v>3.14</c:v>
                </c:pt>
                <c:pt idx="57" formatCode="General">
                  <c:v>3.11</c:v>
                </c:pt>
                <c:pt idx="58" formatCode="General">
                  <c:v>3.47</c:v>
                </c:pt>
                <c:pt idx="59" formatCode="General">
                  <c:v>4.1449999999999996</c:v>
                </c:pt>
                <c:pt idx="60" formatCode="General">
                  <c:v>3.62</c:v>
                </c:pt>
                <c:pt idx="61" formatCode="General">
                  <c:v>4.71</c:v>
                </c:pt>
                <c:pt idx="62" formatCode="General">
                  <c:v>5.9950000000000001</c:v>
                </c:pt>
                <c:pt idx="63" formatCode="General">
                  <c:v>6.5949999999999998</c:v>
                </c:pt>
                <c:pt idx="64" formatCode="General">
                  <c:v>7.9550000000000001</c:v>
                </c:pt>
                <c:pt idx="65" formatCode="General">
                  <c:v>7.835</c:v>
                </c:pt>
                <c:pt idx="66" formatCode="General">
                  <c:v>7.7750000000000004</c:v>
                </c:pt>
                <c:pt idx="67" formatCode="General">
                  <c:v>7.9950000000000001</c:v>
                </c:pt>
                <c:pt idx="68" formatCode="General">
                  <c:v>8.1199999999999992</c:v>
                </c:pt>
                <c:pt idx="69" formatCode="General">
                  <c:v>8.39</c:v>
                </c:pt>
                <c:pt idx="70" formatCode="General">
                  <c:v>8.5050000000000008</c:v>
                </c:pt>
                <c:pt idx="71" formatCode="General">
                  <c:v>8.3949999999999996</c:v>
                </c:pt>
                <c:pt idx="72" formatCode="General">
                  <c:v>8.8000000000000007</c:v>
                </c:pt>
              </c:numCache>
            </c:numRef>
          </c:val>
          <c:smooth val="0"/>
          <c:extLst>
            <c:ext xmlns:c16="http://schemas.microsoft.com/office/drawing/2014/chart" uri="{C3380CC4-5D6E-409C-BE32-E72D297353CC}">
              <c16:uniqueId val="{00000002-C4E3-4D1B-BE41-79DC783FA7B4}"/>
            </c:ext>
          </c:extLst>
        </c:ser>
        <c:ser>
          <c:idx val="3"/>
          <c:order val="3"/>
          <c:tx>
            <c:strRef>
              <c:f>'Treasury Bond Yield'!$G$2</c:f>
              <c:strCache>
                <c:ptCount val="1"/>
                <c:pt idx="0">
                  <c:v>5 year yield %</c:v>
                </c:pt>
              </c:strCache>
            </c:strRef>
          </c:tx>
          <c:spPr>
            <a:ln w="28575" cap="rnd">
              <a:solidFill>
                <a:schemeClr val="tx1"/>
              </a:solidFill>
              <a:prstDash val="solid"/>
              <a:round/>
            </a:ln>
            <a:effectLst/>
          </c:spPr>
          <c:marker>
            <c:symbol val="none"/>
          </c:marker>
          <c:cat>
            <c:numRef>
              <c:f>'Treasury Bond Yield'!$B$3:$B$75</c:f>
              <c:numCache>
                <c:formatCode>mmm\-yy</c:formatCode>
                <c:ptCount val="73"/>
                <c:pt idx="0">
                  <c:v>45955</c:v>
                </c:pt>
                <c:pt idx="1">
                  <c:v>45925</c:v>
                </c:pt>
                <c:pt idx="2">
                  <c:v>45894</c:v>
                </c:pt>
                <c:pt idx="3">
                  <c:v>45863</c:v>
                </c:pt>
                <c:pt idx="4">
                  <c:v>45833</c:v>
                </c:pt>
                <c:pt idx="5">
                  <c:v>45802</c:v>
                </c:pt>
                <c:pt idx="6">
                  <c:v>45772</c:v>
                </c:pt>
                <c:pt idx="7">
                  <c:v>45741</c:v>
                </c:pt>
                <c:pt idx="8">
                  <c:v>45713</c:v>
                </c:pt>
                <c:pt idx="9">
                  <c:v>45682</c:v>
                </c:pt>
                <c:pt idx="10">
                  <c:v>45627</c:v>
                </c:pt>
                <c:pt idx="11">
                  <c:v>45597</c:v>
                </c:pt>
                <c:pt idx="12">
                  <c:v>45566</c:v>
                </c:pt>
                <c:pt idx="13">
                  <c:v>45536</c:v>
                </c:pt>
                <c:pt idx="14">
                  <c:v>45505</c:v>
                </c:pt>
                <c:pt idx="15">
                  <c:v>45474</c:v>
                </c:pt>
                <c:pt idx="16">
                  <c:v>45444</c:v>
                </c:pt>
                <c:pt idx="17">
                  <c:v>45413</c:v>
                </c:pt>
                <c:pt idx="18">
                  <c:v>45383</c:v>
                </c:pt>
                <c:pt idx="19">
                  <c:v>45352</c:v>
                </c:pt>
                <c:pt idx="20">
                  <c:v>45323</c:v>
                </c:pt>
                <c:pt idx="21">
                  <c:v>45292</c:v>
                </c:pt>
                <c:pt idx="22">
                  <c:v>45261</c:v>
                </c:pt>
                <c:pt idx="23">
                  <c:v>45231</c:v>
                </c:pt>
                <c:pt idx="24">
                  <c:v>45200</c:v>
                </c:pt>
                <c:pt idx="25">
                  <c:v>45170</c:v>
                </c:pt>
                <c:pt idx="26">
                  <c:v>45139</c:v>
                </c:pt>
                <c:pt idx="27">
                  <c:v>45108</c:v>
                </c:pt>
                <c:pt idx="28">
                  <c:v>45078</c:v>
                </c:pt>
                <c:pt idx="29">
                  <c:v>45047</c:v>
                </c:pt>
                <c:pt idx="30">
                  <c:v>45017</c:v>
                </c:pt>
                <c:pt idx="31">
                  <c:v>44986</c:v>
                </c:pt>
                <c:pt idx="32">
                  <c:v>44958</c:v>
                </c:pt>
                <c:pt idx="33">
                  <c:v>44927</c:v>
                </c:pt>
                <c:pt idx="34">
                  <c:v>44896</c:v>
                </c:pt>
                <c:pt idx="35">
                  <c:v>44866</c:v>
                </c:pt>
                <c:pt idx="36">
                  <c:v>44835</c:v>
                </c:pt>
                <c:pt idx="37">
                  <c:v>44805</c:v>
                </c:pt>
                <c:pt idx="38">
                  <c:v>44774</c:v>
                </c:pt>
                <c:pt idx="39">
                  <c:v>44743</c:v>
                </c:pt>
                <c:pt idx="40">
                  <c:v>44713</c:v>
                </c:pt>
                <c:pt idx="41">
                  <c:v>44682</c:v>
                </c:pt>
                <c:pt idx="42">
                  <c:v>44652</c:v>
                </c:pt>
                <c:pt idx="43">
                  <c:v>44621</c:v>
                </c:pt>
                <c:pt idx="44">
                  <c:v>44593</c:v>
                </c:pt>
                <c:pt idx="45">
                  <c:v>44562</c:v>
                </c:pt>
                <c:pt idx="46">
                  <c:v>44531</c:v>
                </c:pt>
                <c:pt idx="47">
                  <c:v>44501</c:v>
                </c:pt>
                <c:pt idx="48">
                  <c:v>44470</c:v>
                </c:pt>
                <c:pt idx="49">
                  <c:v>44440</c:v>
                </c:pt>
                <c:pt idx="50">
                  <c:v>44409</c:v>
                </c:pt>
                <c:pt idx="51">
                  <c:v>44378</c:v>
                </c:pt>
                <c:pt idx="52">
                  <c:v>44348</c:v>
                </c:pt>
                <c:pt idx="53">
                  <c:v>44317</c:v>
                </c:pt>
                <c:pt idx="54">
                  <c:v>44287</c:v>
                </c:pt>
                <c:pt idx="55">
                  <c:v>44256</c:v>
                </c:pt>
                <c:pt idx="56">
                  <c:v>44228</c:v>
                </c:pt>
                <c:pt idx="57">
                  <c:v>44197</c:v>
                </c:pt>
                <c:pt idx="58">
                  <c:v>44166</c:v>
                </c:pt>
                <c:pt idx="59">
                  <c:v>44136</c:v>
                </c:pt>
                <c:pt idx="60">
                  <c:v>44105</c:v>
                </c:pt>
                <c:pt idx="61">
                  <c:v>44075</c:v>
                </c:pt>
                <c:pt idx="62">
                  <c:v>44044</c:v>
                </c:pt>
                <c:pt idx="63">
                  <c:v>44013</c:v>
                </c:pt>
                <c:pt idx="64">
                  <c:v>43983</c:v>
                </c:pt>
                <c:pt idx="65">
                  <c:v>43952</c:v>
                </c:pt>
                <c:pt idx="66">
                  <c:v>43922</c:v>
                </c:pt>
                <c:pt idx="67">
                  <c:v>43891</c:v>
                </c:pt>
                <c:pt idx="68">
                  <c:v>43862</c:v>
                </c:pt>
                <c:pt idx="69">
                  <c:v>43831</c:v>
                </c:pt>
                <c:pt idx="70">
                  <c:v>43800</c:v>
                </c:pt>
                <c:pt idx="71">
                  <c:v>43770</c:v>
                </c:pt>
                <c:pt idx="72">
                  <c:v>43739</c:v>
                </c:pt>
              </c:numCache>
            </c:numRef>
          </c:cat>
          <c:val>
            <c:numRef>
              <c:f>'Treasury Bond Yield'!$G$3:$G$75</c:f>
              <c:numCache>
                <c:formatCode>_ * #,##0.00_)_ ;_ * \(#,##0.00\)_ ;_ * "-"??_)_ ;_ @_ </c:formatCode>
                <c:ptCount val="73"/>
                <c:pt idx="0" formatCode="General">
                  <c:v>9.25</c:v>
                </c:pt>
                <c:pt idx="1">
                  <c:v>9.25</c:v>
                </c:pt>
                <c:pt idx="2" formatCode="General">
                  <c:v>10.15</c:v>
                </c:pt>
                <c:pt idx="3" formatCode="General">
                  <c:v>11</c:v>
                </c:pt>
                <c:pt idx="4" formatCode="General">
                  <c:v>12.34</c:v>
                </c:pt>
                <c:pt idx="5" formatCode="General">
                  <c:v>11.82</c:v>
                </c:pt>
                <c:pt idx="6" formatCode="General">
                  <c:v>12.33</c:v>
                </c:pt>
                <c:pt idx="7" formatCode="General">
                  <c:v>11.36</c:v>
                </c:pt>
                <c:pt idx="8">
                  <c:v>9.25</c:v>
                </c:pt>
                <c:pt idx="9" formatCode="General">
                  <c:v>12.18</c:v>
                </c:pt>
                <c:pt idx="10" formatCode="General">
                  <c:v>12.38</c:v>
                </c:pt>
                <c:pt idx="11" formatCode="General">
                  <c:v>12.45</c:v>
                </c:pt>
                <c:pt idx="12" formatCode="General">
                  <c:v>12.3</c:v>
                </c:pt>
                <c:pt idx="13" formatCode="General">
                  <c:v>12.37</c:v>
                </c:pt>
                <c:pt idx="14" formatCode="General">
                  <c:v>12.4</c:v>
                </c:pt>
                <c:pt idx="15" formatCode="General">
                  <c:v>12.4</c:v>
                </c:pt>
                <c:pt idx="16" formatCode="General">
                  <c:v>12.45</c:v>
                </c:pt>
                <c:pt idx="17" formatCode="General">
                  <c:v>12.4</c:v>
                </c:pt>
                <c:pt idx="18" formatCode="General">
                  <c:v>12.1</c:v>
                </c:pt>
                <c:pt idx="19" formatCode="General">
                  <c:v>12.05</c:v>
                </c:pt>
                <c:pt idx="20" formatCode="General">
                  <c:v>11.95</c:v>
                </c:pt>
                <c:pt idx="21" formatCode="General">
                  <c:v>11.75</c:v>
                </c:pt>
                <c:pt idx="22" formatCode="General">
                  <c:v>10.35</c:v>
                </c:pt>
                <c:pt idx="23" formatCode="General">
                  <c:v>10.99</c:v>
                </c:pt>
                <c:pt idx="24" formatCode="General">
                  <c:v>10.1</c:v>
                </c:pt>
                <c:pt idx="25" formatCode="General">
                  <c:v>8.99</c:v>
                </c:pt>
                <c:pt idx="26" formatCode="General">
                  <c:v>9</c:v>
                </c:pt>
                <c:pt idx="27" formatCode="General">
                  <c:v>9.02</c:v>
                </c:pt>
                <c:pt idx="28" formatCode="General">
                  <c:v>8.7100000000000009</c:v>
                </c:pt>
                <c:pt idx="29" formatCode="General">
                  <c:v>8.42</c:v>
                </c:pt>
                <c:pt idx="30" formatCode="General">
                  <c:v>8.2100000000000009</c:v>
                </c:pt>
                <c:pt idx="31" formatCode="General">
                  <c:v>8.3699999999999992</c:v>
                </c:pt>
                <c:pt idx="32" formatCode="General">
                  <c:v>8.3699999999999992</c:v>
                </c:pt>
                <c:pt idx="33" formatCode="General">
                  <c:v>8.4649999999999999</c:v>
                </c:pt>
                <c:pt idx="34" formatCode="General">
                  <c:v>8.0050000000000008</c:v>
                </c:pt>
                <c:pt idx="35" formatCode="General">
                  <c:v>8.01</c:v>
                </c:pt>
                <c:pt idx="36" formatCode="General">
                  <c:v>7.82</c:v>
                </c:pt>
                <c:pt idx="37" formatCode="General">
                  <c:v>7.835</c:v>
                </c:pt>
                <c:pt idx="38" formatCode="General">
                  <c:v>7.9</c:v>
                </c:pt>
                <c:pt idx="39" formatCode="General">
                  <c:v>7.9950000000000001</c:v>
                </c:pt>
                <c:pt idx="40" formatCode="General">
                  <c:v>7.9</c:v>
                </c:pt>
                <c:pt idx="41" formatCode="General">
                  <c:v>7.7949999999999999</c:v>
                </c:pt>
                <c:pt idx="42" formatCode="General">
                  <c:v>7.07</c:v>
                </c:pt>
                <c:pt idx="43" formatCode="General">
                  <c:v>6.3550000000000004</c:v>
                </c:pt>
                <c:pt idx="44" formatCode="General">
                  <c:v>5.835</c:v>
                </c:pt>
                <c:pt idx="45" formatCode="General">
                  <c:v>6.5750000000000002</c:v>
                </c:pt>
                <c:pt idx="46" formatCode="General">
                  <c:v>6.55</c:v>
                </c:pt>
                <c:pt idx="47" formatCode="General">
                  <c:v>6.5549999999999997</c:v>
                </c:pt>
                <c:pt idx="48" formatCode="General">
                  <c:v>5.78</c:v>
                </c:pt>
                <c:pt idx="49" formatCode="General">
                  <c:v>4.9800000000000004</c:v>
                </c:pt>
                <c:pt idx="50" formatCode="General">
                  <c:v>4.1349999999999998</c:v>
                </c:pt>
                <c:pt idx="51" formatCode="General">
                  <c:v>3.89</c:v>
                </c:pt>
                <c:pt idx="52" formatCode="General">
                  <c:v>3.87</c:v>
                </c:pt>
                <c:pt idx="53" formatCode="General">
                  <c:v>4.0250000000000004</c:v>
                </c:pt>
                <c:pt idx="54" formatCode="General">
                  <c:v>4.3049999999999997</c:v>
                </c:pt>
                <c:pt idx="55" formatCode="General">
                  <c:v>4.2450000000000001</c:v>
                </c:pt>
                <c:pt idx="56" formatCode="General">
                  <c:v>4.24</c:v>
                </c:pt>
                <c:pt idx="57" formatCode="General">
                  <c:v>4.04</c:v>
                </c:pt>
                <c:pt idx="58" formatCode="General">
                  <c:v>4.6399999999999997</c:v>
                </c:pt>
                <c:pt idx="59" formatCode="General">
                  <c:v>5.0650000000000004</c:v>
                </c:pt>
                <c:pt idx="60" formatCode="General">
                  <c:v>4.3600000000000003</c:v>
                </c:pt>
                <c:pt idx="61" formatCode="General">
                  <c:v>5.72</c:v>
                </c:pt>
                <c:pt idx="62" formatCode="General">
                  <c:v>6.835</c:v>
                </c:pt>
                <c:pt idx="63" formatCode="General">
                  <c:v>7.3250000000000002</c:v>
                </c:pt>
                <c:pt idx="64" formatCode="General">
                  <c:v>8.2200000000000006</c:v>
                </c:pt>
                <c:pt idx="65" formatCode="General">
                  <c:v>8.2899999999999991</c:v>
                </c:pt>
                <c:pt idx="66" formatCode="General">
                  <c:v>8.23</c:v>
                </c:pt>
                <c:pt idx="67" formatCode="General">
                  <c:v>8.2899999999999991</c:v>
                </c:pt>
                <c:pt idx="68" formatCode="General">
                  <c:v>8.5350000000000001</c:v>
                </c:pt>
                <c:pt idx="69" formatCode="General">
                  <c:v>9.07</c:v>
                </c:pt>
                <c:pt idx="70" formatCode="General">
                  <c:v>9.1750000000000007</c:v>
                </c:pt>
                <c:pt idx="71" formatCode="General">
                  <c:v>9.1750000000000007</c:v>
                </c:pt>
                <c:pt idx="72" formatCode="General">
                  <c:v>9.0950000000000006</c:v>
                </c:pt>
              </c:numCache>
            </c:numRef>
          </c:val>
          <c:smooth val="0"/>
          <c:extLst>
            <c:ext xmlns:c16="http://schemas.microsoft.com/office/drawing/2014/chart" uri="{C3380CC4-5D6E-409C-BE32-E72D297353CC}">
              <c16:uniqueId val="{00000003-C4E3-4D1B-BE41-79DC783FA7B4}"/>
            </c:ext>
          </c:extLst>
        </c:ser>
        <c:ser>
          <c:idx val="4"/>
          <c:order val="4"/>
          <c:tx>
            <c:strRef>
              <c:f>'Treasury Bond Yield'!$H$2</c:f>
              <c:strCache>
                <c:ptCount val="1"/>
                <c:pt idx="0">
                  <c:v>10 year yield %</c:v>
                </c:pt>
              </c:strCache>
            </c:strRef>
          </c:tx>
          <c:spPr>
            <a:ln w="28575" cap="rnd">
              <a:solidFill>
                <a:schemeClr val="accent5"/>
              </a:solidFill>
              <a:round/>
            </a:ln>
            <a:effectLst/>
          </c:spPr>
          <c:marker>
            <c:symbol val="none"/>
          </c:marker>
          <c:cat>
            <c:numRef>
              <c:f>'Treasury Bond Yield'!$B$3:$B$75</c:f>
              <c:numCache>
                <c:formatCode>mmm\-yy</c:formatCode>
                <c:ptCount val="73"/>
                <c:pt idx="0">
                  <c:v>45955</c:v>
                </c:pt>
                <c:pt idx="1">
                  <c:v>45925</c:v>
                </c:pt>
                <c:pt idx="2">
                  <c:v>45894</c:v>
                </c:pt>
                <c:pt idx="3">
                  <c:v>45863</c:v>
                </c:pt>
                <c:pt idx="4">
                  <c:v>45833</c:v>
                </c:pt>
                <c:pt idx="5">
                  <c:v>45802</c:v>
                </c:pt>
                <c:pt idx="6">
                  <c:v>45772</c:v>
                </c:pt>
                <c:pt idx="7">
                  <c:v>45741</c:v>
                </c:pt>
                <c:pt idx="8">
                  <c:v>45713</c:v>
                </c:pt>
                <c:pt idx="9">
                  <c:v>45682</c:v>
                </c:pt>
                <c:pt idx="10">
                  <c:v>45627</c:v>
                </c:pt>
                <c:pt idx="11">
                  <c:v>45597</c:v>
                </c:pt>
                <c:pt idx="12">
                  <c:v>45566</c:v>
                </c:pt>
                <c:pt idx="13">
                  <c:v>45536</c:v>
                </c:pt>
                <c:pt idx="14">
                  <c:v>45505</c:v>
                </c:pt>
                <c:pt idx="15">
                  <c:v>45474</c:v>
                </c:pt>
                <c:pt idx="16">
                  <c:v>45444</c:v>
                </c:pt>
                <c:pt idx="17">
                  <c:v>45413</c:v>
                </c:pt>
                <c:pt idx="18">
                  <c:v>45383</c:v>
                </c:pt>
                <c:pt idx="19">
                  <c:v>45352</c:v>
                </c:pt>
                <c:pt idx="20">
                  <c:v>45323</c:v>
                </c:pt>
                <c:pt idx="21">
                  <c:v>45292</c:v>
                </c:pt>
                <c:pt idx="22">
                  <c:v>45261</c:v>
                </c:pt>
                <c:pt idx="23">
                  <c:v>45231</c:v>
                </c:pt>
                <c:pt idx="24">
                  <c:v>45200</c:v>
                </c:pt>
                <c:pt idx="25">
                  <c:v>45170</c:v>
                </c:pt>
                <c:pt idx="26">
                  <c:v>45139</c:v>
                </c:pt>
                <c:pt idx="27">
                  <c:v>45108</c:v>
                </c:pt>
                <c:pt idx="28">
                  <c:v>45078</c:v>
                </c:pt>
                <c:pt idx="29">
                  <c:v>45047</c:v>
                </c:pt>
                <c:pt idx="30">
                  <c:v>45017</c:v>
                </c:pt>
                <c:pt idx="31">
                  <c:v>44986</c:v>
                </c:pt>
                <c:pt idx="32">
                  <c:v>44958</c:v>
                </c:pt>
                <c:pt idx="33">
                  <c:v>44927</c:v>
                </c:pt>
                <c:pt idx="34">
                  <c:v>44896</c:v>
                </c:pt>
                <c:pt idx="35">
                  <c:v>44866</c:v>
                </c:pt>
                <c:pt idx="36">
                  <c:v>44835</c:v>
                </c:pt>
                <c:pt idx="37">
                  <c:v>44805</c:v>
                </c:pt>
                <c:pt idx="38">
                  <c:v>44774</c:v>
                </c:pt>
                <c:pt idx="39">
                  <c:v>44743</c:v>
                </c:pt>
                <c:pt idx="40">
                  <c:v>44713</c:v>
                </c:pt>
                <c:pt idx="41">
                  <c:v>44682</c:v>
                </c:pt>
                <c:pt idx="42">
                  <c:v>44652</c:v>
                </c:pt>
                <c:pt idx="43">
                  <c:v>44621</c:v>
                </c:pt>
                <c:pt idx="44">
                  <c:v>44593</c:v>
                </c:pt>
                <c:pt idx="45">
                  <c:v>44562</c:v>
                </c:pt>
                <c:pt idx="46">
                  <c:v>44531</c:v>
                </c:pt>
                <c:pt idx="47">
                  <c:v>44501</c:v>
                </c:pt>
                <c:pt idx="48">
                  <c:v>44470</c:v>
                </c:pt>
                <c:pt idx="49">
                  <c:v>44440</c:v>
                </c:pt>
                <c:pt idx="50">
                  <c:v>44409</c:v>
                </c:pt>
                <c:pt idx="51">
                  <c:v>44378</c:v>
                </c:pt>
                <c:pt idx="52">
                  <c:v>44348</c:v>
                </c:pt>
                <c:pt idx="53">
                  <c:v>44317</c:v>
                </c:pt>
                <c:pt idx="54">
                  <c:v>44287</c:v>
                </c:pt>
                <c:pt idx="55">
                  <c:v>44256</c:v>
                </c:pt>
                <c:pt idx="56">
                  <c:v>44228</c:v>
                </c:pt>
                <c:pt idx="57">
                  <c:v>44197</c:v>
                </c:pt>
                <c:pt idx="58">
                  <c:v>44166</c:v>
                </c:pt>
                <c:pt idx="59">
                  <c:v>44136</c:v>
                </c:pt>
                <c:pt idx="60">
                  <c:v>44105</c:v>
                </c:pt>
                <c:pt idx="61">
                  <c:v>44075</c:v>
                </c:pt>
                <c:pt idx="62">
                  <c:v>44044</c:v>
                </c:pt>
                <c:pt idx="63">
                  <c:v>44013</c:v>
                </c:pt>
                <c:pt idx="64">
                  <c:v>43983</c:v>
                </c:pt>
                <c:pt idx="65">
                  <c:v>43952</c:v>
                </c:pt>
                <c:pt idx="66">
                  <c:v>43922</c:v>
                </c:pt>
                <c:pt idx="67">
                  <c:v>43891</c:v>
                </c:pt>
                <c:pt idx="68">
                  <c:v>43862</c:v>
                </c:pt>
                <c:pt idx="69">
                  <c:v>43831</c:v>
                </c:pt>
                <c:pt idx="70">
                  <c:v>43800</c:v>
                </c:pt>
                <c:pt idx="71">
                  <c:v>43770</c:v>
                </c:pt>
                <c:pt idx="72">
                  <c:v>43739</c:v>
                </c:pt>
              </c:numCache>
            </c:numRef>
          </c:cat>
          <c:val>
            <c:numRef>
              <c:f>'Treasury Bond Yield'!$H$3:$H$75</c:f>
              <c:numCache>
                <c:formatCode>_ * #,##0.00_)_ ;_ * \(#,##0.00\)_ ;_ * "-"??_)_ ;_ @_ </c:formatCode>
                <c:ptCount val="73"/>
                <c:pt idx="0" formatCode="General">
                  <c:v>9.57</c:v>
                </c:pt>
                <c:pt idx="1">
                  <c:v>9.57</c:v>
                </c:pt>
                <c:pt idx="2" formatCode="General">
                  <c:v>10.17</c:v>
                </c:pt>
                <c:pt idx="3" formatCode="General">
                  <c:v>10.41</c:v>
                </c:pt>
                <c:pt idx="4" formatCode="General">
                  <c:v>12.28</c:v>
                </c:pt>
                <c:pt idx="5" formatCode="General">
                  <c:v>11.73</c:v>
                </c:pt>
                <c:pt idx="6" formatCode="General">
                  <c:v>12.42</c:v>
                </c:pt>
                <c:pt idx="7" formatCode="General">
                  <c:v>11.89</c:v>
                </c:pt>
                <c:pt idx="8">
                  <c:v>9.57</c:v>
                </c:pt>
                <c:pt idx="9" formatCode="General">
                  <c:v>12.06</c:v>
                </c:pt>
                <c:pt idx="10" formatCode="General">
                  <c:v>12.48</c:v>
                </c:pt>
                <c:pt idx="11" formatCode="General">
                  <c:v>12.55</c:v>
                </c:pt>
                <c:pt idx="12" formatCode="General">
                  <c:v>12.4</c:v>
                </c:pt>
                <c:pt idx="13" formatCode="General">
                  <c:v>12.5</c:v>
                </c:pt>
                <c:pt idx="14" formatCode="General">
                  <c:v>12.55</c:v>
                </c:pt>
                <c:pt idx="15" formatCode="General">
                  <c:v>12.55</c:v>
                </c:pt>
                <c:pt idx="16" formatCode="General">
                  <c:v>12.6</c:v>
                </c:pt>
                <c:pt idx="17" formatCode="General">
                  <c:v>12.55</c:v>
                </c:pt>
                <c:pt idx="18" formatCode="General">
                  <c:v>12.15</c:v>
                </c:pt>
                <c:pt idx="19" formatCode="General">
                  <c:v>12.1</c:v>
                </c:pt>
                <c:pt idx="20" formatCode="General">
                  <c:v>12.05</c:v>
                </c:pt>
                <c:pt idx="21" formatCode="General">
                  <c:v>11.9</c:v>
                </c:pt>
                <c:pt idx="22" formatCode="General">
                  <c:v>10.74</c:v>
                </c:pt>
                <c:pt idx="23" formatCode="General">
                  <c:v>11.1</c:v>
                </c:pt>
                <c:pt idx="24" formatCode="General">
                  <c:v>10.5</c:v>
                </c:pt>
                <c:pt idx="25" formatCode="General">
                  <c:v>9.1999999999999993</c:v>
                </c:pt>
                <c:pt idx="26" formatCode="General">
                  <c:v>9.1199999999999992</c:v>
                </c:pt>
                <c:pt idx="27" formatCode="General">
                  <c:v>9.09</c:v>
                </c:pt>
                <c:pt idx="30" formatCode="General">
                  <c:v>8.52</c:v>
                </c:pt>
                <c:pt idx="31" formatCode="General">
                  <c:v>8.5050000000000008</c:v>
                </c:pt>
                <c:pt idx="32" formatCode="General">
                  <c:v>8.4499999999999993</c:v>
                </c:pt>
                <c:pt idx="33" formatCode="General">
                  <c:v>8.4499999999999993</c:v>
                </c:pt>
                <c:pt idx="34" formatCode="General">
                  <c:v>8.51</c:v>
                </c:pt>
                <c:pt idx="35" formatCode="General">
                  <c:v>8.4250000000000007</c:v>
                </c:pt>
                <c:pt idx="36" formatCode="General">
                  <c:v>8.2100000000000009</c:v>
                </c:pt>
                <c:pt idx="37" formatCode="General">
                  <c:v>8.2149999999999999</c:v>
                </c:pt>
                <c:pt idx="38" formatCode="General">
                  <c:v>8.3450000000000006</c:v>
                </c:pt>
                <c:pt idx="39" formatCode="General">
                  <c:v>8.3149999999999995</c:v>
                </c:pt>
                <c:pt idx="40" formatCode="General">
                  <c:v>8.2100000000000009</c:v>
                </c:pt>
                <c:pt idx="41" formatCode="General">
                  <c:v>8.1050000000000004</c:v>
                </c:pt>
                <c:pt idx="42" formatCode="General">
                  <c:v>7.8449999999999998</c:v>
                </c:pt>
                <c:pt idx="43" formatCode="General">
                  <c:v>7.23</c:v>
                </c:pt>
                <c:pt idx="44" formatCode="General">
                  <c:v>6.59</c:v>
                </c:pt>
                <c:pt idx="45" formatCode="General">
                  <c:v>7.2350000000000003</c:v>
                </c:pt>
                <c:pt idx="46" formatCode="General">
                  <c:v>7.4850000000000003</c:v>
                </c:pt>
                <c:pt idx="47" formatCode="General">
                  <c:v>7.585</c:v>
                </c:pt>
                <c:pt idx="48" formatCode="General">
                  <c:v>6.8650000000000002</c:v>
                </c:pt>
                <c:pt idx="49" formatCode="General">
                  <c:v>6.38</c:v>
                </c:pt>
                <c:pt idx="50" formatCode="General">
                  <c:v>6.0250000000000004</c:v>
                </c:pt>
                <c:pt idx="51" formatCode="General">
                  <c:v>5.4749999999999996</c:v>
                </c:pt>
                <c:pt idx="52" formatCode="General">
                  <c:v>5.4</c:v>
                </c:pt>
                <c:pt idx="53" formatCode="General">
                  <c:v>5.8849999999999998</c:v>
                </c:pt>
                <c:pt idx="54" formatCode="General">
                  <c:v>5.7750000000000004</c:v>
                </c:pt>
                <c:pt idx="55" formatCode="General">
                  <c:v>6.05</c:v>
                </c:pt>
                <c:pt idx="56" formatCode="General">
                  <c:v>6.05</c:v>
                </c:pt>
                <c:pt idx="57" formatCode="General">
                  <c:v>5.78</c:v>
                </c:pt>
                <c:pt idx="58" formatCode="General">
                  <c:v>5.8</c:v>
                </c:pt>
                <c:pt idx="59" formatCode="General">
                  <c:v>5.9950000000000001</c:v>
                </c:pt>
                <c:pt idx="60" formatCode="General">
                  <c:v>5.66</c:v>
                </c:pt>
                <c:pt idx="61" formatCode="General">
                  <c:v>6.7</c:v>
                </c:pt>
                <c:pt idx="62" formatCode="General">
                  <c:v>7.5449999999999999</c:v>
                </c:pt>
                <c:pt idx="63" formatCode="General">
                  <c:v>8.0500000000000007</c:v>
                </c:pt>
                <c:pt idx="64" formatCode="General">
                  <c:v>8.8550000000000004</c:v>
                </c:pt>
                <c:pt idx="65" formatCode="General">
                  <c:v>8.8800000000000008</c:v>
                </c:pt>
                <c:pt idx="66" formatCode="General">
                  <c:v>8.7750000000000004</c:v>
                </c:pt>
                <c:pt idx="67" formatCode="General">
                  <c:v>8.8350000000000009</c:v>
                </c:pt>
                <c:pt idx="68" formatCode="General">
                  <c:v>9.17</c:v>
                </c:pt>
                <c:pt idx="69" formatCode="General">
                  <c:v>9.3650000000000002</c:v>
                </c:pt>
                <c:pt idx="70" formatCode="General">
                  <c:v>9.43</c:v>
                </c:pt>
                <c:pt idx="71" formatCode="General">
                  <c:v>9.3949999999999996</c:v>
                </c:pt>
                <c:pt idx="72" formatCode="General">
                  <c:v>9.26</c:v>
                </c:pt>
              </c:numCache>
            </c:numRef>
          </c:val>
          <c:smooth val="0"/>
          <c:extLst>
            <c:ext xmlns:c16="http://schemas.microsoft.com/office/drawing/2014/chart" uri="{C3380CC4-5D6E-409C-BE32-E72D297353CC}">
              <c16:uniqueId val="{00000004-C4E3-4D1B-BE41-79DC783FA7B4}"/>
            </c:ext>
          </c:extLst>
        </c:ser>
        <c:dLbls>
          <c:showLegendKey val="0"/>
          <c:showVal val="0"/>
          <c:showCatName val="0"/>
          <c:showSerName val="0"/>
          <c:showPercent val="0"/>
          <c:showBubbleSize val="0"/>
        </c:dLbls>
        <c:smooth val="0"/>
        <c:axId val="1058724279"/>
        <c:axId val="1058719319"/>
      </c:lineChart>
      <c:dateAx>
        <c:axId val="105872427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058719319"/>
        <c:crosses val="autoZero"/>
        <c:auto val="1"/>
        <c:lblOffset val="100"/>
        <c:baseTimeUnit val="months"/>
        <c:majorUnit val="3"/>
      </c:dateAx>
      <c:valAx>
        <c:axId val="1058719319"/>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058724279"/>
        <c:crosses val="autoZero"/>
        <c:crossBetween val="between"/>
      </c:valAx>
      <c:spPr>
        <a:noFill/>
        <a:ln>
          <a:noFill/>
        </a:ln>
        <a:effectLst/>
      </c:spPr>
    </c:plotArea>
    <c:legend>
      <c:legendPos val="b"/>
      <c:layout>
        <c:manualLayout>
          <c:xMode val="edge"/>
          <c:yMode val="edge"/>
          <c:x val="0.19929028496772427"/>
          <c:y val="0.88712840054806208"/>
          <c:w val="0.60141943006455145"/>
          <c:h val="0.11287159945193789"/>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showDLblsOverMax val="0"/>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ontserrat" pitchFamily="2" charset="77"/>
                <a:ea typeface="+mn-ea"/>
                <a:cs typeface="+mn-cs"/>
              </a:defRPr>
            </a:pPr>
            <a:r>
              <a:rPr lang="en-US" sz="1400" b="0"/>
              <a:t>Latest Yield Curve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ontserrat" pitchFamily="2" charset="77"/>
              <a:ea typeface="+mn-ea"/>
              <a:cs typeface="+mn-cs"/>
            </a:defRPr>
          </a:pPr>
          <a:endParaRPr lang="en-US"/>
        </a:p>
      </c:txPr>
    </c:title>
    <c:autoTitleDeleted val="0"/>
    <c:plotArea>
      <c:layout>
        <c:manualLayout>
          <c:layoutTarget val="inner"/>
          <c:xMode val="edge"/>
          <c:yMode val="edge"/>
          <c:x val="0.10378620516363349"/>
          <c:y val="0.19293646441221773"/>
          <c:w val="0.89327692855110441"/>
          <c:h val="0.49656242033151926"/>
        </c:manualLayout>
      </c:layout>
      <c:lineChart>
        <c:grouping val="standard"/>
        <c:varyColors val="0"/>
        <c:ser>
          <c:idx val="0"/>
          <c:order val="0"/>
          <c:tx>
            <c:strRef>
              <c:f>'Treasury Bond Yield'!$L$15</c:f>
              <c:strCache>
                <c:ptCount val="1"/>
                <c:pt idx="0">
                  <c:v>Yield Curve</c:v>
                </c:pt>
              </c:strCache>
            </c:strRef>
          </c:tx>
          <c:spPr>
            <a:ln w="28575" cap="rnd">
              <a:solidFill>
                <a:srgbClr val="CDC4BF"/>
              </a:solidFill>
              <a:round/>
            </a:ln>
            <a:effectLst/>
          </c:spPr>
          <c:marker>
            <c:symbol val="none"/>
          </c:marker>
          <c:dLbls>
            <c:dLbl>
              <c:idx val="0"/>
              <c:layout>
                <c:manualLayout>
                  <c:x val="-8.2863111973373357E-2"/>
                  <c:y val="5.8794621521945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F9B1-47D6-93B0-C913681EDB98}"/>
                </c:ext>
              </c:extLst>
            </c:dLbl>
            <c:dLbl>
              <c:idx val="1"/>
              <c:layout>
                <c:manualLayout>
                  <c:x val="-9.0234681990962518E-2"/>
                  <c:y val="-6.59308680472727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9B1-47D6-93B0-C913681EDB98}"/>
                </c:ext>
              </c:extLst>
            </c:dLbl>
            <c:dLbl>
              <c:idx val="2"/>
              <c:layout>
                <c:manualLayout>
                  <c:x val="-7.77791374380951E-2"/>
                  <c:y val="6.380938094055327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9B1-47D6-93B0-C913681EDB98}"/>
                </c:ext>
              </c:extLst>
            </c:dLbl>
            <c:dLbl>
              <c:idx val="3"/>
              <c:layout>
                <c:manualLayout>
                  <c:x val="-0.13156762960318447"/>
                  <c:y val="-7.872291066719458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9B1-47D6-93B0-C913681EDB98}"/>
                </c:ext>
              </c:extLst>
            </c:dLbl>
            <c:dLbl>
              <c:idx val="4"/>
              <c:layout>
                <c:manualLayout>
                  <c:x val="-7.7886656207842755E-2"/>
                  <c:y val="0.10179162373278444"/>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9B1-47D6-93B0-C913681EDB98}"/>
                </c:ext>
              </c:extLst>
            </c:dLbl>
            <c:dLbl>
              <c:idx val="6"/>
              <c:delete val="1"/>
              <c:extLst>
                <c:ext xmlns:c15="http://schemas.microsoft.com/office/drawing/2012/chart" uri="{CE6537A1-D6FC-4f65-9D91-7224C49458BB}"/>
                <c:ext xmlns:c16="http://schemas.microsoft.com/office/drawing/2014/chart" uri="{C3380CC4-5D6E-409C-BE32-E72D297353CC}">
                  <c16:uniqueId val="{00000006-F9B1-47D6-93B0-C913681EDB9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bg1"/>
                      </a:solidFill>
                      <a:round/>
                    </a:ln>
                    <a:effectLst/>
                  </c:spPr>
                </c15:leaderLines>
              </c:ext>
            </c:extLst>
          </c:dLbls>
          <c:cat>
            <c:strRef>
              <c:f>'Treasury Bond Yield'!$K$16:$K$23</c:f>
              <c:strCache>
                <c:ptCount val="8"/>
                <c:pt idx="0">
                  <c:v>3 Months</c:v>
                </c:pt>
                <c:pt idx="1">
                  <c:v>6 Months</c:v>
                </c:pt>
                <c:pt idx="2">
                  <c:v>1 year</c:v>
                </c:pt>
                <c:pt idx="3">
                  <c:v>2 Year</c:v>
                </c:pt>
                <c:pt idx="4">
                  <c:v>5 Year</c:v>
                </c:pt>
                <c:pt idx="5">
                  <c:v>10 Year </c:v>
                </c:pt>
                <c:pt idx="6">
                  <c:v>15 Year</c:v>
                </c:pt>
                <c:pt idx="7">
                  <c:v>20 Year</c:v>
                </c:pt>
              </c:strCache>
            </c:strRef>
          </c:cat>
          <c:val>
            <c:numRef>
              <c:f>'Treasury Bond Yield'!$L$16:$L$23</c:f>
              <c:numCache>
                <c:formatCode>_ * #,##0.00_)_ ;_ * \(#,##0.00\)_ ;_ * "-"??_)_ ;_ @_ </c:formatCode>
                <c:ptCount val="8"/>
                <c:pt idx="0">
                  <c:v>10.52</c:v>
                </c:pt>
                <c:pt idx="1">
                  <c:v>10.65</c:v>
                </c:pt>
                <c:pt idx="2">
                  <c:v>10.71</c:v>
                </c:pt>
                <c:pt idx="3">
                  <c:v>10.72</c:v>
                </c:pt>
                <c:pt idx="4">
                  <c:v>10.84</c:v>
                </c:pt>
                <c:pt idx="5">
                  <c:v>10.87</c:v>
                </c:pt>
                <c:pt idx="6">
                  <c:v>10.89</c:v>
                </c:pt>
                <c:pt idx="7">
                  <c:v>10.89</c:v>
                </c:pt>
              </c:numCache>
            </c:numRef>
          </c:val>
          <c:smooth val="0"/>
          <c:extLst>
            <c:ext xmlns:c16="http://schemas.microsoft.com/office/drawing/2014/chart" uri="{C3380CC4-5D6E-409C-BE32-E72D297353CC}">
              <c16:uniqueId val="{00000004-F9B1-47D6-93B0-C913681EDB98}"/>
            </c:ext>
          </c:extLst>
        </c:ser>
        <c:dLbls>
          <c:showLegendKey val="0"/>
          <c:showVal val="0"/>
          <c:showCatName val="0"/>
          <c:showSerName val="0"/>
          <c:showPercent val="0"/>
          <c:showBubbleSize val="0"/>
        </c:dLbls>
        <c:smooth val="0"/>
        <c:axId val="1020159935"/>
        <c:axId val="1019629343"/>
      </c:lineChart>
      <c:catAx>
        <c:axId val="1020159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1019629343"/>
        <c:crosses val="autoZero"/>
        <c:auto val="1"/>
        <c:lblAlgn val="ctr"/>
        <c:lblOffset val="100"/>
        <c:noMultiLvlLbl val="0"/>
      </c:catAx>
      <c:valAx>
        <c:axId val="1019629343"/>
        <c:scaling>
          <c:orientation val="minMax"/>
        </c:scaling>
        <c:delete val="1"/>
        <c:axPos val="l"/>
        <c:numFmt formatCode="_ * #,##0.00_)_ ;_ * \(#,##0.00\)_ ;_ * &quot;-&quot;??_)_ ;_ @_ " sourceLinked="1"/>
        <c:majorTickMark val="none"/>
        <c:minorTickMark val="none"/>
        <c:tickLblPos val="nextTo"/>
        <c:crossAx val="10201599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solidFill>
            <a:schemeClr val="bg1"/>
          </a:solidFill>
          <a:latin typeface="Montserrat" pitchFamily="2" charset="77"/>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978786500084527E-2"/>
          <c:y val="0.13542960409834509"/>
          <c:w val="0.94818780250093648"/>
          <c:h val="0.60805192978854783"/>
        </c:manualLayout>
      </c:layout>
      <c:lineChart>
        <c:grouping val="standard"/>
        <c:varyColors val="0"/>
        <c:ser>
          <c:idx val="1"/>
          <c:order val="0"/>
          <c:tx>
            <c:strRef>
              <c:f>'Interest Rate'!$D$2</c:f>
              <c:strCache>
                <c:ptCount val="1"/>
                <c:pt idx="0">
                  <c:v>Deposit Rate</c:v>
                </c:pt>
              </c:strCache>
            </c:strRef>
          </c:tx>
          <c:spPr>
            <a:ln w="28575" cap="rnd">
              <a:solidFill>
                <a:srgbClr val="C6C6C6"/>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D03F-4CDB-93F7-0AE39C3E22F2}"/>
                </c:ext>
              </c:extLst>
            </c:dLbl>
            <c:dLbl>
              <c:idx val="3"/>
              <c:delete val="1"/>
              <c:extLst>
                <c:ext xmlns:c15="http://schemas.microsoft.com/office/drawing/2012/chart" uri="{CE6537A1-D6FC-4f65-9D91-7224C49458BB}"/>
                <c:ext xmlns:c16="http://schemas.microsoft.com/office/drawing/2014/chart" uri="{C3380CC4-5D6E-409C-BE32-E72D297353CC}">
                  <c16:uniqueId val="{00000001-D03F-4CDB-93F7-0AE39C3E22F2}"/>
                </c:ext>
              </c:extLst>
            </c:dLbl>
            <c:dLbl>
              <c:idx val="4"/>
              <c:delete val="1"/>
              <c:extLst>
                <c:ext xmlns:c15="http://schemas.microsoft.com/office/drawing/2012/chart" uri="{CE6537A1-D6FC-4f65-9D91-7224C49458BB}"/>
                <c:ext xmlns:c16="http://schemas.microsoft.com/office/drawing/2014/chart" uri="{C3380CC4-5D6E-409C-BE32-E72D297353CC}">
                  <c16:uniqueId val="{00000002-D03F-4CDB-93F7-0AE39C3E22F2}"/>
                </c:ext>
              </c:extLst>
            </c:dLbl>
            <c:dLbl>
              <c:idx val="6"/>
              <c:delete val="1"/>
              <c:extLst>
                <c:ext xmlns:c15="http://schemas.microsoft.com/office/drawing/2012/chart" uri="{CE6537A1-D6FC-4f65-9D91-7224C49458BB}"/>
                <c:ext xmlns:c16="http://schemas.microsoft.com/office/drawing/2014/chart" uri="{C3380CC4-5D6E-409C-BE32-E72D297353CC}">
                  <c16:uniqueId val="{00000003-D03F-4CDB-93F7-0AE39C3E22F2}"/>
                </c:ext>
              </c:extLst>
            </c:dLbl>
            <c:dLbl>
              <c:idx val="7"/>
              <c:delete val="1"/>
              <c:extLst>
                <c:ext xmlns:c15="http://schemas.microsoft.com/office/drawing/2012/chart" uri="{CE6537A1-D6FC-4f65-9D91-7224C49458BB}"/>
                <c:ext xmlns:c16="http://schemas.microsoft.com/office/drawing/2014/chart" uri="{C3380CC4-5D6E-409C-BE32-E72D297353CC}">
                  <c16:uniqueId val="{00000004-D03F-4CDB-93F7-0AE39C3E22F2}"/>
                </c:ext>
              </c:extLst>
            </c:dLbl>
            <c:dLbl>
              <c:idx val="9"/>
              <c:delete val="1"/>
              <c:extLst>
                <c:ext xmlns:c15="http://schemas.microsoft.com/office/drawing/2012/chart" uri="{CE6537A1-D6FC-4f65-9D91-7224C49458BB}"/>
                <c:ext xmlns:c16="http://schemas.microsoft.com/office/drawing/2014/chart" uri="{C3380CC4-5D6E-409C-BE32-E72D297353CC}">
                  <c16:uniqueId val="{00000005-D03F-4CDB-93F7-0AE39C3E22F2}"/>
                </c:ext>
              </c:extLst>
            </c:dLbl>
            <c:dLbl>
              <c:idx val="10"/>
              <c:delete val="1"/>
              <c:extLst>
                <c:ext xmlns:c15="http://schemas.microsoft.com/office/drawing/2012/chart" uri="{CE6537A1-D6FC-4f65-9D91-7224C49458BB}"/>
                <c:ext xmlns:c16="http://schemas.microsoft.com/office/drawing/2014/chart" uri="{C3380CC4-5D6E-409C-BE32-E72D297353CC}">
                  <c16:uniqueId val="{00000006-D03F-4CDB-93F7-0AE39C3E22F2}"/>
                </c:ext>
              </c:extLst>
            </c:dLbl>
            <c:dLbl>
              <c:idx val="12"/>
              <c:delete val="1"/>
              <c:extLst>
                <c:ext xmlns:c15="http://schemas.microsoft.com/office/drawing/2012/chart" uri="{CE6537A1-D6FC-4f65-9D91-7224C49458BB}"/>
                <c:ext xmlns:c16="http://schemas.microsoft.com/office/drawing/2014/chart" uri="{C3380CC4-5D6E-409C-BE32-E72D297353CC}">
                  <c16:uniqueId val="{00000007-D03F-4CDB-93F7-0AE39C3E22F2}"/>
                </c:ext>
              </c:extLst>
            </c:dLbl>
            <c:dLbl>
              <c:idx val="13"/>
              <c:delete val="1"/>
              <c:extLst>
                <c:ext xmlns:c15="http://schemas.microsoft.com/office/drawing/2012/chart" uri="{CE6537A1-D6FC-4f65-9D91-7224C49458BB}"/>
                <c:ext xmlns:c16="http://schemas.microsoft.com/office/drawing/2014/chart" uri="{C3380CC4-5D6E-409C-BE32-E72D297353CC}">
                  <c16:uniqueId val="{00000008-D03F-4CDB-93F7-0AE39C3E22F2}"/>
                </c:ext>
              </c:extLst>
            </c:dLbl>
            <c:dLbl>
              <c:idx val="15"/>
              <c:delete val="1"/>
              <c:extLst>
                <c:ext xmlns:c15="http://schemas.microsoft.com/office/drawing/2012/chart" uri="{CE6537A1-D6FC-4f65-9D91-7224C49458BB}"/>
                <c:ext xmlns:c16="http://schemas.microsoft.com/office/drawing/2014/chart" uri="{C3380CC4-5D6E-409C-BE32-E72D297353CC}">
                  <c16:uniqueId val="{00000009-D03F-4CDB-93F7-0AE39C3E22F2}"/>
                </c:ext>
              </c:extLst>
            </c:dLbl>
            <c:dLbl>
              <c:idx val="16"/>
              <c:delete val="1"/>
              <c:extLst>
                <c:ext xmlns:c15="http://schemas.microsoft.com/office/drawing/2012/chart" uri="{CE6537A1-D6FC-4f65-9D91-7224C49458BB}"/>
                <c:ext xmlns:c16="http://schemas.microsoft.com/office/drawing/2014/chart" uri="{C3380CC4-5D6E-409C-BE32-E72D297353CC}">
                  <c16:uniqueId val="{0000000A-D03F-4CDB-93F7-0AE39C3E22F2}"/>
                </c:ext>
              </c:extLst>
            </c:dLbl>
            <c:dLbl>
              <c:idx val="18"/>
              <c:delete val="1"/>
              <c:extLst>
                <c:ext xmlns:c15="http://schemas.microsoft.com/office/drawing/2012/chart" uri="{CE6537A1-D6FC-4f65-9D91-7224C49458BB}"/>
                <c:ext xmlns:c16="http://schemas.microsoft.com/office/drawing/2014/chart" uri="{C3380CC4-5D6E-409C-BE32-E72D297353CC}">
                  <c16:uniqueId val="{0000000B-D03F-4CDB-93F7-0AE39C3E22F2}"/>
                </c:ext>
              </c:extLst>
            </c:dLbl>
            <c:dLbl>
              <c:idx val="20"/>
              <c:delete val="1"/>
              <c:extLst>
                <c:ext xmlns:c15="http://schemas.microsoft.com/office/drawing/2012/chart" uri="{CE6537A1-D6FC-4f65-9D91-7224C49458BB}"/>
                <c:ext xmlns:c16="http://schemas.microsoft.com/office/drawing/2014/chart" uri="{C3380CC4-5D6E-409C-BE32-E72D297353CC}">
                  <c16:uniqueId val="{0000000C-D03F-4CDB-93F7-0AE39C3E22F2}"/>
                </c:ext>
              </c:extLst>
            </c:dLbl>
            <c:dLbl>
              <c:idx val="21"/>
              <c:delete val="1"/>
              <c:extLst>
                <c:ext xmlns:c15="http://schemas.microsoft.com/office/drawing/2012/chart" uri="{CE6537A1-D6FC-4f65-9D91-7224C49458BB}"/>
                <c:ext xmlns:c16="http://schemas.microsoft.com/office/drawing/2014/chart" uri="{C3380CC4-5D6E-409C-BE32-E72D297353CC}">
                  <c16:uniqueId val="{0000000D-D03F-4CDB-93F7-0AE39C3E22F2}"/>
                </c:ext>
              </c:extLst>
            </c:dLbl>
            <c:dLbl>
              <c:idx val="22"/>
              <c:delete val="1"/>
              <c:extLst>
                <c:ext xmlns:c15="http://schemas.microsoft.com/office/drawing/2012/chart" uri="{CE6537A1-D6FC-4f65-9D91-7224C49458BB}"/>
                <c:ext xmlns:c16="http://schemas.microsoft.com/office/drawing/2014/chart" uri="{C3380CC4-5D6E-409C-BE32-E72D297353CC}">
                  <c16:uniqueId val="{0000000E-D03F-4CDB-93F7-0AE39C3E22F2}"/>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'Interest Rate'!$B$7:$B$30</c:f>
              <c:numCache>
                <c:formatCode>[$-409]mmm\-yy;@</c:formatCode>
                <c:ptCount val="24"/>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pt idx="13">
                  <c:v>45627</c:v>
                </c:pt>
                <c:pt idx="14">
                  <c:v>45658</c:v>
                </c:pt>
                <c:pt idx="15">
                  <c:v>45690</c:v>
                </c:pt>
                <c:pt idx="16">
                  <c:v>45719</c:v>
                </c:pt>
                <c:pt idx="17">
                  <c:v>45751</c:v>
                </c:pt>
                <c:pt idx="18">
                  <c:v>45783</c:v>
                </c:pt>
                <c:pt idx="19">
                  <c:v>45814</c:v>
                </c:pt>
                <c:pt idx="20">
                  <c:v>45845</c:v>
                </c:pt>
                <c:pt idx="21">
                  <c:v>45877</c:v>
                </c:pt>
                <c:pt idx="22">
                  <c:v>45909</c:v>
                </c:pt>
                <c:pt idx="23">
                  <c:v>45940</c:v>
                </c:pt>
              </c:numCache>
            </c:numRef>
          </c:cat>
          <c:val>
            <c:numRef>
              <c:f>'Interest Rate'!$D$7:$D$30</c:f>
              <c:numCache>
                <c:formatCode>General</c:formatCode>
                <c:ptCount val="24"/>
                <c:pt idx="0">
                  <c:v>4.6399999999999997</c:v>
                </c:pt>
                <c:pt idx="1">
                  <c:v>4.7</c:v>
                </c:pt>
                <c:pt idx="2">
                  <c:v>4.92</c:v>
                </c:pt>
                <c:pt idx="3">
                  <c:v>5.01</c:v>
                </c:pt>
                <c:pt idx="4">
                  <c:v>5.17</c:v>
                </c:pt>
                <c:pt idx="5">
                  <c:v>5.3</c:v>
                </c:pt>
                <c:pt idx="6">
                  <c:v>5.42</c:v>
                </c:pt>
                <c:pt idx="7">
                  <c:v>5.49</c:v>
                </c:pt>
                <c:pt idx="8">
                  <c:v>5.68</c:v>
                </c:pt>
                <c:pt idx="9">
                  <c:v>5.76</c:v>
                </c:pt>
                <c:pt idx="10">
                  <c:v>5.84</c:v>
                </c:pt>
                <c:pt idx="11">
                  <c:v>5.9</c:v>
                </c:pt>
                <c:pt idx="12">
                  <c:v>5.99</c:v>
                </c:pt>
                <c:pt idx="13">
                  <c:v>6.01</c:v>
                </c:pt>
                <c:pt idx="14">
                  <c:v>6.1</c:v>
                </c:pt>
                <c:pt idx="15">
                  <c:v>6.14</c:v>
                </c:pt>
                <c:pt idx="16">
                  <c:v>6.17</c:v>
                </c:pt>
                <c:pt idx="17">
                  <c:v>6.23</c:v>
                </c:pt>
                <c:pt idx="18">
                  <c:v>6.29</c:v>
                </c:pt>
                <c:pt idx="19">
                  <c:v>6.26</c:v>
                </c:pt>
                <c:pt idx="20">
                  <c:v>6.39</c:v>
                </c:pt>
                <c:pt idx="21">
                  <c:v>6.39</c:v>
                </c:pt>
                <c:pt idx="22">
                  <c:v>6.42</c:v>
                </c:pt>
                <c:pt idx="23">
                  <c:v>6.4</c:v>
                </c:pt>
              </c:numCache>
            </c:numRef>
          </c:val>
          <c:smooth val="0"/>
          <c:extLst>
            <c:ext xmlns:c16="http://schemas.microsoft.com/office/drawing/2014/chart" uri="{C3380CC4-5D6E-409C-BE32-E72D297353CC}">
              <c16:uniqueId val="{0000000F-D03F-4CDB-93F7-0AE39C3E22F2}"/>
            </c:ext>
          </c:extLst>
        </c:ser>
        <c:ser>
          <c:idx val="2"/>
          <c:order val="1"/>
          <c:tx>
            <c:strRef>
              <c:f>'Interest Rate'!$E$2</c:f>
              <c:strCache>
                <c:ptCount val="1"/>
                <c:pt idx="0">
                  <c:v>Lending Rate</c:v>
                </c:pt>
              </c:strCache>
            </c:strRef>
          </c:tx>
          <c:spPr>
            <a:ln w="28575" cap="rnd">
              <a:solidFill>
                <a:srgbClr val="293652"/>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D03F-4CDB-93F7-0AE39C3E22F2}"/>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D03F-4CDB-93F7-0AE39C3E22F2}"/>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2-D03F-4CDB-93F7-0AE39C3E22F2}"/>
                </c:ext>
              </c:extLst>
            </c:dLbl>
            <c:dLbl>
              <c:idx val="1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D03F-4CDB-93F7-0AE39C3E22F2}"/>
                </c:ext>
              </c:extLst>
            </c:dLbl>
            <c:dLbl>
              <c:idx val="14"/>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D03F-4CDB-93F7-0AE39C3E22F2}"/>
                </c:ext>
              </c:extLst>
            </c:dLbl>
            <c:dLbl>
              <c:idx val="1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D03F-4CDB-93F7-0AE39C3E22F2}"/>
                </c:ext>
              </c:extLst>
            </c:dLbl>
            <c:dLbl>
              <c:idx val="21"/>
              <c:delete val="1"/>
              <c:extLst>
                <c:ext xmlns:c15="http://schemas.microsoft.com/office/drawing/2012/chart" uri="{CE6537A1-D6FC-4f65-9D91-7224C49458BB}"/>
                <c:ext xmlns:c16="http://schemas.microsoft.com/office/drawing/2014/chart" uri="{C3380CC4-5D6E-409C-BE32-E72D297353CC}">
                  <c16:uniqueId val="{00000016-D03F-4CDB-93F7-0AE39C3E22F2}"/>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D03F-4CDB-93F7-0AE39C3E22F2}"/>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'Interest Rate'!$B$7:$B$30</c:f>
              <c:numCache>
                <c:formatCode>[$-409]mmm\-yy;@</c:formatCode>
                <c:ptCount val="24"/>
                <c:pt idx="0">
                  <c:v>45231</c:v>
                </c:pt>
                <c:pt idx="1">
                  <c:v>45261</c:v>
                </c:pt>
                <c:pt idx="2">
                  <c:v>45292</c:v>
                </c:pt>
                <c:pt idx="3">
                  <c:v>45323</c:v>
                </c:pt>
                <c:pt idx="4">
                  <c:v>45352</c:v>
                </c:pt>
                <c:pt idx="5">
                  <c:v>45383</c:v>
                </c:pt>
                <c:pt idx="6">
                  <c:v>45413</c:v>
                </c:pt>
                <c:pt idx="7">
                  <c:v>45444</c:v>
                </c:pt>
                <c:pt idx="8">
                  <c:v>45474</c:v>
                </c:pt>
                <c:pt idx="9">
                  <c:v>45505</c:v>
                </c:pt>
                <c:pt idx="10">
                  <c:v>45536</c:v>
                </c:pt>
                <c:pt idx="11">
                  <c:v>45566</c:v>
                </c:pt>
                <c:pt idx="12">
                  <c:v>45597</c:v>
                </c:pt>
                <c:pt idx="13">
                  <c:v>45627</c:v>
                </c:pt>
                <c:pt idx="14">
                  <c:v>45658</c:v>
                </c:pt>
                <c:pt idx="15">
                  <c:v>45690</c:v>
                </c:pt>
                <c:pt idx="16">
                  <c:v>45719</c:v>
                </c:pt>
                <c:pt idx="17">
                  <c:v>45751</c:v>
                </c:pt>
                <c:pt idx="18">
                  <c:v>45783</c:v>
                </c:pt>
                <c:pt idx="19">
                  <c:v>45814</c:v>
                </c:pt>
                <c:pt idx="20">
                  <c:v>45845</c:v>
                </c:pt>
                <c:pt idx="21">
                  <c:v>45877</c:v>
                </c:pt>
                <c:pt idx="22">
                  <c:v>45909</c:v>
                </c:pt>
                <c:pt idx="23">
                  <c:v>45940</c:v>
                </c:pt>
              </c:numCache>
            </c:numRef>
          </c:cat>
          <c:val>
            <c:numRef>
              <c:f>'Interest Rate'!$E$7:$E$30</c:f>
              <c:numCache>
                <c:formatCode>General</c:formatCode>
                <c:ptCount val="24"/>
                <c:pt idx="0">
                  <c:v>7.99</c:v>
                </c:pt>
                <c:pt idx="1">
                  <c:v>9.36</c:v>
                </c:pt>
                <c:pt idx="2">
                  <c:v>9.75</c:v>
                </c:pt>
                <c:pt idx="3">
                  <c:v>10.050000000000001</c:v>
                </c:pt>
                <c:pt idx="4">
                  <c:v>10.36</c:v>
                </c:pt>
                <c:pt idx="5">
                  <c:v>10.53</c:v>
                </c:pt>
                <c:pt idx="6">
                  <c:v>11.28</c:v>
                </c:pt>
                <c:pt idx="7">
                  <c:v>11.52</c:v>
                </c:pt>
                <c:pt idx="8">
                  <c:v>11.57</c:v>
                </c:pt>
                <c:pt idx="9">
                  <c:v>11.57</c:v>
                </c:pt>
                <c:pt idx="10">
                  <c:v>11.7</c:v>
                </c:pt>
                <c:pt idx="11">
                  <c:v>11.77</c:v>
                </c:pt>
                <c:pt idx="12">
                  <c:v>11.84</c:v>
                </c:pt>
                <c:pt idx="13">
                  <c:v>11.84</c:v>
                </c:pt>
                <c:pt idx="14">
                  <c:v>11.89</c:v>
                </c:pt>
                <c:pt idx="15">
                  <c:v>11.94</c:v>
                </c:pt>
                <c:pt idx="16">
                  <c:v>12.04</c:v>
                </c:pt>
                <c:pt idx="17">
                  <c:v>12.05</c:v>
                </c:pt>
                <c:pt idx="18">
                  <c:v>12.11</c:v>
                </c:pt>
                <c:pt idx="19">
                  <c:v>12.08</c:v>
                </c:pt>
                <c:pt idx="20">
                  <c:v>12.14</c:v>
                </c:pt>
                <c:pt idx="21">
                  <c:v>12.15</c:v>
                </c:pt>
                <c:pt idx="22">
                  <c:v>12.16</c:v>
                </c:pt>
                <c:pt idx="23">
                  <c:v>12.14</c:v>
                </c:pt>
              </c:numCache>
            </c:numRef>
          </c:val>
          <c:smooth val="0"/>
          <c:extLst>
            <c:ext xmlns:c16="http://schemas.microsoft.com/office/drawing/2014/chart" uri="{C3380CC4-5D6E-409C-BE32-E72D297353CC}">
              <c16:uniqueId val="{00000018-D03F-4CDB-93F7-0AE39C3E22F2}"/>
            </c:ext>
          </c:extLst>
        </c:ser>
        <c:dLbls>
          <c:showLegendKey val="0"/>
          <c:showVal val="0"/>
          <c:showCatName val="0"/>
          <c:showSerName val="0"/>
          <c:showPercent val="0"/>
          <c:showBubbleSize val="0"/>
        </c:dLbls>
        <c:smooth val="0"/>
        <c:axId val="1973742144"/>
        <c:axId val="1973988912"/>
      </c:lineChart>
      <c:dateAx>
        <c:axId val="1973742144"/>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973988912"/>
        <c:crosses val="autoZero"/>
        <c:auto val="1"/>
        <c:lblOffset val="100"/>
        <c:baseTimeUnit val="months"/>
      </c:dateAx>
      <c:valAx>
        <c:axId val="1973988912"/>
        <c:scaling>
          <c:orientation val="minMax"/>
          <c:min val="4"/>
        </c:scaling>
        <c:delete val="1"/>
        <c:axPos val="l"/>
        <c:majorGridlines>
          <c:spPr>
            <a:ln w="9525" cap="flat" cmpd="sng" algn="ctr">
              <a:noFill/>
              <a:round/>
            </a:ln>
            <a:effectLst/>
          </c:spPr>
        </c:majorGridlines>
        <c:numFmt formatCode="General" sourceLinked="1"/>
        <c:majorTickMark val="out"/>
        <c:minorTickMark val="none"/>
        <c:tickLblPos val="nextTo"/>
        <c:crossAx val="1973742144"/>
        <c:crosses val="autoZero"/>
        <c:crossBetween val="between"/>
        <c:majorUnit val="1"/>
        <c:minorUnit val="0.5"/>
      </c:valAx>
      <c:spPr>
        <a:noFill/>
        <a:ln>
          <a:noFill/>
        </a:ln>
        <a:effectLst/>
      </c:spPr>
    </c:plotArea>
    <c:legend>
      <c:legendPos val="b"/>
      <c:layout>
        <c:manualLayout>
          <c:xMode val="edge"/>
          <c:yMode val="edge"/>
          <c:x val="3.568686443500714E-2"/>
          <c:y val="4.3876887835729537E-2"/>
          <c:w val="0.53064886065378181"/>
          <c:h val="9.6892816999081255E-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293652"/>
              </a:solidFill>
              <a:latin typeface="Montserrat" pitchFamily="2" charset="77"/>
              <a:ea typeface="+mn-ea"/>
              <a:cs typeface="+mn-cs"/>
            </a:defRPr>
          </a:pPr>
          <a:endParaRPr lang="en-US"/>
        </a:p>
      </c:txPr>
    </c:legend>
    <c:plotVisOnly val="1"/>
    <c:dispBlanksAs val="gap"/>
    <c:showDLblsOverMax val="0"/>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sz="1320" b="0" dirty="0"/>
              <a:t>GDP Growth</a:t>
            </a:r>
          </a:p>
          <a:p>
            <a:pPr>
              <a:defRPr b="0"/>
            </a:pPr>
            <a:r>
              <a:rPr lang="en-US" sz="1320" b="0" dirty="0"/>
              <a:t> Yearly</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spPr>
            <a:ln w="28575" cap="rnd">
              <a:solidFill>
                <a:srgbClr val="293652"/>
              </a:solidFill>
              <a:round/>
            </a:ln>
            <a:effectLst/>
          </c:spPr>
          <c:marker>
            <c:symbol val="none"/>
          </c:marker>
          <c:dLbls>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'GDP '!$A$5:$A$14</c:f>
              <c:strCache>
                <c:ptCount val="10"/>
                <c:pt idx="0">
                  <c:v>FY 16</c:v>
                </c:pt>
                <c:pt idx="1">
                  <c:v>FY 17</c:v>
                </c:pt>
                <c:pt idx="2">
                  <c:v>FY 18</c:v>
                </c:pt>
                <c:pt idx="3">
                  <c:v>FY 19</c:v>
                </c:pt>
                <c:pt idx="4">
                  <c:v>FY 20</c:v>
                </c:pt>
                <c:pt idx="5">
                  <c:v>FY 21</c:v>
                </c:pt>
                <c:pt idx="6">
                  <c:v>FY 22</c:v>
                </c:pt>
                <c:pt idx="7">
                  <c:v>FY 23</c:v>
                </c:pt>
                <c:pt idx="8">
                  <c:v>FY 24</c:v>
                </c:pt>
                <c:pt idx="9">
                  <c:v>FY 25</c:v>
                </c:pt>
              </c:strCache>
            </c:strRef>
          </c:cat>
          <c:val>
            <c:numRef>
              <c:f>'GDP '!$B$5:$B$14</c:f>
              <c:numCache>
                <c:formatCode>_ * #,##0.00_)_ ;_ * \(#,##0.00\)_ ;_ * "-"??_)_ ;_ @_ </c:formatCode>
                <c:ptCount val="10"/>
                <c:pt idx="0">
                  <c:v>7.1</c:v>
                </c:pt>
                <c:pt idx="1">
                  <c:v>6.6</c:v>
                </c:pt>
                <c:pt idx="2">
                  <c:v>7.3</c:v>
                </c:pt>
                <c:pt idx="3">
                  <c:v>7.9</c:v>
                </c:pt>
                <c:pt idx="4">
                  <c:v>3.4</c:v>
                </c:pt>
                <c:pt idx="5">
                  <c:v>6.94</c:v>
                </c:pt>
                <c:pt idx="6">
                  <c:v>7.1</c:v>
                </c:pt>
                <c:pt idx="7">
                  <c:v>5.78</c:v>
                </c:pt>
                <c:pt idx="8">
                  <c:v>4.22</c:v>
                </c:pt>
                <c:pt idx="9">
                  <c:v>3.97</c:v>
                </c:pt>
              </c:numCache>
            </c:numRef>
          </c:val>
          <c:smooth val="0"/>
          <c:extLst>
            <c:ext xmlns:c16="http://schemas.microsoft.com/office/drawing/2014/chart" uri="{C3380CC4-5D6E-409C-BE32-E72D297353CC}">
              <c16:uniqueId val="{00000000-B62F-42A7-9024-8FF41DF6BCA0}"/>
            </c:ext>
          </c:extLst>
        </c:ser>
        <c:dLbls>
          <c:showLegendKey val="0"/>
          <c:showVal val="0"/>
          <c:showCatName val="0"/>
          <c:showSerName val="0"/>
          <c:showPercent val="0"/>
          <c:showBubbleSize val="0"/>
        </c:dLbls>
        <c:smooth val="0"/>
        <c:axId val="452402240"/>
        <c:axId val="452404240"/>
      </c:lineChart>
      <c:catAx>
        <c:axId val="4524022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452404240"/>
        <c:crosses val="autoZero"/>
        <c:auto val="1"/>
        <c:lblAlgn val="ctr"/>
        <c:lblOffset val="100"/>
        <c:noMultiLvlLbl val="0"/>
      </c:catAx>
      <c:valAx>
        <c:axId val="452404240"/>
        <c:scaling>
          <c:orientation val="minMax"/>
        </c:scaling>
        <c:delete val="1"/>
        <c:axPos val="l"/>
        <c:majorGridlines>
          <c:spPr>
            <a:ln w="9525" cap="flat" cmpd="sng" algn="ctr">
              <a:noFill/>
              <a:round/>
            </a:ln>
            <a:effectLst/>
          </c:spPr>
        </c:majorGridlines>
        <c:numFmt formatCode="_ * #,##0.00_)_ ;_ * \(#,##0.00\)_ ;_ * &quot;-&quot;??_)_ ;_ @_ " sourceLinked="1"/>
        <c:majorTickMark val="none"/>
        <c:minorTickMark val="none"/>
        <c:tickLblPos val="nextTo"/>
        <c:crossAx val="4524022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1">
          <a:solidFill>
            <a:srgbClr val="293652"/>
          </a:solidFill>
          <a:latin typeface="Montserrat" pitchFamily="2" charset="77"/>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'Interest Rate'!$C$2</c:f>
              <c:strCache>
                <c:ptCount val="1"/>
                <c:pt idx="0">
                  <c:v>Spread</c:v>
                </c:pt>
              </c:strCache>
            </c:strRef>
          </c:tx>
          <c:spPr>
            <a:ln w="28575" cap="rnd">
              <a:solidFill>
                <a:srgbClr val="293652"/>
              </a:solidFill>
              <a:round/>
            </a:ln>
            <a:effectLst/>
          </c:spPr>
          <c:marker>
            <c:symbol val="none"/>
          </c:marker>
          <c:dLbls>
            <c:dLbl>
              <c:idx val="1"/>
              <c:delete val="1"/>
              <c:extLst>
                <c:ext xmlns:c15="http://schemas.microsoft.com/office/drawing/2012/chart" uri="{CE6537A1-D6FC-4f65-9D91-7224C49458BB}"/>
                <c:ext xmlns:c16="http://schemas.microsoft.com/office/drawing/2014/chart" uri="{C3380CC4-5D6E-409C-BE32-E72D297353CC}">
                  <c16:uniqueId val="{00000000-AC10-4E2D-A006-6B480E8E3C68}"/>
                </c:ext>
              </c:extLst>
            </c:dLbl>
            <c:dLbl>
              <c:idx val="2"/>
              <c:delete val="1"/>
              <c:extLst>
                <c:ext xmlns:c15="http://schemas.microsoft.com/office/drawing/2012/chart" uri="{CE6537A1-D6FC-4f65-9D91-7224C49458BB}"/>
                <c:ext xmlns:c16="http://schemas.microsoft.com/office/drawing/2014/chart" uri="{C3380CC4-5D6E-409C-BE32-E72D297353CC}">
                  <c16:uniqueId val="{00000001-AC10-4E2D-A006-6B480E8E3C68}"/>
                </c:ext>
              </c:extLst>
            </c:dLbl>
            <c:dLbl>
              <c:idx val="4"/>
              <c:delete val="1"/>
              <c:extLst>
                <c:ext xmlns:c15="http://schemas.microsoft.com/office/drawing/2012/chart" uri="{CE6537A1-D6FC-4f65-9D91-7224C49458BB}"/>
                <c:ext xmlns:c16="http://schemas.microsoft.com/office/drawing/2014/chart" uri="{C3380CC4-5D6E-409C-BE32-E72D297353CC}">
                  <c16:uniqueId val="{00000002-AC10-4E2D-A006-6B480E8E3C68}"/>
                </c:ext>
              </c:extLst>
            </c:dLbl>
            <c:dLbl>
              <c:idx val="5"/>
              <c:delete val="1"/>
              <c:extLst>
                <c:ext xmlns:c15="http://schemas.microsoft.com/office/drawing/2012/chart" uri="{CE6537A1-D6FC-4f65-9D91-7224C49458BB}"/>
                <c:ext xmlns:c16="http://schemas.microsoft.com/office/drawing/2014/chart" uri="{C3380CC4-5D6E-409C-BE32-E72D297353CC}">
                  <c16:uniqueId val="{00000003-AC10-4E2D-A006-6B480E8E3C68}"/>
                </c:ext>
              </c:extLst>
            </c:dLbl>
            <c:dLbl>
              <c:idx val="7"/>
              <c:delete val="1"/>
              <c:extLst>
                <c:ext xmlns:c15="http://schemas.microsoft.com/office/drawing/2012/chart" uri="{CE6537A1-D6FC-4f65-9D91-7224C49458BB}"/>
                <c:ext xmlns:c16="http://schemas.microsoft.com/office/drawing/2014/chart" uri="{C3380CC4-5D6E-409C-BE32-E72D297353CC}">
                  <c16:uniqueId val="{00000004-AC10-4E2D-A006-6B480E8E3C68}"/>
                </c:ext>
              </c:extLst>
            </c:dLbl>
            <c:dLbl>
              <c:idx val="8"/>
              <c:delete val="1"/>
              <c:extLst>
                <c:ext xmlns:c15="http://schemas.microsoft.com/office/drawing/2012/chart" uri="{CE6537A1-D6FC-4f65-9D91-7224C49458BB}"/>
                <c:ext xmlns:c16="http://schemas.microsoft.com/office/drawing/2014/chart" uri="{C3380CC4-5D6E-409C-BE32-E72D297353CC}">
                  <c16:uniqueId val="{00000005-AC10-4E2D-A006-6B480E8E3C68}"/>
                </c:ext>
              </c:extLst>
            </c:dLbl>
            <c:dLbl>
              <c:idx val="10"/>
              <c:delete val="1"/>
              <c:extLst>
                <c:ext xmlns:c15="http://schemas.microsoft.com/office/drawing/2012/chart" uri="{CE6537A1-D6FC-4f65-9D91-7224C49458BB}"/>
                <c:ext xmlns:c16="http://schemas.microsoft.com/office/drawing/2014/chart" uri="{C3380CC4-5D6E-409C-BE32-E72D297353CC}">
                  <c16:uniqueId val="{00000006-AC10-4E2D-A006-6B480E8E3C68}"/>
                </c:ext>
              </c:extLst>
            </c:dLbl>
            <c:dLbl>
              <c:idx val="12"/>
              <c:delete val="1"/>
              <c:extLst>
                <c:ext xmlns:c15="http://schemas.microsoft.com/office/drawing/2012/chart" uri="{CE6537A1-D6FC-4f65-9D91-7224C49458BB}"/>
                <c:ext xmlns:c16="http://schemas.microsoft.com/office/drawing/2014/chart" uri="{C3380CC4-5D6E-409C-BE32-E72D297353CC}">
                  <c16:uniqueId val="{00000007-AC10-4E2D-A006-6B480E8E3C68}"/>
                </c:ext>
              </c:extLst>
            </c:dLbl>
            <c:dLbl>
              <c:idx val="13"/>
              <c:delete val="1"/>
              <c:extLst>
                <c:ext xmlns:c15="http://schemas.microsoft.com/office/drawing/2012/chart" uri="{CE6537A1-D6FC-4f65-9D91-7224C49458BB}"/>
                <c:ext xmlns:c16="http://schemas.microsoft.com/office/drawing/2014/chart" uri="{C3380CC4-5D6E-409C-BE32-E72D297353CC}">
                  <c16:uniqueId val="{00000008-AC10-4E2D-A006-6B480E8E3C68}"/>
                </c:ext>
              </c:extLst>
            </c:dLbl>
            <c:dLbl>
              <c:idx val="15"/>
              <c:delete val="1"/>
              <c:extLst>
                <c:ext xmlns:c15="http://schemas.microsoft.com/office/drawing/2012/chart" uri="{CE6537A1-D6FC-4f65-9D91-7224C49458BB}"/>
                <c:ext xmlns:c16="http://schemas.microsoft.com/office/drawing/2014/chart" uri="{C3380CC4-5D6E-409C-BE32-E72D297353CC}">
                  <c16:uniqueId val="{00000009-AC10-4E2D-A006-6B480E8E3C68}"/>
                </c:ext>
              </c:extLst>
            </c:dLbl>
            <c:dLbl>
              <c:idx val="17"/>
              <c:delete val="1"/>
              <c:extLst>
                <c:ext xmlns:c15="http://schemas.microsoft.com/office/drawing/2012/chart" uri="{CE6537A1-D6FC-4f65-9D91-7224C49458BB}"/>
                <c:ext xmlns:c16="http://schemas.microsoft.com/office/drawing/2014/chart" uri="{C3380CC4-5D6E-409C-BE32-E72D297353CC}">
                  <c16:uniqueId val="{0000000A-AC10-4E2D-A006-6B480E8E3C68}"/>
                </c:ext>
              </c:extLst>
            </c:dLbl>
            <c:dLbl>
              <c:idx val="19"/>
              <c:delete val="1"/>
              <c:extLst>
                <c:ext xmlns:c15="http://schemas.microsoft.com/office/drawing/2012/chart" uri="{CE6537A1-D6FC-4f65-9D91-7224C49458BB}"/>
                <c:ext xmlns:c16="http://schemas.microsoft.com/office/drawing/2014/chart" uri="{C3380CC4-5D6E-409C-BE32-E72D297353CC}">
                  <c16:uniqueId val="{0000000B-AC10-4E2D-A006-6B480E8E3C68}"/>
                </c:ext>
              </c:extLst>
            </c:dLbl>
            <c:dLbl>
              <c:idx val="20"/>
              <c:delete val="1"/>
              <c:extLst>
                <c:ext xmlns:c15="http://schemas.microsoft.com/office/drawing/2012/chart" uri="{CE6537A1-D6FC-4f65-9D91-7224C49458BB}"/>
                <c:ext xmlns:c16="http://schemas.microsoft.com/office/drawing/2014/chart" uri="{C3380CC4-5D6E-409C-BE32-E72D297353CC}">
                  <c16:uniqueId val="{0000000C-AC10-4E2D-A006-6B480E8E3C68}"/>
                </c:ext>
              </c:extLst>
            </c:dLbl>
            <c:dLbl>
              <c:idx val="21"/>
              <c:delete val="1"/>
              <c:extLst>
                <c:ext xmlns:c15="http://schemas.microsoft.com/office/drawing/2012/chart" uri="{CE6537A1-D6FC-4f65-9D91-7224C49458BB}"/>
                <c:ext xmlns:c16="http://schemas.microsoft.com/office/drawing/2014/chart" uri="{C3380CC4-5D6E-409C-BE32-E72D297353CC}">
                  <c16:uniqueId val="{0000000D-AC10-4E2D-A006-6B480E8E3C68}"/>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'Interest Rate'!$B$8:$B$30</c:f>
              <c:numCache>
                <c:formatCode>[$-409]mmm\-yy;@</c:formatCode>
                <c:ptCount val="23"/>
                <c:pt idx="0">
                  <c:v>45261</c:v>
                </c:pt>
                <c:pt idx="1">
                  <c:v>45292</c:v>
                </c:pt>
                <c:pt idx="2">
                  <c:v>45323</c:v>
                </c:pt>
                <c:pt idx="3">
                  <c:v>45352</c:v>
                </c:pt>
                <c:pt idx="4">
                  <c:v>45383</c:v>
                </c:pt>
                <c:pt idx="5">
                  <c:v>45413</c:v>
                </c:pt>
                <c:pt idx="6">
                  <c:v>45444</c:v>
                </c:pt>
                <c:pt idx="7">
                  <c:v>45474</c:v>
                </c:pt>
                <c:pt idx="8">
                  <c:v>45505</c:v>
                </c:pt>
                <c:pt idx="9">
                  <c:v>45536</c:v>
                </c:pt>
                <c:pt idx="10">
                  <c:v>45566</c:v>
                </c:pt>
                <c:pt idx="11">
                  <c:v>45597</c:v>
                </c:pt>
                <c:pt idx="12">
                  <c:v>45627</c:v>
                </c:pt>
                <c:pt idx="13">
                  <c:v>45658</c:v>
                </c:pt>
                <c:pt idx="14">
                  <c:v>45690</c:v>
                </c:pt>
                <c:pt idx="15">
                  <c:v>45719</c:v>
                </c:pt>
                <c:pt idx="16">
                  <c:v>45751</c:v>
                </c:pt>
                <c:pt idx="17">
                  <c:v>45783</c:v>
                </c:pt>
                <c:pt idx="18">
                  <c:v>45814</c:v>
                </c:pt>
                <c:pt idx="19">
                  <c:v>45845</c:v>
                </c:pt>
                <c:pt idx="20">
                  <c:v>45877</c:v>
                </c:pt>
                <c:pt idx="21">
                  <c:v>45909</c:v>
                </c:pt>
                <c:pt idx="22">
                  <c:v>45940</c:v>
                </c:pt>
              </c:numCache>
            </c:numRef>
          </c:cat>
          <c:val>
            <c:numRef>
              <c:f>'Interest Rate'!$C$8:$C$30</c:f>
              <c:numCache>
                <c:formatCode>General</c:formatCode>
                <c:ptCount val="23"/>
                <c:pt idx="0">
                  <c:v>4.6599999999999993</c:v>
                </c:pt>
                <c:pt idx="1">
                  <c:v>4.83</c:v>
                </c:pt>
                <c:pt idx="2">
                  <c:v>5.0400000000000009</c:v>
                </c:pt>
                <c:pt idx="3">
                  <c:v>5.1899999999999995</c:v>
                </c:pt>
                <c:pt idx="4">
                  <c:v>5.2299999999999995</c:v>
                </c:pt>
                <c:pt idx="5">
                  <c:v>5.8599999999999994</c:v>
                </c:pt>
                <c:pt idx="6">
                  <c:v>6.0299999999999994</c:v>
                </c:pt>
                <c:pt idx="7">
                  <c:v>5.8900000000000006</c:v>
                </c:pt>
                <c:pt idx="8">
                  <c:v>5.8100000000000005</c:v>
                </c:pt>
                <c:pt idx="9">
                  <c:v>5.8599999999999994</c:v>
                </c:pt>
                <c:pt idx="10">
                  <c:v>5.8699999999999992</c:v>
                </c:pt>
                <c:pt idx="11">
                  <c:v>5.85</c:v>
                </c:pt>
                <c:pt idx="12">
                  <c:v>5.83</c:v>
                </c:pt>
                <c:pt idx="13">
                  <c:v>5.7900000000000009</c:v>
                </c:pt>
                <c:pt idx="14">
                  <c:v>5.8</c:v>
                </c:pt>
                <c:pt idx="15">
                  <c:v>5.8699999999999992</c:v>
                </c:pt>
                <c:pt idx="16">
                  <c:v>5.82</c:v>
                </c:pt>
                <c:pt idx="17">
                  <c:v>5.8199999999999994</c:v>
                </c:pt>
                <c:pt idx="18">
                  <c:v>5.82</c:v>
                </c:pt>
                <c:pt idx="19">
                  <c:v>5.7500000000000009</c:v>
                </c:pt>
                <c:pt idx="20">
                  <c:v>5.7600000000000007</c:v>
                </c:pt>
                <c:pt idx="21">
                  <c:v>5.74</c:v>
                </c:pt>
                <c:pt idx="22">
                  <c:v>5.74</c:v>
                </c:pt>
              </c:numCache>
            </c:numRef>
          </c:val>
          <c:smooth val="0"/>
          <c:extLst>
            <c:ext xmlns:c16="http://schemas.microsoft.com/office/drawing/2014/chart" uri="{C3380CC4-5D6E-409C-BE32-E72D297353CC}">
              <c16:uniqueId val="{0000000E-AC10-4E2D-A006-6B480E8E3C68}"/>
            </c:ext>
          </c:extLst>
        </c:ser>
        <c:dLbls>
          <c:showLegendKey val="0"/>
          <c:showVal val="0"/>
          <c:showCatName val="0"/>
          <c:showSerName val="0"/>
          <c:showPercent val="0"/>
          <c:showBubbleSize val="0"/>
        </c:dLbls>
        <c:smooth val="0"/>
        <c:axId val="1244130048"/>
        <c:axId val="1244030352"/>
      </c:lineChart>
      <c:dateAx>
        <c:axId val="1244130048"/>
        <c:scaling>
          <c:orientation val="minMax"/>
          <c:min val="45261"/>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244030352"/>
        <c:crosses val="autoZero"/>
        <c:auto val="1"/>
        <c:lblOffset val="100"/>
        <c:baseTimeUnit val="months"/>
      </c:dateAx>
      <c:valAx>
        <c:axId val="1244030352"/>
        <c:scaling>
          <c:orientation val="minMax"/>
          <c:max val="6.5"/>
          <c:min val="4"/>
        </c:scaling>
        <c:delete val="1"/>
        <c:axPos val="l"/>
        <c:numFmt formatCode="General" sourceLinked="1"/>
        <c:majorTickMark val="none"/>
        <c:minorTickMark val="none"/>
        <c:tickLblPos val="nextTo"/>
        <c:crossAx val="1244130048"/>
        <c:crosses val="autoZero"/>
        <c:crossBetween val="between"/>
      </c:valAx>
      <c:spPr>
        <a:noFill/>
        <a:ln>
          <a:noFill/>
        </a:ln>
        <a:effectLst/>
      </c:spPr>
    </c:plotArea>
    <c:legend>
      <c:legendPos val="t"/>
      <c:layout>
        <c:manualLayout>
          <c:xMode val="edge"/>
          <c:yMode val="edge"/>
          <c:x val="8.47420626441443E-2"/>
          <c:y val="7.0444116876219431E-2"/>
          <c:w val="0.17380114465347288"/>
          <c:h val="0.1007759946418097"/>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293652"/>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9525" cap="flat" cmpd="sng" algn="ctr">
      <a:noFill/>
      <a:round/>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ontserrat Light" pitchFamily="2" charset="77"/>
                <a:ea typeface="+mn-ea"/>
                <a:cs typeface="+mn-cs"/>
              </a:defRPr>
            </a:pPr>
            <a:r>
              <a:rPr lang="en-US" b="1" dirty="0"/>
              <a:t>Provision Shortfall</a:t>
            </a:r>
          </a:p>
          <a:p>
            <a:pPr>
              <a:defRPr b="1"/>
            </a:pPr>
            <a:r>
              <a:rPr lang="en-US" b="1" dirty="0"/>
              <a:t> (In billion BDT)</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ontserrat Light" pitchFamily="2" charset="77"/>
              <a:ea typeface="+mn-ea"/>
              <a:cs typeface="+mn-cs"/>
            </a:defRPr>
          </a:pPr>
          <a:endParaRPr lang="en-US"/>
        </a:p>
      </c:txPr>
    </c:title>
    <c:autoTitleDeleted val="0"/>
    <c:plotArea>
      <c:layout>
        <c:manualLayout>
          <c:layoutTarget val="inner"/>
          <c:xMode val="edge"/>
          <c:yMode val="edge"/>
          <c:x val="0.18149303452453058"/>
          <c:y val="0.1416852123772116"/>
          <c:w val="0.59600040379567942"/>
          <c:h val="0.83631178869783074"/>
        </c:manualLayout>
      </c:layout>
      <c:barChart>
        <c:barDir val="bar"/>
        <c:grouping val="clustered"/>
        <c:varyColors val="0"/>
        <c:ser>
          <c:idx val="0"/>
          <c:order val="0"/>
          <c:tx>
            <c:strRef>
              <c:f>NPL!$C$21</c:f>
              <c:strCache>
                <c:ptCount val="1"/>
                <c:pt idx="0">
                  <c:v>Provision Shortfall (In billion BDT)</c:v>
                </c:pt>
              </c:strCache>
            </c:strRef>
          </c:tx>
          <c:spPr>
            <a:solidFill>
              <a:schemeClr val="bg1"/>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ontserrat Ligh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NPL!$B$22:$B$38</c:f>
              <c:numCache>
                <c:formatCode>mmm\-yy</c:formatCode>
                <c:ptCount val="17"/>
                <c:pt idx="0">
                  <c:v>45901</c:v>
                </c:pt>
                <c:pt idx="1">
                  <c:v>45717</c:v>
                </c:pt>
                <c:pt idx="2">
                  <c:v>45627</c:v>
                </c:pt>
                <c:pt idx="3">
                  <c:v>45536</c:v>
                </c:pt>
                <c:pt idx="4">
                  <c:v>45444</c:v>
                </c:pt>
                <c:pt idx="5">
                  <c:v>45352</c:v>
                </c:pt>
                <c:pt idx="6">
                  <c:v>45261</c:v>
                </c:pt>
                <c:pt idx="7" formatCode="[$-409]mmm\-yy;@">
                  <c:v>45170</c:v>
                </c:pt>
                <c:pt idx="8" formatCode="[$-409]mmm\-yy;@">
                  <c:v>45078</c:v>
                </c:pt>
                <c:pt idx="9" formatCode="[$-409]mmm\-yy;@">
                  <c:v>44987</c:v>
                </c:pt>
                <c:pt idx="10" formatCode="[$-409]mmm\-yy;@">
                  <c:v>44896</c:v>
                </c:pt>
                <c:pt idx="11" formatCode="[$-409]mmm\-yy;@">
                  <c:v>44805</c:v>
                </c:pt>
                <c:pt idx="12" formatCode="[$-409]mmm\-yy;@">
                  <c:v>44714</c:v>
                </c:pt>
                <c:pt idx="13" formatCode="[$-409]mmm\-yy;@">
                  <c:v>44623</c:v>
                </c:pt>
                <c:pt idx="14" formatCode="[$-409]mmm\-yy;@">
                  <c:v>44532</c:v>
                </c:pt>
                <c:pt idx="15" formatCode="[$-409]mmm\-yy;@">
                  <c:v>44441</c:v>
                </c:pt>
                <c:pt idx="16" formatCode="[$-409]mmm\-yy;@">
                  <c:v>44350</c:v>
                </c:pt>
              </c:numCache>
            </c:numRef>
          </c:cat>
          <c:val>
            <c:numRef>
              <c:f>NPL!$C$22:$C$38</c:f>
              <c:numCache>
                <c:formatCode>#,##0.00</c:formatCode>
                <c:ptCount val="17"/>
                <c:pt idx="0" formatCode="General">
                  <c:v>-3885.73</c:v>
                </c:pt>
                <c:pt idx="1">
                  <c:v>-1706.55</c:v>
                </c:pt>
                <c:pt idx="2">
                  <c:v>-1061.31</c:v>
                </c:pt>
                <c:pt idx="3" formatCode="General">
                  <c:v>-553.78</c:v>
                </c:pt>
                <c:pt idx="4" formatCode="General">
                  <c:v>-1044.48</c:v>
                </c:pt>
                <c:pt idx="5" formatCode="General">
                  <c:v>-1043.859668705903</c:v>
                </c:pt>
                <c:pt idx="6" formatCode="General">
                  <c:v>-193</c:v>
                </c:pt>
                <c:pt idx="7" formatCode="0">
                  <c:v>-252.71</c:v>
                </c:pt>
                <c:pt idx="8" formatCode="0">
                  <c:v>-214.6</c:v>
                </c:pt>
                <c:pt idx="9" formatCode="0">
                  <c:v>-163</c:v>
                </c:pt>
                <c:pt idx="10" formatCode="0">
                  <c:v>-110.09</c:v>
                </c:pt>
                <c:pt idx="11" formatCode="0">
                  <c:v>-135.29</c:v>
                </c:pt>
                <c:pt idx="12" formatCode="0">
                  <c:v>-132.19999999999999</c:v>
                </c:pt>
                <c:pt idx="13" formatCode="0">
                  <c:v>-147.46</c:v>
                </c:pt>
                <c:pt idx="14" formatCode="0">
                  <c:v>-140.07</c:v>
                </c:pt>
                <c:pt idx="15" formatCode="0">
                  <c:v>-62</c:v>
                </c:pt>
                <c:pt idx="16" formatCode="0">
                  <c:v>-55.8</c:v>
                </c:pt>
              </c:numCache>
            </c:numRef>
          </c:val>
          <c:extLst>
            <c:ext xmlns:c16="http://schemas.microsoft.com/office/drawing/2014/chart" uri="{C3380CC4-5D6E-409C-BE32-E72D297353CC}">
              <c16:uniqueId val="{00000000-E5F3-4377-8282-4C1250E0A7A2}"/>
            </c:ext>
          </c:extLst>
        </c:ser>
        <c:dLbls>
          <c:showLegendKey val="0"/>
          <c:showVal val="0"/>
          <c:showCatName val="0"/>
          <c:showSerName val="0"/>
          <c:showPercent val="0"/>
          <c:showBubbleSize val="0"/>
        </c:dLbls>
        <c:gapWidth val="0"/>
        <c:axId val="12184504"/>
        <c:axId val="12178056"/>
      </c:barChart>
      <c:dateAx>
        <c:axId val="12184504"/>
        <c:scaling>
          <c:orientation val="minMax"/>
        </c:scaling>
        <c:delete val="0"/>
        <c:axPos val="l"/>
        <c:numFmt formatCode="[$-409]mmm\-yy;@" sourceLinked="0"/>
        <c:majorTickMark val="in"/>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bg1"/>
                </a:solidFill>
                <a:latin typeface="Montserrat Light" pitchFamily="2" charset="77"/>
                <a:ea typeface="+mn-ea"/>
                <a:cs typeface="+mn-cs"/>
              </a:defRPr>
            </a:pPr>
            <a:endParaRPr lang="en-US"/>
          </a:p>
        </c:txPr>
        <c:crossAx val="12178056"/>
        <c:crosses val="autoZero"/>
        <c:auto val="1"/>
        <c:lblOffset val="100"/>
        <c:baseTimeUnit val="months"/>
        <c:majorUnit val="3"/>
        <c:majorTimeUnit val="months"/>
      </c:dateAx>
      <c:valAx>
        <c:axId val="12178056"/>
        <c:scaling>
          <c:orientation val="minMax"/>
        </c:scaling>
        <c:delete val="1"/>
        <c:axPos val="b"/>
        <c:numFmt formatCode="General" sourceLinked="1"/>
        <c:majorTickMark val="none"/>
        <c:minorTickMark val="none"/>
        <c:tickLblPos val="nextTo"/>
        <c:crossAx val="12184504"/>
        <c:crossesAt val="44348"/>
        <c:crossBetween val="between"/>
      </c:valAx>
      <c:spPr>
        <a:noFill/>
        <a:ln>
          <a:noFill/>
        </a:ln>
        <a:effectLst/>
      </c:spPr>
    </c:plotArea>
    <c:plotVisOnly val="1"/>
    <c:dispBlanksAs val="gap"/>
    <c:showDLblsOverMax val="0"/>
  </c:chart>
  <c:spPr>
    <a:noFill/>
    <a:ln>
      <a:noFill/>
    </a:ln>
    <a:effectLst/>
  </c:spPr>
  <c:txPr>
    <a:bodyPr/>
    <a:lstStyle/>
    <a:p>
      <a:pPr>
        <a:defRPr b="0" i="0">
          <a:solidFill>
            <a:schemeClr val="bg1"/>
          </a:solidFill>
          <a:latin typeface="Montserrat Light" pitchFamily="2" charset="77"/>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NPL!$C$2</c:f>
              <c:strCache>
                <c:ptCount val="1"/>
                <c:pt idx="0">
                  <c:v>Total Non-Performing Loans (In billion BDT)</c:v>
                </c:pt>
              </c:strCache>
            </c:strRef>
          </c:tx>
          <c:spPr>
            <a:solidFill>
              <a:schemeClr val="bg1"/>
            </a:solidFill>
            <a:ln>
              <a:noFill/>
            </a:ln>
            <a:effectLst/>
          </c:spPr>
          <c:invertIfNegative val="0"/>
          <c:dLbls>
            <c:numFmt formatCode="#,##0" sourceLinked="0"/>
            <c:spPr>
              <a:solidFill>
                <a:schemeClr val="bg1">
                  <a:lumMod val="85000"/>
                </a:schemeClr>
              </a:solidFill>
              <a:ln>
                <a:noFill/>
              </a:ln>
              <a:effectLst/>
            </c:spPr>
            <c:txPr>
              <a:bodyPr rot="-5400000" spcFirstLastPara="1" vertOverflow="ellipsis" wrap="square" anchor="ctr" anchorCtr="1"/>
              <a:lstStyle/>
              <a:p>
                <a:pPr>
                  <a:defRPr sz="900" b="0" i="0" u="none" strike="noStrike" kern="1200" baseline="0">
                    <a:solidFill>
                      <a:schemeClr val="tx2"/>
                    </a:solidFill>
                    <a:latin typeface="Montserrat" panose="00000500000000000000" pitchFamily="2" charset="0"/>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NPL!$B$3:$B$15</c:f>
              <c:numCache>
                <c:formatCode>mmm\-yy</c:formatCode>
                <c:ptCount val="13"/>
                <c:pt idx="0">
                  <c:v>45901</c:v>
                </c:pt>
                <c:pt idx="1">
                  <c:v>45809</c:v>
                </c:pt>
                <c:pt idx="2">
                  <c:v>45717</c:v>
                </c:pt>
                <c:pt idx="3">
                  <c:v>45627</c:v>
                </c:pt>
                <c:pt idx="4">
                  <c:v>45536</c:v>
                </c:pt>
                <c:pt idx="5">
                  <c:v>45444</c:v>
                </c:pt>
                <c:pt idx="6">
                  <c:v>45352</c:v>
                </c:pt>
                <c:pt idx="7">
                  <c:v>45261</c:v>
                </c:pt>
                <c:pt idx="8" formatCode="[$-409]mmm\-yy;@">
                  <c:v>45170</c:v>
                </c:pt>
                <c:pt idx="9" formatCode="[$-409]mmm\-yy;@">
                  <c:v>45078</c:v>
                </c:pt>
                <c:pt idx="10" formatCode="[$-409]mmm\-yy;@">
                  <c:v>44987</c:v>
                </c:pt>
                <c:pt idx="11" formatCode="[$-409]mmm\-yy;@">
                  <c:v>44896</c:v>
                </c:pt>
                <c:pt idx="12" formatCode="[$-409]mmm\-yy;@">
                  <c:v>44805</c:v>
                </c:pt>
              </c:numCache>
            </c:numRef>
          </c:cat>
          <c:val>
            <c:numRef>
              <c:f>NPL!$C$3:$C$15</c:f>
              <c:numCache>
                <c:formatCode>General</c:formatCode>
                <c:ptCount val="13"/>
                <c:pt idx="1">
                  <c:v>5999</c:v>
                </c:pt>
                <c:pt idx="2" formatCode="_ * #,##0_)_ ;_ * \(#,##0\)_ ;_ * &quot;-&quot;??_)_ ;_ @_ ">
                  <c:v>4203.3494000000001</c:v>
                </c:pt>
                <c:pt idx="3" formatCode="_ * #,##0_)_ ;_ * \(#,##0\)_ ;_ * &quot;-&quot;??_)_ ;_ @_ ">
                  <c:v>3457</c:v>
                </c:pt>
                <c:pt idx="4" formatCode="_ * #,##0_)_ ;_ * \(#,##0\)_ ;_ * &quot;-&quot;??_)_ ;_ @_ ">
                  <c:v>2850</c:v>
                </c:pt>
                <c:pt idx="5" formatCode="_ * #,##0_)_ ;_ * \(#,##0\)_ ;_ * &quot;-&quot;??_)_ ;_ @_ ">
                  <c:v>2114</c:v>
                </c:pt>
                <c:pt idx="6" formatCode="_ * #,##0_)_ ;_ * \(#,##0\)_ ;_ * &quot;-&quot;??_)_ ;_ @_ ">
                  <c:v>1823</c:v>
                </c:pt>
                <c:pt idx="7" formatCode="_ * #,##0_)_ ;_ * \(#,##0\)_ ;_ * &quot;-&quot;??_)_ ;_ @_ ">
                  <c:v>1456</c:v>
                </c:pt>
                <c:pt idx="8" formatCode="_ * #,##0_)_ ;_ * \(#,##0\)_ ;_ * &quot;-&quot;??_)_ ;_ @_ ">
                  <c:v>1553.98</c:v>
                </c:pt>
                <c:pt idx="9" formatCode="_ * #,##0_)_ ;_ * \(#,##0\)_ ;_ * &quot;-&quot;??_)_ ;_ @_ ">
                  <c:v>1560.4</c:v>
                </c:pt>
                <c:pt idx="10" formatCode="_ * #,##0_)_ ;_ * \(#,##0\)_ ;_ * &quot;-&quot;??_)_ ;_ @_ ">
                  <c:v>1316.21</c:v>
                </c:pt>
                <c:pt idx="11" formatCode="_ * #,##0_)_ ;_ * \(#,##0\)_ ;_ * &quot;-&quot;??_)_ ;_ @_ ">
                  <c:v>1206.57</c:v>
                </c:pt>
                <c:pt idx="12" formatCode="_ * #,##0_)_ ;_ * \(#,##0\)_ ;_ * &quot;-&quot;??_)_ ;_ @_ ">
                  <c:v>1343.96</c:v>
                </c:pt>
              </c:numCache>
            </c:numRef>
          </c:val>
          <c:extLst>
            <c:ext xmlns:c16="http://schemas.microsoft.com/office/drawing/2014/chart" uri="{C3380CC4-5D6E-409C-BE32-E72D297353CC}">
              <c16:uniqueId val="{00000000-6512-48F3-8AD0-AE98D2C00901}"/>
            </c:ext>
          </c:extLst>
        </c:ser>
        <c:dLbls>
          <c:showLegendKey val="0"/>
          <c:showVal val="0"/>
          <c:showCatName val="0"/>
          <c:showSerName val="0"/>
          <c:showPercent val="0"/>
          <c:showBubbleSize val="0"/>
        </c:dLbls>
        <c:gapWidth val="0"/>
        <c:overlap val="-78"/>
        <c:axId val="1259519408"/>
        <c:axId val="1259532464"/>
      </c:barChart>
      <c:lineChart>
        <c:grouping val="standard"/>
        <c:varyColors val="0"/>
        <c:ser>
          <c:idx val="1"/>
          <c:order val="1"/>
          <c:tx>
            <c:strRef>
              <c:f>NPL!$D$2</c:f>
              <c:strCache>
                <c:ptCount val="1"/>
                <c:pt idx="0">
                  <c:v>Gross NPL Ratio (%)</c:v>
                </c:pt>
              </c:strCache>
            </c:strRef>
          </c:tx>
          <c:spPr>
            <a:ln w="28575" cap="rnd">
              <a:solidFill>
                <a:schemeClr val="bg1">
                  <a:lumMod val="65000"/>
                </a:schemeClr>
              </a:solidFill>
              <a:round/>
            </a:ln>
            <a:effectLst/>
          </c:spPr>
          <c:marker>
            <c:symbol val="none"/>
          </c:marker>
          <c:dLbls>
            <c:numFmt formatCode="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NPL!$B$3:$B$15</c:f>
              <c:numCache>
                <c:formatCode>mmm\-yy</c:formatCode>
                <c:ptCount val="13"/>
                <c:pt idx="0">
                  <c:v>45901</c:v>
                </c:pt>
                <c:pt idx="1">
                  <c:v>45809</c:v>
                </c:pt>
                <c:pt idx="2">
                  <c:v>45717</c:v>
                </c:pt>
                <c:pt idx="3">
                  <c:v>45627</c:v>
                </c:pt>
                <c:pt idx="4">
                  <c:v>45536</c:v>
                </c:pt>
                <c:pt idx="5">
                  <c:v>45444</c:v>
                </c:pt>
                <c:pt idx="6">
                  <c:v>45352</c:v>
                </c:pt>
                <c:pt idx="7">
                  <c:v>45261</c:v>
                </c:pt>
                <c:pt idx="8" formatCode="[$-409]mmm\-yy;@">
                  <c:v>45170</c:v>
                </c:pt>
                <c:pt idx="9" formatCode="[$-409]mmm\-yy;@">
                  <c:v>45078</c:v>
                </c:pt>
                <c:pt idx="10" formatCode="[$-409]mmm\-yy;@">
                  <c:v>44987</c:v>
                </c:pt>
                <c:pt idx="11" formatCode="[$-409]mmm\-yy;@">
                  <c:v>44896</c:v>
                </c:pt>
                <c:pt idx="12" formatCode="[$-409]mmm\-yy;@">
                  <c:v>44805</c:v>
                </c:pt>
              </c:numCache>
            </c:numRef>
          </c:cat>
          <c:val>
            <c:numRef>
              <c:f>NPL!$D$3:$D$15</c:f>
              <c:numCache>
                <c:formatCode>0.00%</c:formatCode>
                <c:ptCount val="13"/>
                <c:pt idx="0">
                  <c:v>0.35730000000000001</c:v>
                </c:pt>
                <c:pt idx="1">
                  <c:v>0.34399999999999997</c:v>
                </c:pt>
                <c:pt idx="2">
                  <c:v>0.24129999999999999</c:v>
                </c:pt>
                <c:pt idx="3">
                  <c:v>0.20200000000000001</c:v>
                </c:pt>
                <c:pt idx="4">
                  <c:v>0.16930000000000001</c:v>
                </c:pt>
                <c:pt idx="5">
                  <c:v>0.12559999999999999</c:v>
                </c:pt>
                <c:pt idx="6">
                  <c:v>0.1111</c:v>
                </c:pt>
                <c:pt idx="7" formatCode="0%">
                  <c:v>0.09</c:v>
                </c:pt>
                <c:pt idx="8">
                  <c:v>9.9299999999999999E-2</c:v>
                </c:pt>
                <c:pt idx="9">
                  <c:v>0.1011</c:v>
                </c:pt>
                <c:pt idx="10">
                  <c:v>8.7999999999999995E-2</c:v>
                </c:pt>
                <c:pt idx="11">
                  <c:v>8.1600000000000006E-2</c:v>
                </c:pt>
                <c:pt idx="12">
                  <c:v>9.3600000000000003E-2</c:v>
                </c:pt>
              </c:numCache>
            </c:numRef>
          </c:val>
          <c:smooth val="0"/>
          <c:extLst>
            <c:ext xmlns:c16="http://schemas.microsoft.com/office/drawing/2014/chart" uri="{C3380CC4-5D6E-409C-BE32-E72D297353CC}">
              <c16:uniqueId val="{00000001-6512-48F3-8AD0-AE98D2C00901}"/>
            </c:ext>
          </c:extLst>
        </c:ser>
        <c:dLbls>
          <c:showLegendKey val="0"/>
          <c:showVal val="0"/>
          <c:showCatName val="0"/>
          <c:showSerName val="0"/>
          <c:showPercent val="0"/>
          <c:showBubbleSize val="0"/>
        </c:dLbls>
        <c:marker val="1"/>
        <c:smooth val="0"/>
        <c:axId val="779235967"/>
        <c:axId val="779238239"/>
      </c:lineChart>
      <c:dateAx>
        <c:axId val="77923596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crossAx val="779238239"/>
        <c:crosses val="autoZero"/>
        <c:auto val="1"/>
        <c:lblOffset val="100"/>
        <c:baseTimeUnit val="months"/>
      </c:dateAx>
      <c:valAx>
        <c:axId val="779238239"/>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crossAx val="779235967"/>
        <c:crosses val="autoZero"/>
        <c:crossBetween val="between"/>
      </c:valAx>
      <c:valAx>
        <c:axId val="1259532464"/>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crossAx val="1259519408"/>
        <c:crosses val="max"/>
        <c:crossBetween val="between"/>
      </c:valAx>
      <c:dateAx>
        <c:axId val="1259519408"/>
        <c:scaling>
          <c:orientation val="minMax"/>
        </c:scaling>
        <c:delete val="1"/>
        <c:axPos val="b"/>
        <c:numFmt formatCode="mmm\-yy" sourceLinked="1"/>
        <c:majorTickMark val="out"/>
        <c:minorTickMark val="none"/>
        <c:tickLblPos val="nextTo"/>
        <c:crossAx val="1259532464"/>
        <c:crosses val="autoZero"/>
        <c:auto val="1"/>
        <c:lblOffset val="100"/>
        <c:baseTimeUnit val="months"/>
        <c:majorUnit val="1"/>
        <c:minorUnit val="1"/>
      </c:date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ontserrat" panose="00000500000000000000" pitchFamily="2" charset="0"/>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bg1"/>
                </a:solidFill>
                <a:latin typeface="Montserrat" panose="00000500000000000000" pitchFamily="2" charset="0"/>
                <a:ea typeface="+mn-ea"/>
                <a:cs typeface="+mn-cs"/>
              </a:defRPr>
            </a:pPr>
            <a:r>
              <a:rPr lang="en-US"/>
              <a:t>% NPL</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bg1"/>
              </a:solidFill>
              <a:latin typeface="Montserrat" panose="00000500000000000000" pitchFamily="2" charset="0"/>
              <a:ea typeface="+mn-ea"/>
              <a:cs typeface="+mn-cs"/>
            </a:defRPr>
          </a:pPr>
          <a:endParaRPr lang="en-US"/>
        </a:p>
      </c:txPr>
    </c:title>
    <c:autoTitleDeleted val="0"/>
    <c:plotArea>
      <c:layout/>
      <c:barChart>
        <c:barDir val="col"/>
        <c:grouping val="clustered"/>
        <c:varyColors val="0"/>
        <c:ser>
          <c:idx val="0"/>
          <c:order val="0"/>
          <c:spPr>
            <a:solidFill>
              <a:schemeClr val="bg1"/>
            </a:solidFill>
            <a:ln>
              <a:solidFill>
                <a:schemeClr val="bg1"/>
              </a:solid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'Comparative NPL'!$A$2:$A$8</c:f>
              <c:strCache>
                <c:ptCount val="7"/>
                <c:pt idx="0">
                  <c:v>BD</c:v>
                </c:pt>
                <c:pt idx="1">
                  <c:v>IND</c:v>
                </c:pt>
                <c:pt idx="2">
                  <c:v>NEP</c:v>
                </c:pt>
                <c:pt idx="3">
                  <c:v>BHU</c:v>
                </c:pt>
                <c:pt idx="4">
                  <c:v>PAK</c:v>
                </c:pt>
                <c:pt idx="5">
                  <c:v>SRI</c:v>
                </c:pt>
                <c:pt idx="6">
                  <c:v>MAL</c:v>
                </c:pt>
              </c:strCache>
            </c:strRef>
          </c:cat>
          <c:val>
            <c:numRef>
              <c:f>'Comparative NPL'!$B$2:$B$8</c:f>
              <c:numCache>
                <c:formatCode>_ * #,##0.00_)_ ;_ * \(#,##0.00\)_ ;_ * "-"??_)_ ;_ @_ </c:formatCode>
                <c:ptCount val="7"/>
                <c:pt idx="0">
                  <c:v>35.729999999999997</c:v>
                </c:pt>
                <c:pt idx="1">
                  <c:v>2.5</c:v>
                </c:pt>
                <c:pt idx="2">
                  <c:v>4.5999999999999999E-2</c:v>
                </c:pt>
                <c:pt idx="3">
                  <c:v>8.4</c:v>
                </c:pt>
                <c:pt idx="4">
                  <c:v>6.3</c:v>
                </c:pt>
                <c:pt idx="5">
                  <c:v>12.9</c:v>
                </c:pt>
                <c:pt idx="6">
                  <c:v>1.4</c:v>
                </c:pt>
              </c:numCache>
            </c:numRef>
          </c:val>
          <c:extLst>
            <c:ext xmlns:c16="http://schemas.microsoft.com/office/drawing/2014/chart" uri="{C3380CC4-5D6E-409C-BE32-E72D297353CC}">
              <c16:uniqueId val="{00000000-8414-E941-B504-67FA2AB0AF01}"/>
            </c:ext>
          </c:extLst>
        </c:ser>
        <c:dLbls>
          <c:showLegendKey val="0"/>
          <c:showVal val="0"/>
          <c:showCatName val="0"/>
          <c:showSerName val="0"/>
          <c:showPercent val="0"/>
          <c:showBubbleSize val="0"/>
        </c:dLbls>
        <c:gapWidth val="219"/>
        <c:overlap val="-27"/>
        <c:axId val="779398239"/>
        <c:axId val="779400511"/>
      </c:barChart>
      <c:catAx>
        <c:axId val="779398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panose="00000500000000000000" pitchFamily="2" charset="0"/>
                <a:ea typeface="+mn-ea"/>
                <a:cs typeface="+mn-cs"/>
              </a:defRPr>
            </a:pPr>
            <a:endParaRPr lang="en-US"/>
          </a:p>
        </c:txPr>
        <c:crossAx val="779400511"/>
        <c:crosses val="autoZero"/>
        <c:auto val="1"/>
        <c:lblAlgn val="ctr"/>
        <c:lblOffset val="100"/>
        <c:noMultiLvlLbl val="0"/>
      </c:catAx>
      <c:valAx>
        <c:axId val="779400511"/>
        <c:scaling>
          <c:orientation val="minMax"/>
        </c:scaling>
        <c:delete val="1"/>
        <c:axPos val="l"/>
        <c:majorGridlines>
          <c:spPr>
            <a:ln w="9525" cap="flat" cmpd="sng" algn="ctr">
              <a:noFill/>
              <a:round/>
            </a:ln>
            <a:effectLst/>
          </c:spPr>
        </c:majorGridlines>
        <c:numFmt formatCode="_ * #,##0.00_)_ ;_ * \(#,##0.00\)_ ;_ * &quot;-&quot;??_)_ ;_ @_ " sourceLinked="1"/>
        <c:majorTickMark val="none"/>
        <c:minorTickMark val="none"/>
        <c:tickLblPos val="nextTo"/>
        <c:crossAx val="779398239"/>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Montserrat" panose="00000500000000000000" pitchFamily="2" charset="0"/>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ontserrat" pitchFamily="2" charset="77"/>
                <a:ea typeface="+mn-ea"/>
                <a:cs typeface="+mn-cs"/>
              </a:defRPr>
            </a:pPr>
            <a:r>
              <a:rPr lang="en-US" sz="1400"/>
              <a:t>Call Money Rate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ontserrat" pitchFamily="2" charset="77"/>
              <a:ea typeface="+mn-ea"/>
              <a:cs typeface="+mn-cs"/>
            </a:defRPr>
          </a:pPr>
          <a:endParaRPr lang="en-US"/>
        </a:p>
      </c:txPr>
    </c:title>
    <c:autoTitleDeleted val="0"/>
    <c:plotArea>
      <c:layout/>
      <c:lineChart>
        <c:grouping val="standard"/>
        <c:varyColors val="0"/>
        <c:ser>
          <c:idx val="0"/>
          <c:order val="0"/>
          <c:tx>
            <c:strRef>
              <c:f>'Call Money Rate'!$N$2</c:f>
              <c:strCache>
                <c:ptCount val="1"/>
                <c:pt idx="0">
                  <c:v>Call Money Rate %</c:v>
                </c:pt>
              </c:strCache>
            </c:strRef>
          </c:tx>
          <c:spPr>
            <a:ln w="28575" cap="rnd">
              <a:solidFill>
                <a:srgbClr val="C6C6C6"/>
              </a:solidFill>
              <a:round/>
            </a:ln>
            <a:effectLst/>
          </c:spPr>
          <c:marker>
            <c:symbol val="none"/>
          </c:marker>
          <c:dLbls>
            <c:dLbl>
              <c:idx val="0"/>
              <c:layout>
                <c:manualLayout>
                  <c:x val="-2.0590265301085068E-3"/>
                  <c:y val="-2.678727142578244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B52-49CC-95E2-08F2AA08D18B}"/>
                </c:ext>
              </c:extLst>
            </c:dLbl>
            <c:dLbl>
              <c:idx val="1"/>
              <c:delete val="1"/>
              <c:extLst>
                <c:ext xmlns:c15="http://schemas.microsoft.com/office/drawing/2012/chart" uri="{CE6537A1-D6FC-4f65-9D91-7224C49458BB}"/>
                <c:ext xmlns:c16="http://schemas.microsoft.com/office/drawing/2014/chart" uri="{C3380CC4-5D6E-409C-BE32-E72D297353CC}">
                  <c16:uniqueId val="{00000001-CB52-49CC-95E2-08F2AA08D18B}"/>
                </c:ext>
              </c:extLst>
            </c:dLbl>
            <c:dLbl>
              <c:idx val="3"/>
              <c:delete val="1"/>
              <c:extLst>
                <c:ext xmlns:c15="http://schemas.microsoft.com/office/drawing/2012/chart" uri="{CE6537A1-D6FC-4f65-9D91-7224C49458BB}"/>
                <c:ext xmlns:c16="http://schemas.microsoft.com/office/drawing/2014/chart" uri="{C3380CC4-5D6E-409C-BE32-E72D297353CC}">
                  <c16:uniqueId val="{00000002-CB52-49CC-95E2-08F2AA08D18B}"/>
                </c:ext>
              </c:extLst>
            </c:dLbl>
            <c:dLbl>
              <c:idx val="4"/>
              <c:delete val="1"/>
              <c:extLst>
                <c:ext xmlns:c15="http://schemas.microsoft.com/office/drawing/2012/chart" uri="{CE6537A1-D6FC-4f65-9D91-7224C49458BB}"/>
                <c:ext xmlns:c16="http://schemas.microsoft.com/office/drawing/2014/chart" uri="{C3380CC4-5D6E-409C-BE32-E72D297353CC}">
                  <c16:uniqueId val="{00000003-CB52-49CC-95E2-08F2AA08D18B}"/>
                </c:ext>
              </c:extLst>
            </c:dLbl>
            <c:dLbl>
              <c:idx val="5"/>
              <c:layout>
                <c:manualLayout>
                  <c:x val="-6.9208503981402256E-2"/>
                  <c:y val="-8.877074250016268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B52-49CC-95E2-08F2AA08D18B}"/>
                </c:ext>
              </c:extLst>
            </c:dLbl>
            <c:dLbl>
              <c:idx val="6"/>
              <c:delete val="1"/>
              <c:extLst>
                <c:ext xmlns:c15="http://schemas.microsoft.com/office/drawing/2012/chart" uri="{CE6537A1-D6FC-4f65-9D91-7224C49458BB}"/>
                <c:ext xmlns:c16="http://schemas.microsoft.com/office/drawing/2014/chart" uri="{C3380CC4-5D6E-409C-BE32-E72D297353CC}">
                  <c16:uniqueId val="{00000005-CB52-49CC-95E2-08F2AA08D18B}"/>
                </c:ext>
              </c:extLst>
            </c:dLbl>
            <c:dLbl>
              <c:idx val="7"/>
              <c:delete val="1"/>
              <c:extLst>
                <c:ext xmlns:c15="http://schemas.microsoft.com/office/drawing/2012/chart" uri="{CE6537A1-D6FC-4f65-9D91-7224C49458BB}"/>
                <c:ext xmlns:c16="http://schemas.microsoft.com/office/drawing/2014/chart" uri="{C3380CC4-5D6E-409C-BE32-E72D297353CC}">
                  <c16:uniqueId val="{00000006-CB52-49CC-95E2-08F2AA08D18B}"/>
                </c:ext>
              </c:extLst>
            </c:dLbl>
            <c:dLbl>
              <c:idx val="9"/>
              <c:delete val="1"/>
              <c:extLst>
                <c:ext xmlns:c15="http://schemas.microsoft.com/office/drawing/2012/chart" uri="{CE6537A1-D6FC-4f65-9D91-7224C49458BB}"/>
                <c:ext xmlns:c16="http://schemas.microsoft.com/office/drawing/2014/chart" uri="{C3380CC4-5D6E-409C-BE32-E72D297353CC}">
                  <c16:uniqueId val="{00000007-CB52-49CC-95E2-08F2AA08D18B}"/>
                </c:ext>
              </c:extLst>
            </c:dLbl>
            <c:dLbl>
              <c:idx val="10"/>
              <c:delete val="1"/>
              <c:extLst>
                <c:ext xmlns:c15="http://schemas.microsoft.com/office/drawing/2012/chart" uri="{CE6537A1-D6FC-4f65-9D91-7224C49458BB}"/>
                <c:ext xmlns:c16="http://schemas.microsoft.com/office/drawing/2014/chart" uri="{C3380CC4-5D6E-409C-BE32-E72D297353CC}">
                  <c16:uniqueId val="{00000008-CB52-49CC-95E2-08F2AA08D18B}"/>
                </c:ext>
              </c:extLst>
            </c:dLbl>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'Call Money Rate'!$M$3:$M$14</c:f>
              <c:numCache>
                <c:formatCode>[$-409]mmm\-yy;@</c:formatCode>
                <c:ptCount val="12"/>
                <c:pt idx="0">
                  <c:v>46009</c:v>
                </c:pt>
                <c:pt idx="1">
                  <c:v>45833</c:v>
                </c:pt>
                <c:pt idx="2">
                  <c:v>45627</c:v>
                </c:pt>
                <c:pt idx="3">
                  <c:v>45444</c:v>
                </c:pt>
                <c:pt idx="4">
                  <c:v>45261</c:v>
                </c:pt>
                <c:pt idx="5">
                  <c:v>45078</c:v>
                </c:pt>
                <c:pt idx="6">
                  <c:v>44896</c:v>
                </c:pt>
                <c:pt idx="7">
                  <c:v>44714</c:v>
                </c:pt>
                <c:pt idx="8">
                  <c:v>44532</c:v>
                </c:pt>
                <c:pt idx="9">
                  <c:v>44350</c:v>
                </c:pt>
                <c:pt idx="10">
                  <c:v>44168</c:v>
                </c:pt>
                <c:pt idx="11">
                  <c:v>43986</c:v>
                </c:pt>
              </c:numCache>
            </c:numRef>
          </c:cat>
          <c:val>
            <c:numRef>
              <c:f>'Call Money Rate'!$N$3:$N$14</c:f>
              <c:numCache>
                <c:formatCode>General</c:formatCode>
                <c:ptCount val="12"/>
                <c:pt idx="0">
                  <c:v>10.01</c:v>
                </c:pt>
                <c:pt idx="1">
                  <c:v>10.06</c:v>
                </c:pt>
                <c:pt idx="2">
                  <c:v>10.050000000000001</c:v>
                </c:pt>
                <c:pt idx="3">
                  <c:v>9.08</c:v>
                </c:pt>
                <c:pt idx="4">
                  <c:v>8.84</c:v>
                </c:pt>
                <c:pt idx="5">
                  <c:v>6.06</c:v>
                </c:pt>
                <c:pt idx="6">
                  <c:v>5.8</c:v>
                </c:pt>
                <c:pt idx="7">
                  <c:v>4.88</c:v>
                </c:pt>
                <c:pt idx="8">
                  <c:v>2.66</c:v>
                </c:pt>
                <c:pt idx="9">
                  <c:v>2.25</c:v>
                </c:pt>
                <c:pt idx="10">
                  <c:v>1.79</c:v>
                </c:pt>
                <c:pt idx="11">
                  <c:v>5.01</c:v>
                </c:pt>
              </c:numCache>
            </c:numRef>
          </c:val>
          <c:smooth val="0"/>
          <c:extLst>
            <c:ext xmlns:c16="http://schemas.microsoft.com/office/drawing/2014/chart" uri="{C3380CC4-5D6E-409C-BE32-E72D297353CC}">
              <c16:uniqueId val="{00000009-CB52-49CC-95E2-08F2AA08D18B}"/>
            </c:ext>
          </c:extLst>
        </c:ser>
        <c:dLbls>
          <c:showLegendKey val="0"/>
          <c:showVal val="0"/>
          <c:showCatName val="0"/>
          <c:showSerName val="0"/>
          <c:showPercent val="0"/>
          <c:showBubbleSize val="0"/>
        </c:dLbls>
        <c:smooth val="0"/>
        <c:axId val="1058733703"/>
        <c:axId val="1058747591"/>
      </c:lineChart>
      <c:dateAx>
        <c:axId val="1058733703"/>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1058747591"/>
        <c:crosses val="autoZero"/>
        <c:auto val="1"/>
        <c:lblOffset val="100"/>
        <c:baseTimeUnit val="months"/>
      </c:dateAx>
      <c:valAx>
        <c:axId val="1058747591"/>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1058733703"/>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Montserrat" pitchFamily="2" charset="77"/>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chemeClr val="bg1"/>
              </a:solidFill>
              <a:latin typeface="Montserrat" pitchFamily="2" charset="77"/>
              <a:ea typeface="+mn-ea"/>
              <a:cs typeface="+mn-cs"/>
            </a:defRPr>
          </a:pPr>
          <a:endParaRPr lang="en-US"/>
        </a:p>
      </c:txPr>
    </c:title>
    <c:autoTitleDeleted val="0"/>
    <c:plotArea>
      <c:layout>
        <c:manualLayout>
          <c:layoutTarget val="inner"/>
          <c:xMode val="edge"/>
          <c:yMode val="edge"/>
          <c:x val="0.21964435695538057"/>
          <c:y val="6.7483825138421299E-2"/>
          <c:w val="0.71526062992125983"/>
          <c:h val="0.89225209719793375"/>
        </c:manualLayout>
      </c:layout>
      <c:barChart>
        <c:barDir val="bar"/>
        <c:grouping val="clustered"/>
        <c:varyColors val="0"/>
        <c:ser>
          <c:idx val="0"/>
          <c:order val="0"/>
          <c:tx>
            <c:strRef>
              <c:f>Liquidity!$C$2</c:f>
              <c:strCache>
                <c:ptCount val="1"/>
                <c:pt idx="0">
                  <c:v>Excess Liquidity (in billion BDT)</c:v>
                </c:pt>
              </c:strCache>
            </c:strRef>
          </c:tx>
          <c:spPr>
            <a:solidFill>
              <a:srgbClr val="CDC4BF"/>
            </a:solidFill>
            <a:ln>
              <a:noFill/>
            </a:ln>
            <a:effectLst/>
          </c:spPr>
          <c:invertIfNegative val="0"/>
          <c:dLbls>
            <c:dLbl>
              <c:idx val="16"/>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F2F-DE4B-B0CD-A54A66919827}"/>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bg1"/>
                    </a:solidFill>
                    <a:latin typeface="Montserrat" pitchFamily="2"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Liquidity!$B$3:$B$19</c:f>
              <c:numCache>
                <c:formatCode>[$-409]mmm\-yy;@</c:formatCode>
                <c:ptCount val="17"/>
                <c:pt idx="0">
                  <c:v>45861</c:v>
                </c:pt>
                <c:pt idx="1">
                  <c:v>45831</c:v>
                </c:pt>
                <c:pt idx="2">
                  <c:v>45740</c:v>
                </c:pt>
                <c:pt idx="3">
                  <c:v>45627</c:v>
                </c:pt>
                <c:pt idx="4" formatCode="mmm\-yy">
                  <c:v>45536</c:v>
                </c:pt>
                <c:pt idx="5">
                  <c:v>45444</c:v>
                </c:pt>
                <c:pt idx="6" formatCode="mmm\-yy">
                  <c:v>45352</c:v>
                </c:pt>
                <c:pt idx="7">
                  <c:v>45261</c:v>
                </c:pt>
                <c:pt idx="8" formatCode="mmm\-yy">
                  <c:v>45170</c:v>
                </c:pt>
                <c:pt idx="9">
                  <c:v>45078</c:v>
                </c:pt>
                <c:pt idx="10">
                  <c:v>44987</c:v>
                </c:pt>
                <c:pt idx="11">
                  <c:v>44896</c:v>
                </c:pt>
                <c:pt idx="12">
                  <c:v>44805</c:v>
                </c:pt>
                <c:pt idx="13">
                  <c:v>44714</c:v>
                </c:pt>
                <c:pt idx="14">
                  <c:v>44623</c:v>
                </c:pt>
                <c:pt idx="15">
                  <c:v>44532</c:v>
                </c:pt>
                <c:pt idx="16">
                  <c:v>44441</c:v>
                </c:pt>
              </c:numCache>
            </c:numRef>
          </c:cat>
          <c:val>
            <c:numRef>
              <c:f>Liquidity!$C$3:$C$19</c:f>
              <c:numCache>
                <c:formatCode>0</c:formatCode>
                <c:ptCount val="17"/>
                <c:pt idx="0">
                  <c:v>2800.8752000000004</c:v>
                </c:pt>
                <c:pt idx="1">
                  <c:v>2836.3958000000002</c:v>
                </c:pt>
                <c:pt idx="2">
                  <c:v>2343.8470000000002</c:v>
                </c:pt>
                <c:pt idx="3">
                  <c:v>2142.8638999999994</c:v>
                </c:pt>
                <c:pt idx="4">
                  <c:v>1583.3589000000002</c:v>
                </c:pt>
                <c:pt idx="5">
                  <c:v>1939.6360999999999</c:v>
                </c:pt>
                <c:pt idx="6">
                  <c:v>1668.2595000000001</c:v>
                </c:pt>
                <c:pt idx="7">
                  <c:v>1633.1</c:v>
                </c:pt>
                <c:pt idx="8">
                  <c:v>1644.4</c:v>
                </c:pt>
                <c:pt idx="9">
                  <c:v>1662.9</c:v>
                </c:pt>
                <c:pt idx="10">
                  <c:v>1537.6</c:v>
                </c:pt>
                <c:pt idx="11">
                  <c:v>1457.28</c:v>
                </c:pt>
                <c:pt idx="12">
                  <c:v>1703.2</c:v>
                </c:pt>
                <c:pt idx="13">
                  <c:v>2034.3</c:v>
                </c:pt>
                <c:pt idx="14">
                  <c:v>1999.7</c:v>
                </c:pt>
                <c:pt idx="15">
                  <c:v>2167.3000000000002</c:v>
                </c:pt>
                <c:pt idx="16">
                  <c:v>2195.9</c:v>
                </c:pt>
              </c:numCache>
            </c:numRef>
          </c:val>
          <c:extLst>
            <c:ext xmlns:c16="http://schemas.microsoft.com/office/drawing/2014/chart" uri="{C3380CC4-5D6E-409C-BE32-E72D297353CC}">
              <c16:uniqueId val="{00000000-2991-4309-92B4-38047FA2FE78}"/>
            </c:ext>
          </c:extLst>
        </c:ser>
        <c:dLbls>
          <c:showLegendKey val="0"/>
          <c:showVal val="0"/>
          <c:showCatName val="0"/>
          <c:showSerName val="0"/>
          <c:showPercent val="0"/>
          <c:showBubbleSize val="0"/>
        </c:dLbls>
        <c:gapWidth val="88"/>
        <c:overlap val="-56"/>
        <c:axId val="752609424"/>
        <c:axId val="752262304"/>
      </c:barChart>
      <c:catAx>
        <c:axId val="752609424"/>
        <c:scaling>
          <c:orientation val="minMax"/>
        </c:scaling>
        <c:delete val="0"/>
        <c:axPos val="l"/>
        <c:numFmt formatCode="[$-409]mmm\-yy;@" sourceLinked="1"/>
        <c:majorTickMark val="out"/>
        <c:minorTickMark val="none"/>
        <c:tickLblPos val="nextTo"/>
        <c:spPr>
          <a:noFill/>
          <a:ln w="31750"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752262304"/>
        <c:crosses val="autoZero"/>
        <c:auto val="0"/>
        <c:lblAlgn val="ctr"/>
        <c:lblOffset val="100"/>
        <c:noMultiLvlLbl val="0"/>
      </c:catAx>
      <c:valAx>
        <c:axId val="752262304"/>
        <c:scaling>
          <c:orientation val="minMax"/>
          <c:max val="2500"/>
          <c:min val="1000"/>
        </c:scaling>
        <c:delete val="0"/>
        <c:axPos val="b"/>
        <c:majorGridlines>
          <c:spPr>
            <a:ln w="9525" cap="flat" cmpd="sng" algn="ctr">
              <a:solidFill>
                <a:srgbClr val="C6C6C6"/>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1"/>
                </a:solidFill>
                <a:latin typeface="Montserrat" pitchFamily="2" charset="77"/>
                <a:ea typeface="+mn-ea"/>
                <a:cs typeface="+mn-cs"/>
              </a:defRPr>
            </a:pPr>
            <a:endParaRPr lang="en-US"/>
          </a:p>
        </c:txPr>
        <c:crossAx val="752609424"/>
        <c:crosses val="autoZero"/>
        <c:crossBetween val="midCat"/>
      </c:valAx>
      <c:spPr>
        <a:noFill/>
        <a:ln>
          <a:noFill/>
        </a:ln>
        <a:effectLst/>
      </c:spPr>
    </c:plotArea>
    <c:plotVisOnly val="1"/>
    <c:dispBlanksAs val="gap"/>
    <c:showDLblsOverMax val="0"/>
  </c:chart>
  <c:spPr>
    <a:noFill/>
    <a:ln>
      <a:noFill/>
    </a:ln>
    <a:effectLst/>
  </c:spPr>
  <c:txPr>
    <a:bodyPr/>
    <a:lstStyle/>
    <a:p>
      <a:pPr>
        <a:defRPr sz="1100">
          <a:solidFill>
            <a:schemeClr val="bg1"/>
          </a:solidFill>
          <a:latin typeface="Montserrat" pitchFamily="2" charset="77"/>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tx>
            <c:strRef>
              <c:f>'Private Sector Credit'!$C$15</c:f>
              <c:strCache>
                <c:ptCount val="1"/>
                <c:pt idx="0">
                  <c:v>Private Sector Credit Growth (YoY)</c:v>
                </c:pt>
              </c:strCache>
            </c:strRef>
          </c:tx>
          <c:spPr>
            <a:ln w="28575" cap="rnd">
              <a:solidFill>
                <a:srgbClr val="293652"/>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73D-4B0D-90B6-F0552290E5BA}"/>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73D-4B0D-90B6-F0552290E5BA}"/>
                </c:ext>
              </c:extLst>
            </c:dLbl>
            <c:dLbl>
              <c:idx val="1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73D-4B0D-90B6-F0552290E5BA}"/>
                </c:ext>
              </c:extLst>
            </c:dLbl>
            <c:dLbl>
              <c:idx val="2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73D-4B0D-90B6-F0552290E5BA}"/>
                </c:ext>
              </c:extLst>
            </c:dLbl>
            <c:dLbl>
              <c:idx val="33"/>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73D-4B0D-90B6-F0552290E5BA}"/>
                </c:ext>
              </c:extLst>
            </c:dLbl>
            <c:numFmt formatCode="0.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'Private Sector Credit'!$B$16:$B$49</c:f>
              <c:numCache>
                <c:formatCode>[$-409]mmm\-yy;@</c:formatCode>
                <c:ptCount val="34"/>
                <c:pt idx="0">
                  <c:v>44927</c:v>
                </c:pt>
                <c:pt idx="1">
                  <c:v>44958</c:v>
                </c:pt>
                <c:pt idx="2">
                  <c:v>44986</c:v>
                </c:pt>
                <c:pt idx="3">
                  <c:v>45017</c:v>
                </c:pt>
                <c:pt idx="4">
                  <c:v>45047</c:v>
                </c:pt>
                <c:pt idx="5">
                  <c:v>45078</c:v>
                </c:pt>
                <c:pt idx="6">
                  <c:v>45108</c:v>
                </c:pt>
                <c:pt idx="7">
                  <c:v>45139</c:v>
                </c:pt>
                <c:pt idx="8">
                  <c:v>45170</c:v>
                </c:pt>
                <c:pt idx="9">
                  <c:v>45200</c:v>
                </c:pt>
                <c:pt idx="10">
                  <c:v>45231</c:v>
                </c:pt>
                <c:pt idx="11">
                  <c:v>45261</c:v>
                </c:pt>
                <c:pt idx="12">
                  <c:v>45292</c:v>
                </c:pt>
                <c:pt idx="13">
                  <c:v>45323</c:v>
                </c:pt>
                <c:pt idx="14">
                  <c:v>45352</c:v>
                </c:pt>
                <c:pt idx="15">
                  <c:v>45383</c:v>
                </c:pt>
                <c:pt idx="16">
                  <c:v>45413</c:v>
                </c:pt>
                <c:pt idx="17">
                  <c:v>45444</c:v>
                </c:pt>
                <c:pt idx="18">
                  <c:v>45474</c:v>
                </c:pt>
                <c:pt idx="19">
                  <c:v>45505</c:v>
                </c:pt>
                <c:pt idx="20">
                  <c:v>45536</c:v>
                </c:pt>
                <c:pt idx="21">
                  <c:v>45566</c:v>
                </c:pt>
                <c:pt idx="22">
                  <c:v>45597</c:v>
                </c:pt>
                <c:pt idx="23">
                  <c:v>45627</c:v>
                </c:pt>
                <c:pt idx="24">
                  <c:v>45658</c:v>
                </c:pt>
                <c:pt idx="25">
                  <c:v>45690</c:v>
                </c:pt>
                <c:pt idx="26">
                  <c:v>45719</c:v>
                </c:pt>
                <c:pt idx="27">
                  <c:v>45751</c:v>
                </c:pt>
                <c:pt idx="28">
                  <c:v>45782</c:v>
                </c:pt>
                <c:pt idx="29">
                  <c:v>45814</c:v>
                </c:pt>
                <c:pt idx="30">
                  <c:v>45845</c:v>
                </c:pt>
                <c:pt idx="31">
                  <c:v>45877</c:v>
                </c:pt>
                <c:pt idx="32">
                  <c:v>45909</c:v>
                </c:pt>
                <c:pt idx="33">
                  <c:v>45941</c:v>
                </c:pt>
              </c:numCache>
            </c:numRef>
          </c:cat>
          <c:val>
            <c:numRef>
              <c:f>'Private Sector Credit'!$C$16:$C$49</c:f>
              <c:numCache>
                <c:formatCode>0.00</c:formatCode>
                <c:ptCount val="34"/>
                <c:pt idx="0">
                  <c:v>0.12617403065127197</c:v>
                </c:pt>
                <c:pt idx="1">
                  <c:v>0.12136895173256002</c:v>
                </c:pt>
                <c:pt idx="2">
                  <c:v>0.12030746177170171</c:v>
                </c:pt>
                <c:pt idx="3">
                  <c:v>0.11283233412042559</c:v>
                </c:pt>
                <c:pt idx="4">
                  <c:v>0.11095062541065914</c:v>
                </c:pt>
                <c:pt idx="5">
                  <c:v>0.10584320793821655</c:v>
                </c:pt>
                <c:pt idx="6">
                  <c:v>9.8242126966927357E-2</c:v>
                </c:pt>
                <c:pt idx="7">
                  <c:v>9.7453910995547233E-2</c:v>
                </c:pt>
                <c:pt idx="8">
                  <c:v>9.6882355482751592E-2</c:v>
                </c:pt>
                <c:pt idx="9">
                  <c:v>0.10090455418585931</c:v>
                </c:pt>
                <c:pt idx="10">
                  <c:v>9.8972961464462106E-2</c:v>
                </c:pt>
                <c:pt idx="11">
                  <c:v>0.10134870954586561</c:v>
                </c:pt>
                <c:pt idx="12">
                  <c:v>9.9519209394610009E-2</c:v>
                </c:pt>
                <c:pt idx="13">
                  <c:v>9.9623637435094725E-2</c:v>
                </c:pt>
                <c:pt idx="14">
                  <c:v>0.10486634614965928</c:v>
                </c:pt>
                <c:pt idx="15">
                  <c:v>9.8971970279940313E-2</c:v>
                </c:pt>
                <c:pt idx="16">
                  <c:v>0.10347007964777255</c:v>
                </c:pt>
                <c:pt idx="17">
                  <c:v>9.8359476356974174E-2</c:v>
                </c:pt>
                <c:pt idx="18">
                  <c:v>0.10129641924233623</c:v>
                </c:pt>
                <c:pt idx="19">
                  <c:v>9.8609088325770422E-2</c:v>
                </c:pt>
                <c:pt idx="20">
                  <c:v>9.1992817176386188E-2</c:v>
                </c:pt>
                <c:pt idx="21">
                  <c:v>8.2966688850821146E-2</c:v>
                </c:pt>
                <c:pt idx="22">
                  <c:v>7.6576651168880128E-2</c:v>
                </c:pt>
                <c:pt idx="23">
                  <c:v>7.2839088328143342E-2</c:v>
                </c:pt>
                <c:pt idx="24">
                  <c:v>7.153754039049387E-2</c:v>
                </c:pt>
                <c:pt idx="25">
                  <c:v>6.8136668787868171E-2</c:v>
                </c:pt>
                <c:pt idx="26">
                  <c:v>7.5683606273714732E-2</c:v>
                </c:pt>
                <c:pt idx="27">
                  <c:v>7.5036219098260082E-2</c:v>
                </c:pt>
                <c:pt idx="28">
                  <c:v>7.1688569338092645E-2</c:v>
                </c:pt>
                <c:pt idx="29">
                  <c:v>6.4858054212676208E-2</c:v>
                </c:pt>
                <c:pt idx="30">
                  <c:v>6.5234840646128722E-2</c:v>
                </c:pt>
                <c:pt idx="31">
                  <c:v>6.3548995417673115E-2</c:v>
                </c:pt>
                <c:pt idx="32">
                  <c:v>6.2850943150591476E-2</c:v>
                </c:pt>
                <c:pt idx="33">
                  <c:v>6.2300000000000001E-2</c:v>
                </c:pt>
              </c:numCache>
            </c:numRef>
          </c:val>
          <c:smooth val="0"/>
          <c:extLst>
            <c:ext xmlns:c16="http://schemas.microsoft.com/office/drawing/2014/chart" uri="{C3380CC4-5D6E-409C-BE32-E72D297353CC}">
              <c16:uniqueId val="{00000005-E73D-4B0D-90B6-F0552290E5BA}"/>
            </c:ext>
          </c:extLst>
        </c:ser>
        <c:dLbls>
          <c:showLegendKey val="0"/>
          <c:showVal val="0"/>
          <c:showCatName val="0"/>
          <c:showSerName val="0"/>
          <c:showPercent val="0"/>
          <c:showBubbleSize val="0"/>
        </c:dLbls>
        <c:smooth val="0"/>
        <c:axId val="1482996672"/>
        <c:axId val="1973196880"/>
      </c:lineChart>
      <c:dateAx>
        <c:axId val="1482996672"/>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973196880"/>
        <c:crosses val="autoZero"/>
        <c:auto val="1"/>
        <c:lblOffset val="100"/>
        <c:baseTimeUnit val="months"/>
        <c:majorUnit val="3"/>
        <c:majorTimeUnit val="months"/>
      </c:dateAx>
      <c:valAx>
        <c:axId val="1973196880"/>
        <c:scaling>
          <c:orientation val="minMax"/>
          <c:min val="0.06"/>
        </c:scaling>
        <c:delete val="1"/>
        <c:axPos val="l"/>
        <c:majorGridlines>
          <c:spPr>
            <a:ln w="9525" cap="flat" cmpd="sng" algn="ctr">
              <a:noFill/>
              <a:round/>
            </a:ln>
            <a:effectLst/>
          </c:spPr>
        </c:majorGridlines>
        <c:numFmt formatCode="0.00" sourceLinked="1"/>
        <c:majorTickMark val="out"/>
        <c:minorTickMark val="none"/>
        <c:tickLblPos val="nextTo"/>
        <c:crossAx val="1482996672"/>
        <c:crosses val="autoZero"/>
        <c:crossBetween val="between"/>
      </c:valAx>
      <c:spPr>
        <a:noFill/>
        <a:ln>
          <a:noFill/>
        </a:ln>
        <a:effectLst/>
      </c:spPr>
    </c:plotArea>
    <c:plotVisOnly val="1"/>
    <c:dispBlanksAs val="gap"/>
    <c:showDLblsOverMax val="0"/>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tx>
            <c:strRef>
              <c:f>'Government Borrowing'!$B$1</c:f>
              <c:strCache>
                <c:ptCount val="1"/>
                <c:pt idx="0">
                  <c:v>Government borrowing (Billion BDT)</c:v>
                </c:pt>
              </c:strCache>
            </c:strRef>
          </c:tx>
          <c:spPr>
            <a:solidFill>
              <a:srgbClr val="29365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900" b="0" i="0" u="none" strike="noStrike" kern="1200" baseline="0">
                    <a:solidFill>
                      <a:srgbClr val="C6C6C6"/>
                    </a:solidFill>
                    <a:latin typeface="Montserrat" panose="00000500000000000000" pitchFamily="2"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'Government Borrowing'!$A$2:$A$9</c:f>
              <c:strCache>
                <c:ptCount val="7"/>
                <c:pt idx="0">
                  <c:v>FY 20</c:v>
                </c:pt>
                <c:pt idx="1">
                  <c:v>FY 21</c:v>
                </c:pt>
                <c:pt idx="2">
                  <c:v>FY 22</c:v>
                </c:pt>
                <c:pt idx="3">
                  <c:v>FY 23</c:v>
                </c:pt>
                <c:pt idx="4">
                  <c:v>FY 24</c:v>
                </c:pt>
                <c:pt idx="5">
                  <c:v>FY25</c:v>
                </c:pt>
                <c:pt idx="6">
                  <c:v>Oct-25</c:v>
                </c:pt>
              </c:strCache>
            </c:strRef>
          </c:cat>
          <c:val>
            <c:numRef>
              <c:f>'Government Borrowing'!$B$2:$B$9</c:f>
              <c:numCache>
                <c:formatCode>_ * #,##0_)_ ;_ * \(#,##0\)_ ;_ * "-"??_)_ ;_ @_ </c:formatCode>
                <c:ptCount val="7"/>
                <c:pt idx="0">
                  <c:v>2053.6360000000009</c:v>
                </c:pt>
                <c:pt idx="1">
                  <c:v>2510.4369999999994</c:v>
                </c:pt>
                <c:pt idx="2">
                  <c:v>3205.1339999999991</c:v>
                </c:pt>
                <c:pt idx="3">
                  <c:v>4325.1460000000006</c:v>
                </c:pt>
                <c:pt idx="4">
                  <c:v>4742.9619999999995</c:v>
                </c:pt>
                <c:pt idx="5">
                  <c:v>5363.6139999999987</c:v>
                </c:pt>
                <c:pt idx="6" formatCode="0.0">
                  <c:v>5764.9429999999984</c:v>
                </c:pt>
              </c:numCache>
            </c:numRef>
          </c:val>
          <c:extLst>
            <c:ext xmlns:c16="http://schemas.microsoft.com/office/drawing/2014/chart" uri="{C3380CC4-5D6E-409C-BE32-E72D297353CC}">
              <c16:uniqueId val="{00000000-4316-4B11-867C-BD976B845771}"/>
            </c:ext>
          </c:extLst>
        </c:ser>
        <c:dLbls>
          <c:showLegendKey val="0"/>
          <c:showVal val="0"/>
          <c:showCatName val="0"/>
          <c:showSerName val="0"/>
          <c:showPercent val="0"/>
          <c:showBubbleSize val="0"/>
        </c:dLbls>
        <c:gapWidth val="219"/>
        <c:overlap val="-27"/>
        <c:axId val="1774108848"/>
        <c:axId val="1774137168"/>
      </c:barChart>
      <c:lineChart>
        <c:grouping val="standard"/>
        <c:varyColors val="0"/>
        <c:ser>
          <c:idx val="1"/>
          <c:order val="1"/>
          <c:tx>
            <c:strRef>
              <c:f>'Government Borrowing'!$C$1</c:f>
              <c:strCache>
                <c:ptCount val="1"/>
                <c:pt idx="0">
                  <c:v>Government Borrowing Growth %</c:v>
                </c:pt>
              </c:strCache>
            </c:strRef>
          </c:tx>
          <c:spPr>
            <a:ln w="28575" cap="rnd">
              <a:solidFill>
                <a:srgbClr val="C6C6C6"/>
              </a:solidFill>
              <a:round/>
            </a:ln>
            <a:effectLst/>
          </c:spPr>
          <c:marker>
            <c:symbol val="none"/>
          </c:marker>
          <c:dLbls>
            <c:dLbl>
              <c:idx val="5"/>
              <c:delete val="1"/>
              <c:extLst>
                <c:ext xmlns:c15="http://schemas.microsoft.com/office/drawing/2012/chart" uri="{CE6537A1-D6FC-4f65-9D91-7224C49458BB}"/>
                <c:ext xmlns:c16="http://schemas.microsoft.com/office/drawing/2014/chart" uri="{C3380CC4-5D6E-409C-BE32-E72D297353CC}">
                  <c16:uniqueId val="{00000001-4316-4B11-867C-BD976B845771}"/>
                </c:ext>
              </c:extLst>
            </c:dLbl>
            <c:dLbl>
              <c:idx val="6"/>
              <c:layout>
                <c:manualLayout>
                  <c:x val="-2.4961240310077518E-2"/>
                  <c:y val="-0.56243037328667245"/>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16-4B11-867C-BD976B845771}"/>
                </c:ext>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ontserrat" panose="00000500000000000000" pitchFamily="2" charset="0"/>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strRef>
              <c:f>'Government Borrowing'!$A$2:$A$9</c:f>
              <c:strCache>
                <c:ptCount val="7"/>
                <c:pt idx="0">
                  <c:v>FY 20</c:v>
                </c:pt>
                <c:pt idx="1">
                  <c:v>FY 21</c:v>
                </c:pt>
                <c:pt idx="2">
                  <c:v>FY 22</c:v>
                </c:pt>
                <c:pt idx="3">
                  <c:v>FY 23</c:v>
                </c:pt>
                <c:pt idx="4">
                  <c:v>FY 24</c:v>
                </c:pt>
                <c:pt idx="5">
                  <c:v>FY25</c:v>
                </c:pt>
                <c:pt idx="6">
                  <c:v>Oct-25</c:v>
                </c:pt>
              </c:strCache>
            </c:strRef>
          </c:cat>
          <c:val>
            <c:numRef>
              <c:f>'Government Borrowing'!$C$2:$C$9</c:f>
              <c:numCache>
                <c:formatCode>0%</c:formatCode>
                <c:ptCount val="7"/>
                <c:pt idx="0">
                  <c:v>0.50307474987008693</c:v>
                </c:pt>
                <c:pt idx="1">
                  <c:v>0.22243523194957548</c:v>
                </c:pt>
                <c:pt idx="2">
                  <c:v>0.27672353458780274</c:v>
                </c:pt>
                <c:pt idx="3">
                  <c:v>0.34944311220685376</c:v>
                </c:pt>
                <c:pt idx="4">
                  <c:v>9.6601594489526876E-2</c:v>
                </c:pt>
                <c:pt idx="5">
                  <c:v>0.13085746839211421</c:v>
                </c:pt>
                <c:pt idx="6">
                  <c:v>7.482436282700422E-2</c:v>
                </c:pt>
              </c:numCache>
            </c:numRef>
          </c:val>
          <c:smooth val="0"/>
          <c:extLst>
            <c:ext xmlns:c16="http://schemas.microsoft.com/office/drawing/2014/chart" uri="{C3380CC4-5D6E-409C-BE32-E72D297353CC}">
              <c16:uniqueId val="{00000003-4316-4B11-867C-BD976B845771}"/>
            </c:ext>
          </c:extLst>
        </c:ser>
        <c:dLbls>
          <c:showLegendKey val="0"/>
          <c:showVal val="0"/>
          <c:showCatName val="0"/>
          <c:showSerName val="0"/>
          <c:showPercent val="0"/>
          <c:showBubbleSize val="0"/>
        </c:dLbls>
        <c:marker val="1"/>
        <c:smooth val="0"/>
        <c:axId val="1774048592"/>
        <c:axId val="1774046592"/>
      </c:lineChart>
      <c:catAx>
        <c:axId val="1774108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774137168"/>
        <c:crosses val="autoZero"/>
        <c:auto val="1"/>
        <c:lblAlgn val="ctr"/>
        <c:lblOffset val="100"/>
        <c:noMultiLvlLbl val="0"/>
      </c:catAx>
      <c:valAx>
        <c:axId val="1774137168"/>
        <c:scaling>
          <c:orientation val="minMax"/>
        </c:scaling>
        <c:delete val="0"/>
        <c:axPos val="l"/>
        <c:numFmt formatCode="_ * #,##0_)_ ;_ * \(#,##0\)_ ;_ * &quot;-&quot;??_)_ ;_ @_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774108848"/>
        <c:crosses val="autoZero"/>
        <c:crossBetween val="between"/>
      </c:valAx>
      <c:valAx>
        <c:axId val="177404659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crossAx val="1774048592"/>
        <c:crosses val="max"/>
        <c:crossBetween val="between"/>
      </c:valAx>
      <c:catAx>
        <c:axId val="1774048592"/>
        <c:scaling>
          <c:orientation val="minMax"/>
        </c:scaling>
        <c:delete val="1"/>
        <c:axPos val="b"/>
        <c:numFmt formatCode="General" sourceLinked="1"/>
        <c:majorTickMark val="none"/>
        <c:minorTickMark val="none"/>
        <c:tickLblPos val="nextTo"/>
        <c:crossAx val="17740465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a:latin typeface="Montserrat" panose="00000500000000000000" pitchFamily="2" charset="0"/>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ontserrat" pitchFamily="2" charset="77"/>
                <a:ea typeface="+mn-ea"/>
                <a:cs typeface="+mn-cs"/>
              </a:defRPr>
            </a:pPr>
            <a:r>
              <a:rPr lang="en-US" sz="1400" dirty="0"/>
              <a:t>Tax Revenue(BDT Billion)</a:t>
            </a:r>
          </a:p>
        </c:rich>
      </c:tx>
      <c:overlay val="0"/>
      <c:spPr>
        <a:noFill/>
        <a:ln>
          <a:noFill/>
        </a:ln>
        <a:effectLst/>
      </c:spPr>
    </c:title>
    <c:autoTitleDeleted val="0"/>
    <c:plotArea>
      <c:layout/>
      <c:barChart>
        <c:barDir val="col"/>
        <c:grouping val="clustered"/>
        <c:varyColors val="0"/>
        <c:ser>
          <c:idx val="0"/>
          <c:order val="0"/>
          <c:tx>
            <c:strRef>
              <c:f>'Tax revenue'!$C$2</c:f>
              <c:strCache>
                <c:ptCount val="1"/>
                <c:pt idx="0">
                  <c:v>Tax Revenue Collected (BDT BN)</c:v>
                </c:pt>
              </c:strCache>
            </c:strRef>
          </c:tx>
          <c:spPr>
            <a:solidFill>
              <a:srgbClr val="293652"/>
            </a:solidFill>
            <a:ln>
              <a:noFill/>
            </a:ln>
            <a:effectLst/>
          </c:spPr>
          <c:invertIfNegative val="0"/>
          <c:dLbls>
            <c:numFmt formatCode="#,##0" sourceLinked="0"/>
            <c:spPr>
              <a:noFill/>
              <a:ln>
                <a:noFill/>
              </a:ln>
              <a:effectLst/>
            </c:spPr>
            <c:txPr>
              <a:bodyPr rot="-5400000" spcFirstLastPara="1" vertOverflow="ellipsis" vert="horz" wrap="square" lIns="38100" tIns="19050" rIns="38100" bIns="19050" anchor="ctr" anchorCtr="1">
                <a:spAutoFit/>
              </a:bodyPr>
              <a:lstStyle/>
              <a:p>
                <a:pPr>
                  <a:defRPr sz="1100" b="0" i="0" u="none" strike="noStrike" kern="1200" baseline="0">
                    <a:solidFill>
                      <a:srgbClr val="293652"/>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'Tax revenue'!$B$3:$B$10</c:f>
              <c:strCache>
                <c:ptCount val="7"/>
                <c:pt idx="0">
                  <c:v>FY 20</c:v>
                </c:pt>
                <c:pt idx="1">
                  <c:v>FY 21</c:v>
                </c:pt>
                <c:pt idx="2">
                  <c:v>FY 22</c:v>
                </c:pt>
                <c:pt idx="3">
                  <c:v>FY 23</c:v>
                </c:pt>
                <c:pt idx="4">
                  <c:v>FY 24</c:v>
                </c:pt>
                <c:pt idx="5">
                  <c:v>FY 25</c:v>
                </c:pt>
                <c:pt idx="6">
                  <c:v>Jul-Oct 25</c:v>
                </c:pt>
              </c:strCache>
            </c:strRef>
          </c:cat>
          <c:val>
            <c:numRef>
              <c:f>'Tax revenue'!$C$3:$C$10</c:f>
              <c:numCache>
                <c:formatCode>_(* #,##0.00_);_(* \(#,##0.00\);_(* "-"??_);_(@_)</c:formatCode>
                <c:ptCount val="7"/>
                <c:pt idx="0">
                  <c:v>2223.5616</c:v>
                </c:pt>
                <c:pt idx="1">
                  <c:v>2648.0009999999997</c:v>
                </c:pt>
                <c:pt idx="2">
                  <c:v>3086.2476000000001</c:v>
                </c:pt>
                <c:pt idx="3">
                  <c:v>3390.1046999999999</c:v>
                </c:pt>
                <c:pt idx="4">
                  <c:v>3826.7840999999999</c:v>
                </c:pt>
                <c:pt idx="5" formatCode="General">
                  <c:v>3708.74</c:v>
                </c:pt>
                <c:pt idx="6" formatCode="General">
                  <c:v>1034.0899999999999</c:v>
                </c:pt>
              </c:numCache>
            </c:numRef>
          </c:val>
          <c:extLst>
            <c:ext xmlns:c16="http://schemas.microsoft.com/office/drawing/2014/chart" uri="{C3380CC4-5D6E-409C-BE32-E72D297353CC}">
              <c16:uniqueId val="{00000000-9842-496C-96CF-16A7140F4AA0}"/>
            </c:ext>
          </c:extLst>
        </c:ser>
        <c:ser>
          <c:idx val="1"/>
          <c:order val="1"/>
          <c:tx>
            <c:strRef>
              <c:f>'Tax revenue'!$D$2</c:f>
              <c:strCache>
                <c:ptCount val="1"/>
                <c:pt idx="0">
                  <c:v>Tax Revenue Targeted (BDT BN)</c:v>
                </c:pt>
              </c:strCache>
            </c:strRef>
          </c:tx>
          <c:spPr>
            <a:solidFill>
              <a:schemeClr val="bg1">
                <a:lumMod val="85000"/>
              </a:schemeClr>
            </a:solidFill>
            <a:ln>
              <a:noFill/>
            </a:ln>
            <a:effectLst/>
          </c:spPr>
          <c:invertIfNegative val="0"/>
          <c:dLbls>
            <c:numFmt formatCode="#,##0" sourceLinked="0"/>
            <c:spPr>
              <a:noFill/>
              <a:ln>
                <a:noFill/>
              </a:ln>
              <a:effectLst/>
            </c:spPr>
            <c:txPr>
              <a:bodyPr rot="-5400000" spcFirstLastPara="1" vertOverflow="ellipsis" vert="horz" wrap="square" lIns="36576" tIns="19050" rIns="38100" bIns="19050" anchor="ctr" anchorCtr="1">
                <a:spAutoFit/>
              </a:bodyPr>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'Tax revenue'!$B$3:$B$10</c:f>
              <c:strCache>
                <c:ptCount val="7"/>
                <c:pt idx="0">
                  <c:v>FY 20</c:v>
                </c:pt>
                <c:pt idx="1">
                  <c:v>FY 21</c:v>
                </c:pt>
                <c:pt idx="2">
                  <c:v>FY 22</c:v>
                </c:pt>
                <c:pt idx="3">
                  <c:v>FY 23</c:v>
                </c:pt>
                <c:pt idx="4">
                  <c:v>FY 24</c:v>
                </c:pt>
                <c:pt idx="5">
                  <c:v>FY 25</c:v>
                </c:pt>
                <c:pt idx="6">
                  <c:v>Jul-Oct 25</c:v>
                </c:pt>
              </c:strCache>
            </c:strRef>
          </c:cat>
          <c:val>
            <c:numRef>
              <c:f>'Tax revenue'!$D$3:$D$10</c:f>
              <c:numCache>
                <c:formatCode>_(* #,##0.00_);_(* \(#,##0.00\);_(* "-"??_);_(@_)</c:formatCode>
                <c:ptCount val="7"/>
                <c:pt idx="0">
                  <c:v>3130.68</c:v>
                </c:pt>
                <c:pt idx="1">
                  <c:v>3160</c:v>
                </c:pt>
                <c:pt idx="2">
                  <c:v>3460</c:v>
                </c:pt>
                <c:pt idx="3">
                  <c:v>3880</c:v>
                </c:pt>
                <c:pt idx="4">
                  <c:v>4290</c:v>
                </c:pt>
                <c:pt idx="5" formatCode="#,##0">
                  <c:v>4780</c:v>
                </c:pt>
                <c:pt idx="6" formatCode="General">
                  <c:v>5500</c:v>
                </c:pt>
              </c:numCache>
            </c:numRef>
          </c:val>
          <c:extLst>
            <c:ext xmlns:c16="http://schemas.microsoft.com/office/drawing/2014/chart" uri="{C3380CC4-5D6E-409C-BE32-E72D297353CC}">
              <c16:uniqueId val="{00000001-9842-496C-96CF-16A7140F4AA0}"/>
            </c:ext>
          </c:extLst>
        </c:ser>
        <c:dLbls>
          <c:showLegendKey val="0"/>
          <c:showVal val="0"/>
          <c:showCatName val="0"/>
          <c:showSerName val="0"/>
          <c:showPercent val="0"/>
          <c:showBubbleSize val="0"/>
        </c:dLbls>
        <c:gapWidth val="219"/>
        <c:overlap val="-27"/>
        <c:axId val="776688447"/>
        <c:axId val="776690175"/>
      </c:barChart>
      <c:catAx>
        <c:axId val="77668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776690175"/>
        <c:crosses val="autoZero"/>
        <c:auto val="0"/>
        <c:lblAlgn val="ctr"/>
        <c:lblOffset val="100"/>
        <c:noMultiLvlLbl val="0"/>
      </c:catAx>
      <c:valAx>
        <c:axId val="776690175"/>
        <c:scaling>
          <c:orientation val="minMax"/>
          <c:min val="500"/>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77668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Montserrat" pitchFamily="2" charset="77"/>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barChart>
        <c:barDir val="col"/>
        <c:grouping val="clustered"/>
        <c:varyColors val="0"/>
        <c:ser>
          <c:idx val="0"/>
          <c:order val="0"/>
          <c:tx>
            <c:strRef>
              <c:f>'[Macro Outlook 2025 (2).xlsx]Tax 2 GDP'!$D$1</c:f>
              <c:strCache>
                <c:ptCount val="1"/>
                <c:pt idx="0">
                  <c:v>Tax to GDP</c:v>
                </c:pt>
              </c:strCache>
            </c:strRef>
          </c:tx>
          <c:spPr>
            <a:solidFill>
              <a:srgbClr val="29365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'[Macro Outlook 2025 (2).xlsx]Tax 2 GDP'!$A$2:$A$7</c:f>
              <c:strCache>
                <c:ptCount val="6"/>
                <c:pt idx="0">
                  <c:v>FY 20</c:v>
                </c:pt>
                <c:pt idx="1">
                  <c:v>FY 21</c:v>
                </c:pt>
                <c:pt idx="2">
                  <c:v>FY 22</c:v>
                </c:pt>
                <c:pt idx="3">
                  <c:v>FY 23</c:v>
                </c:pt>
                <c:pt idx="4">
                  <c:v>FY 24</c:v>
                </c:pt>
                <c:pt idx="5">
                  <c:v>FY 25</c:v>
                </c:pt>
              </c:strCache>
            </c:strRef>
          </c:cat>
          <c:val>
            <c:numRef>
              <c:f>'[Macro Outlook 2025 (2).xlsx]Tax 2 GDP'!$D$2:$D$7</c:f>
              <c:numCache>
                <c:formatCode>0.00%</c:formatCode>
                <c:ptCount val="6"/>
                <c:pt idx="0">
                  <c:v>7.2736722276741897E-2</c:v>
                </c:pt>
                <c:pt idx="1">
                  <c:v>6.6671452171157029E-5</c:v>
                </c:pt>
                <c:pt idx="2">
                  <c:v>7.7612903128459421E-2</c:v>
                </c:pt>
                <c:pt idx="3">
                  <c:v>7.6182829999107859E-2</c:v>
                </c:pt>
                <c:pt idx="4">
                  <c:v>7.6157680966291913E-2</c:v>
                </c:pt>
                <c:pt idx="5">
                  <c:v>6.6791013394617044E-2</c:v>
                </c:pt>
              </c:numCache>
            </c:numRef>
          </c:val>
          <c:extLst>
            <c:ext xmlns:c16="http://schemas.microsoft.com/office/drawing/2014/chart" uri="{C3380CC4-5D6E-409C-BE32-E72D297353CC}">
              <c16:uniqueId val="{00000000-D4D8-49BB-86D5-3B09522C65DC}"/>
            </c:ext>
          </c:extLst>
        </c:ser>
        <c:dLbls>
          <c:showLegendKey val="0"/>
          <c:showVal val="0"/>
          <c:showCatName val="0"/>
          <c:showSerName val="0"/>
          <c:showPercent val="0"/>
          <c:showBubbleSize val="0"/>
        </c:dLbls>
        <c:gapWidth val="219"/>
        <c:overlap val="-27"/>
        <c:axId val="177457935"/>
        <c:axId val="177460207"/>
      </c:barChart>
      <c:catAx>
        <c:axId val="1774579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77460207"/>
        <c:crosses val="autoZero"/>
        <c:auto val="1"/>
        <c:lblAlgn val="ctr"/>
        <c:lblOffset val="100"/>
        <c:noMultiLvlLbl val="0"/>
      </c:catAx>
      <c:valAx>
        <c:axId val="177460207"/>
        <c:scaling>
          <c:orientation val="minMax"/>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77457935"/>
        <c:crosses val="autoZero"/>
        <c:crossBetween val="between"/>
      </c:valAx>
      <c:spPr>
        <a:noFill/>
        <a:ln w="25400">
          <a:noFill/>
        </a:ln>
        <a:effectLst/>
      </c:spPr>
    </c:plotArea>
    <c:plotVisOnly val="1"/>
    <c:dispBlanksAs val="gap"/>
    <c:showDLblsOverMax val="0"/>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b="0" dirty="0"/>
              <a:t>GDP Growth</a:t>
            </a:r>
          </a:p>
          <a:p>
            <a:pPr>
              <a:defRPr/>
            </a:pPr>
            <a:r>
              <a:rPr lang="en-US" b="0" dirty="0"/>
              <a:t>Quarterly</a:t>
            </a:r>
          </a:p>
        </c:rich>
      </c:tx>
      <c:layout>
        <c:manualLayout>
          <c:xMode val="edge"/>
          <c:yMode val="edge"/>
          <c:x val="0.41506940799066783"/>
          <c:y val="5.986619562917854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tx>
            <c:strRef>
              <c:f>'[Macro Outlook 2025 (2).xlsx]GDP '!$B$17</c:f>
              <c:strCache>
                <c:ptCount val="1"/>
                <c:pt idx="0">
                  <c:v>GDP Growth</c:v>
                </c:pt>
              </c:strCache>
            </c:strRef>
          </c:tx>
          <c:spPr>
            <a:ln w="28575" cap="rnd">
              <a:solidFill>
                <a:srgbClr val="293652"/>
              </a:solidFill>
              <a:round/>
            </a:ln>
            <a:effectLst/>
          </c:spPr>
          <c:marker>
            <c:symbol val="none"/>
          </c:marker>
          <c:dLbls>
            <c:dLbl>
              <c:idx val="2"/>
              <c:layout>
                <c:manualLayout>
                  <c:x val="-4.3816594069358353E-2"/>
                  <c:y val="-0.20134259259259268"/>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6C-4312-B356-1EDA39FA0D78}"/>
                </c:ext>
              </c:extLst>
            </c:dLbl>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'[Macro Outlook 2025 (2).xlsx]GDP '!$A$18:$A$28</c:f>
              <c:numCache>
                <c:formatCode>mmm\-yy</c:formatCode>
                <c:ptCount val="11"/>
                <c:pt idx="0">
                  <c:v>44805</c:v>
                </c:pt>
                <c:pt idx="1">
                  <c:v>44896</c:v>
                </c:pt>
                <c:pt idx="2">
                  <c:v>44986</c:v>
                </c:pt>
                <c:pt idx="3">
                  <c:v>45078</c:v>
                </c:pt>
                <c:pt idx="4">
                  <c:v>45170</c:v>
                </c:pt>
                <c:pt idx="5">
                  <c:v>45261</c:v>
                </c:pt>
                <c:pt idx="6">
                  <c:v>45352</c:v>
                </c:pt>
                <c:pt idx="7">
                  <c:v>45444</c:v>
                </c:pt>
                <c:pt idx="8">
                  <c:v>45559</c:v>
                </c:pt>
                <c:pt idx="9">
                  <c:v>45740</c:v>
                </c:pt>
                <c:pt idx="10">
                  <c:v>45832</c:v>
                </c:pt>
              </c:numCache>
            </c:numRef>
          </c:cat>
          <c:val>
            <c:numRef>
              <c:f>'[Macro Outlook 2025 (2).xlsx]GDP '!$B$18:$B$28</c:f>
              <c:numCache>
                <c:formatCode>General</c:formatCode>
                <c:ptCount val="11"/>
                <c:pt idx="0">
                  <c:v>6.25</c:v>
                </c:pt>
                <c:pt idx="1">
                  <c:v>7.05</c:v>
                </c:pt>
                <c:pt idx="2">
                  <c:v>3.02</c:v>
                </c:pt>
                <c:pt idx="3">
                  <c:v>6.88</c:v>
                </c:pt>
                <c:pt idx="4">
                  <c:v>6.04</c:v>
                </c:pt>
                <c:pt idx="5">
                  <c:v>4.78</c:v>
                </c:pt>
                <c:pt idx="6">
                  <c:v>5.42</c:v>
                </c:pt>
                <c:pt idx="7">
                  <c:v>3.91</c:v>
                </c:pt>
                <c:pt idx="8">
                  <c:v>1.81</c:v>
                </c:pt>
                <c:pt idx="9">
                  <c:v>4.8600000000000003</c:v>
                </c:pt>
                <c:pt idx="10">
                  <c:v>3.35</c:v>
                </c:pt>
              </c:numCache>
            </c:numRef>
          </c:val>
          <c:smooth val="0"/>
          <c:extLst>
            <c:ext xmlns:c16="http://schemas.microsoft.com/office/drawing/2014/chart" uri="{C3380CC4-5D6E-409C-BE32-E72D297353CC}">
              <c16:uniqueId val="{00000001-406C-4312-B356-1EDA39FA0D78}"/>
            </c:ext>
          </c:extLst>
        </c:ser>
        <c:dLbls>
          <c:showLegendKey val="0"/>
          <c:showVal val="0"/>
          <c:showCatName val="0"/>
          <c:showSerName val="0"/>
          <c:showPercent val="0"/>
          <c:showBubbleSize val="0"/>
        </c:dLbls>
        <c:smooth val="0"/>
        <c:axId val="271767359"/>
        <c:axId val="187021791"/>
      </c:lineChart>
      <c:dateAx>
        <c:axId val="271767359"/>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87021791"/>
        <c:crosses val="autoZero"/>
        <c:auto val="1"/>
        <c:lblOffset val="100"/>
        <c:baseTimeUnit val="months"/>
        <c:majorUnit val="3"/>
        <c:majorTimeUnit val="months"/>
        <c:minorUnit val="3"/>
        <c:minorTimeUnit val="months"/>
      </c:dateAx>
      <c:valAx>
        <c:axId val="187021791"/>
        <c:scaling>
          <c:orientation val="minMax"/>
          <c:min val="1.5"/>
        </c:scaling>
        <c:delete val="1"/>
        <c:axPos val="l"/>
        <c:majorGridlines>
          <c:spPr>
            <a:ln w="9525" cap="flat" cmpd="sng" algn="ctr">
              <a:noFill/>
              <a:round/>
            </a:ln>
            <a:effectLst/>
          </c:spPr>
        </c:majorGridlines>
        <c:numFmt formatCode="General" sourceLinked="1"/>
        <c:majorTickMark val="none"/>
        <c:minorTickMark val="none"/>
        <c:tickLblPos val="nextTo"/>
        <c:crossAx val="271767359"/>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itchFamily="2" charset="77"/>
                <a:ea typeface="+mn-ea"/>
                <a:cs typeface="+mn-cs"/>
              </a:defRPr>
            </a:pPr>
            <a:r>
              <a:rPr lang="en-US"/>
              <a:t>FX Reserve of Commercial Banks(in million)</a:t>
            </a:r>
          </a:p>
        </c:rich>
      </c:tx>
      <c:overlay val="0"/>
      <c:spPr>
        <a:noFill/>
        <a:ln>
          <a:noFill/>
        </a:ln>
        <a:effectLst/>
      </c:spPr>
      <c:txPr>
        <a:bodyPr rot="0" spcFirstLastPara="1" vertOverflow="ellipsis" vert="horz" wrap="square" anchor="ctr" anchorCtr="1"/>
        <a:lstStyle/>
        <a:p>
          <a:pPr>
            <a:defRPr sz="1320" b="0" i="0" u="none" strike="noStrike" kern="1200" spc="0" baseline="0">
              <a:solidFill>
                <a:schemeClr val="tx1">
                  <a:lumMod val="65000"/>
                  <a:lumOff val="35000"/>
                </a:schemeClr>
              </a:solidFill>
              <a:latin typeface="Montserrat" pitchFamily="2" charset="77"/>
              <a:ea typeface="+mn-ea"/>
              <a:cs typeface="+mn-cs"/>
            </a:defRPr>
          </a:pPr>
          <a:endParaRPr lang="en-US"/>
        </a:p>
      </c:txPr>
    </c:title>
    <c:autoTitleDeleted val="0"/>
    <c:plotArea>
      <c:layout>
        <c:manualLayout>
          <c:layoutTarget val="inner"/>
          <c:xMode val="edge"/>
          <c:yMode val="edge"/>
          <c:x val="9.0424613589967923E-2"/>
          <c:y val="0.16859870236861033"/>
          <c:w val="0.88920501603966173"/>
          <c:h val="0.6119721237794582"/>
        </c:manualLayout>
      </c:layout>
      <c:barChart>
        <c:barDir val="col"/>
        <c:grouping val="clustered"/>
        <c:varyColors val="0"/>
        <c:ser>
          <c:idx val="0"/>
          <c:order val="0"/>
          <c:tx>
            <c:strRef>
              <c:f>'Forex Reserve &amp; Forex rate'!$M$54</c:f>
              <c:strCache>
                <c:ptCount val="1"/>
                <c:pt idx="0">
                  <c:v>FY 2025-26</c:v>
                </c:pt>
              </c:strCache>
            </c:strRef>
          </c:tx>
          <c:spPr>
            <a:solidFill>
              <a:schemeClr val="tx2"/>
            </a:solid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'Forex Reserve &amp; Forex rate'!$L$61:$L$70</c:f>
              <c:strCache>
                <c:ptCount val="10"/>
                <c:pt idx="0">
                  <c:v>January</c:v>
                </c:pt>
                <c:pt idx="1">
                  <c:v>February</c:v>
                </c:pt>
                <c:pt idx="2">
                  <c:v>March</c:v>
                </c:pt>
                <c:pt idx="3">
                  <c:v>April</c:v>
                </c:pt>
                <c:pt idx="4">
                  <c:v>May</c:v>
                </c:pt>
                <c:pt idx="5">
                  <c:v>June</c:v>
                </c:pt>
                <c:pt idx="6">
                  <c:v>July</c:v>
                </c:pt>
                <c:pt idx="7">
                  <c:v>August</c:v>
                </c:pt>
                <c:pt idx="8">
                  <c:v>September</c:v>
                </c:pt>
                <c:pt idx="9">
                  <c:v>October</c:v>
                </c:pt>
              </c:strCache>
            </c:strRef>
          </c:cat>
          <c:val>
            <c:numRef>
              <c:f>'Forex Reserve &amp; Forex rate'!$M$61:$M$70</c:f>
              <c:numCache>
                <c:formatCode>General</c:formatCode>
                <c:ptCount val="10"/>
                <c:pt idx="0">
                  <c:v>4537.5600000000004</c:v>
                </c:pt>
                <c:pt idx="1">
                  <c:v>4632.9799999999996</c:v>
                </c:pt>
                <c:pt idx="2">
                  <c:v>5114.6899999999996</c:v>
                </c:pt>
                <c:pt idx="3">
                  <c:v>4495.42</c:v>
                </c:pt>
                <c:pt idx="4">
                  <c:v>4971.6899999999996</c:v>
                </c:pt>
                <c:pt idx="5">
                  <c:v>4253.79</c:v>
                </c:pt>
                <c:pt idx="6">
                  <c:v>4267.22</c:v>
                </c:pt>
                <c:pt idx="7">
                  <c:v>4358.57</c:v>
                </c:pt>
                <c:pt idx="8">
                  <c:v>3937.1</c:v>
                </c:pt>
                <c:pt idx="9">
                  <c:v>3765.34</c:v>
                </c:pt>
              </c:numCache>
            </c:numRef>
          </c:val>
          <c:extLst>
            <c:ext xmlns:c16="http://schemas.microsoft.com/office/drawing/2014/chart" uri="{C3380CC4-5D6E-409C-BE32-E72D297353CC}">
              <c16:uniqueId val="{00000000-076C-4632-9716-55864332DF65}"/>
            </c:ext>
          </c:extLst>
        </c:ser>
        <c:ser>
          <c:idx val="1"/>
          <c:order val="1"/>
          <c:tx>
            <c:strRef>
              <c:f>'Forex Reserve &amp; Forex rate'!$N$54</c:f>
              <c:strCache>
                <c:ptCount val="1"/>
                <c:pt idx="0">
                  <c:v>FY 2024-25</c:v>
                </c:pt>
              </c:strCache>
            </c:strRef>
          </c:tx>
          <c:spPr>
            <a:solidFill>
              <a:srgbClr val="C6C6C6"/>
            </a:solidFill>
            <a:ln>
              <a:noFill/>
            </a:ln>
            <a:effectLst/>
          </c:spPr>
          <c:invertIfNegative val="0"/>
          <c:dLbls>
            <c:spPr>
              <a:noFill/>
              <a:ln>
                <a:noFill/>
              </a:ln>
              <a:effectLst/>
            </c:spPr>
            <c:txPr>
              <a:bodyPr rot="-5400000" spcFirstLastPara="1" vertOverflow="ellipsis" wrap="square" anchor="ctr" anchorCtr="1"/>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'Forex Reserve &amp; Forex rate'!$L$61:$L$70</c:f>
              <c:strCache>
                <c:ptCount val="10"/>
                <c:pt idx="0">
                  <c:v>January</c:v>
                </c:pt>
                <c:pt idx="1">
                  <c:v>February</c:v>
                </c:pt>
                <c:pt idx="2">
                  <c:v>March</c:v>
                </c:pt>
                <c:pt idx="3">
                  <c:v>April</c:v>
                </c:pt>
                <c:pt idx="4">
                  <c:v>May</c:v>
                </c:pt>
                <c:pt idx="5">
                  <c:v>June</c:v>
                </c:pt>
                <c:pt idx="6">
                  <c:v>July</c:v>
                </c:pt>
                <c:pt idx="7">
                  <c:v>August</c:v>
                </c:pt>
                <c:pt idx="8">
                  <c:v>September</c:v>
                </c:pt>
                <c:pt idx="9">
                  <c:v>October</c:v>
                </c:pt>
              </c:strCache>
            </c:strRef>
          </c:cat>
          <c:val>
            <c:numRef>
              <c:f>'Forex Reserve &amp; Forex rate'!$N$61:$N$70</c:f>
              <c:numCache>
                <c:formatCode>General</c:formatCode>
                <c:ptCount val="10"/>
                <c:pt idx="0">
                  <c:v>5407.31</c:v>
                </c:pt>
                <c:pt idx="1">
                  <c:v>5047.2700000000004</c:v>
                </c:pt>
                <c:pt idx="2">
                  <c:v>6103.3</c:v>
                </c:pt>
                <c:pt idx="3">
                  <c:v>6103.3</c:v>
                </c:pt>
                <c:pt idx="4">
                  <c:v>6103.3</c:v>
                </c:pt>
                <c:pt idx="5">
                  <c:v>6103.3</c:v>
                </c:pt>
                <c:pt idx="6">
                  <c:v>6088.87</c:v>
                </c:pt>
                <c:pt idx="7">
                  <c:v>5265.55</c:v>
                </c:pt>
                <c:pt idx="8">
                  <c:v>4981</c:v>
                </c:pt>
                <c:pt idx="9">
                  <c:v>4615.92</c:v>
                </c:pt>
              </c:numCache>
            </c:numRef>
          </c:val>
          <c:extLst>
            <c:ext xmlns:c16="http://schemas.microsoft.com/office/drawing/2014/chart" uri="{C3380CC4-5D6E-409C-BE32-E72D297353CC}">
              <c16:uniqueId val="{00000001-076C-4632-9716-55864332DF65}"/>
            </c:ext>
          </c:extLst>
        </c:ser>
        <c:dLbls>
          <c:dLblPos val="outEnd"/>
          <c:showLegendKey val="0"/>
          <c:showVal val="1"/>
          <c:showCatName val="0"/>
          <c:showSerName val="0"/>
          <c:showPercent val="0"/>
          <c:showBubbleSize val="0"/>
        </c:dLbls>
        <c:gapWidth val="219"/>
        <c:overlap val="-27"/>
        <c:axId val="1708078447"/>
        <c:axId val="1708044095"/>
      </c:barChart>
      <c:catAx>
        <c:axId val="17080784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708044095"/>
        <c:crosses val="autoZero"/>
        <c:auto val="1"/>
        <c:lblAlgn val="ctr"/>
        <c:lblOffset val="100"/>
        <c:noMultiLvlLbl val="0"/>
      </c:catAx>
      <c:valAx>
        <c:axId val="170804409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crossAx val="170807844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ontserrat" pitchFamily="2" charset="77"/>
              <a:ea typeface="+mn-ea"/>
              <a:cs typeface="+mn-cs"/>
            </a:defRPr>
          </a:pPr>
          <a:endParaRPr lang="en-US"/>
        </a:p>
      </c:txPr>
    </c:legend>
    <c:plotVisOnly val="1"/>
    <c:dispBlanksAs val="gap"/>
    <c:showDLblsOverMax val="0"/>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Subsidy!$B$1</c:f>
              <c:strCache>
                <c:ptCount val="1"/>
                <c:pt idx="0">
                  <c:v>Power Sector</c:v>
                </c:pt>
              </c:strCache>
            </c:strRef>
          </c:tx>
          <c:spPr>
            <a:solidFill>
              <a:srgbClr val="293652"/>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chemeClr val="bg1"/>
                    </a:solidFill>
                    <a:latin typeface="Montserrat Light" pitchFamily="2"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Subsidy!$A$2:$A$6</c:f>
              <c:strCache>
                <c:ptCount val="5"/>
                <c:pt idx="0">
                  <c:v>FY 21</c:v>
                </c:pt>
                <c:pt idx="1">
                  <c:v>FY 22</c:v>
                </c:pt>
                <c:pt idx="2">
                  <c:v>FY 23</c:v>
                </c:pt>
                <c:pt idx="3">
                  <c:v>FY 24</c:v>
                </c:pt>
                <c:pt idx="4">
                  <c:v>FY 25*</c:v>
                </c:pt>
              </c:strCache>
            </c:strRef>
          </c:cat>
          <c:val>
            <c:numRef>
              <c:f>Subsidy!$B$2:$B$6</c:f>
              <c:numCache>
                <c:formatCode>General</c:formatCode>
                <c:ptCount val="5"/>
                <c:pt idx="0">
                  <c:v>89.45</c:v>
                </c:pt>
                <c:pt idx="1">
                  <c:v>119.63</c:v>
                </c:pt>
                <c:pt idx="2">
                  <c:v>230</c:v>
                </c:pt>
                <c:pt idx="3">
                  <c:v>350</c:v>
                </c:pt>
                <c:pt idx="4">
                  <c:v>420</c:v>
                </c:pt>
              </c:numCache>
            </c:numRef>
          </c:val>
          <c:extLst>
            <c:ext xmlns:c16="http://schemas.microsoft.com/office/drawing/2014/chart" uri="{C3380CC4-5D6E-409C-BE32-E72D297353CC}">
              <c16:uniqueId val="{00000000-124D-40C0-8843-F47536D4C317}"/>
            </c:ext>
          </c:extLst>
        </c:ser>
        <c:ser>
          <c:idx val="1"/>
          <c:order val="1"/>
          <c:tx>
            <c:strRef>
              <c:f>Subsidy!$C$1</c:f>
              <c:strCache>
                <c:ptCount val="1"/>
                <c:pt idx="0">
                  <c:v>Agriculture</c:v>
                </c:pt>
              </c:strCache>
            </c:strRef>
          </c:tx>
          <c:spPr>
            <a:solidFill>
              <a:schemeClr val="bg1">
                <a:lumMod val="85000"/>
              </a:schemeClr>
            </a:solidFill>
            <a:ln>
              <a:noFill/>
            </a:ln>
            <a:effectLst/>
          </c:spPr>
          <c:invertIfNegative val="0"/>
          <c:dLbls>
            <c:numFmt formatCode="#,##0" sourceLinked="0"/>
            <c:spPr>
              <a:no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Subsidy!$A$2:$A$6</c:f>
              <c:strCache>
                <c:ptCount val="5"/>
                <c:pt idx="0">
                  <c:v>FY 21</c:v>
                </c:pt>
                <c:pt idx="1">
                  <c:v>FY 22</c:v>
                </c:pt>
                <c:pt idx="2">
                  <c:v>FY 23</c:v>
                </c:pt>
                <c:pt idx="3">
                  <c:v>FY 24</c:v>
                </c:pt>
                <c:pt idx="4">
                  <c:v>FY 25*</c:v>
                </c:pt>
              </c:strCache>
            </c:strRef>
          </c:cat>
          <c:val>
            <c:numRef>
              <c:f>Subsidy!$C$2:$C$6</c:f>
              <c:numCache>
                <c:formatCode>General</c:formatCode>
                <c:ptCount val="5"/>
                <c:pt idx="0">
                  <c:v>76.319999999999993</c:v>
                </c:pt>
                <c:pt idx="1">
                  <c:v>118.64</c:v>
                </c:pt>
                <c:pt idx="2">
                  <c:v>250</c:v>
                </c:pt>
                <c:pt idx="3">
                  <c:v>182.99</c:v>
                </c:pt>
                <c:pt idx="4">
                  <c:v>250</c:v>
                </c:pt>
              </c:numCache>
            </c:numRef>
          </c:val>
          <c:extLst>
            <c:ext xmlns:c16="http://schemas.microsoft.com/office/drawing/2014/chart" uri="{C3380CC4-5D6E-409C-BE32-E72D297353CC}">
              <c16:uniqueId val="{00000001-124D-40C0-8843-F47536D4C317}"/>
            </c:ext>
          </c:extLst>
        </c:ser>
        <c:dLbls>
          <c:showLegendKey val="0"/>
          <c:showVal val="0"/>
          <c:showCatName val="0"/>
          <c:showSerName val="0"/>
          <c:showPercent val="0"/>
          <c:showBubbleSize val="0"/>
        </c:dLbls>
        <c:gapWidth val="150"/>
        <c:axId val="956142896"/>
        <c:axId val="956144624"/>
      </c:barChart>
      <c:lineChart>
        <c:grouping val="standard"/>
        <c:varyColors val="0"/>
        <c:ser>
          <c:idx val="2"/>
          <c:order val="2"/>
          <c:tx>
            <c:strRef>
              <c:f>Subsidy!$D$1</c:f>
              <c:strCache>
                <c:ptCount val="1"/>
                <c:pt idx="0">
                  <c:v>Total</c:v>
                </c:pt>
              </c:strCache>
            </c:strRef>
          </c:tx>
          <c:spPr>
            <a:ln w="28575" cap="rnd">
              <a:solidFill>
                <a:srgbClr val="CDC4BF"/>
              </a:solidFill>
              <a:round/>
            </a:ln>
            <a:effectLst/>
          </c:spPr>
          <c:marker>
            <c:symbol val="none"/>
          </c:marker>
          <c:dLbls>
            <c:numFmt formatCode="#,##0" sourceLinked="0"/>
            <c:spPr>
              <a:solidFill>
                <a:schemeClr val="bg1">
                  <a:lumMod val="85000"/>
                </a:schemeClr>
              </a:solid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Subsidy!$A$2:$A$6</c:f>
              <c:strCache>
                <c:ptCount val="5"/>
                <c:pt idx="0">
                  <c:v>FY 21</c:v>
                </c:pt>
                <c:pt idx="1">
                  <c:v>FY 22</c:v>
                </c:pt>
                <c:pt idx="2">
                  <c:v>FY 23</c:v>
                </c:pt>
                <c:pt idx="3">
                  <c:v>FY 24</c:v>
                </c:pt>
                <c:pt idx="4">
                  <c:v>FY 25*</c:v>
                </c:pt>
              </c:strCache>
            </c:strRef>
          </c:cat>
          <c:val>
            <c:numRef>
              <c:f>Subsidy!$D$2:$D$6</c:f>
              <c:numCache>
                <c:formatCode>General</c:formatCode>
                <c:ptCount val="5"/>
                <c:pt idx="0">
                  <c:v>382.62</c:v>
                </c:pt>
                <c:pt idx="1">
                  <c:v>574.45000000000005</c:v>
                </c:pt>
                <c:pt idx="2">
                  <c:v>967.7</c:v>
                </c:pt>
                <c:pt idx="3">
                  <c:v>1001.74</c:v>
                </c:pt>
                <c:pt idx="4">
                  <c:v>1120</c:v>
                </c:pt>
              </c:numCache>
            </c:numRef>
          </c:val>
          <c:smooth val="0"/>
          <c:extLst>
            <c:ext xmlns:c16="http://schemas.microsoft.com/office/drawing/2014/chart" uri="{C3380CC4-5D6E-409C-BE32-E72D297353CC}">
              <c16:uniqueId val="{00000002-124D-40C0-8843-F47536D4C317}"/>
            </c:ext>
          </c:extLst>
        </c:ser>
        <c:dLbls>
          <c:showLegendKey val="0"/>
          <c:showVal val="0"/>
          <c:showCatName val="0"/>
          <c:showSerName val="0"/>
          <c:showPercent val="0"/>
          <c:showBubbleSize val="0"/>
        </c:dLbls>
        <c:marker val="1"/>
        <c:smooth val="0"/>
        <c:axId val="956847312"/>
        <c:axId val="956844928"/>
      </c:lineChart>
      <c:catAx>
        <c:axId val="956142896"/>
        <c:scaling>
          <c:orientation val="minMax"/>
        </c:scaling>
        <c:delete val="0"/>
        <c:axPos val="b"/>
        <c:title>
          <c:tx>
            <c:rich>
              <a:bodyPr rot="0" spcFirstLastPara="1" vertOverflow="ellipsis" vert="horz" wrap="square" anchor="ctr" anchorCtr="1"/>
              <a:lstStyle/>
              <a:p>
                <a:pPr>
                  <a:defRPr sz="1400" b="1" i="0" u="none" strike="noStrike" kern="1200" baseline="0">
                    <a:solidFill>
                      <a:srgbClr val="293652"/>
                    </a:solidFill>
                    <a:latin typeface="Montserrat Light" pitchFamily="2" charset="77"/>
                    <a:ea typeface="+mn-ea"/>
                    <a:cs typeface="+mn-cs"/>
                  </a:defRPr>
                </a:pPr>
                <a:r>
                  <a:rPr lang="en-US" sz="1400" b="1"/>
                  <a:t>Subsidies (BDT Billion)</a:t>
                </a:r>
              </a:p>
            </c:rich>
          </c:tx>
          <c:layout>
            <c:manualLayout>
              <c:xMode val="edge"/>
              <c:yMode val="edge"/>
              <c:x val="3.0105288563067531E-2"/>
              <c:y val="5.6439855395434051E-2"/>
            </c:manualLayout>
          </c:layout>
          <c:overlay val="0"/>
          <c:spPr>
            <a:noFill/>
            <a:ln>
              <a:noFill/>
            </a:ln>
            <a:effectLst/>
          </c:spPr>
          <c:txPr>
            <a:bodyPr rot="0" spcFirstLastPara="1" vertOverflow="ellipsis" vert="horz" wrap="square" anchor="ctr" anchorCtr="1"/>
            <a:lstStyle/>
            <a:p>
              <a:pPr>
                <a:defRPr sz="1400" b="1" i="0" u="none" strike="noStrike" kern="1200" baseline="0">
                  <a:solidFill>
                    <a:srgbClr val="293652"/>
                  </a:solidFill>
                  <a:latin typeface="Montserrat Light" pitchFamily="2" charset="77"/>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crossAx val="956144624"/>
        <c:crosses val="autoZero"/>
        <c:auto val="1"/>
        <c:lblAlgn val="ctr"/>
        <c:lblOffset val="100"/>
        <c:noMultiLvlLbl val="0"/>
      </c:catAx>
      <c:valAx>
        <c:axId val="956144624"/>
        <c:scaling>
          <c:orientation val="minMax"/>
          <c:max val="5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ontserrat Light" pitchFamily="2" charset="77"/>
                <a:ea typeface="+mn-ea"/>
                <a:cs typeface="+mn-cs"/>
              </a:defRPr>
            </a:pPr>
            <a:endParaRPr lang="en-US"/>
          </a:p>
        </c:txPr>
        <c:crossAx val="956142896"/>
        <c:crosses val="autoZero"/>
        <c:crossBetween val="between"/>
      </c:valAx>
      <c:valAx>
        <c:axId val="956844928"/>
        <c:scaling>
          <c:orientation val="minMax"/>
        </c:scaling>
        <c:delete val="0"/>
        <c:axPos val="r"/>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 b="0" i="0" u="none" strike="noStrike" kern="1200" baseline="0">
                <a:solidFill>
                  <a:schemeClr val="bg1"/>
                </a:solidFill>
                <a:latin typeface="Montserrat Light" pitchFamily="2" charset="77"/>
                <a:ea typeface="+mn-ea"/>
                <a:cs typeface="+mn-cs"/>
              </a:defRPr>
            </a:pPr>
            <a:endParaRPr lang="en-US"/>
          </a:p>
        </c:txPr>
        <c:crossAx val="956847312"/>
        <c:crosses val="max"/>
        <c:crossBetween val="between"/>
      </c:valAx>
      <c:catAx>
        <c:axId val="956847312"/>
        <c:scaling>
          <c:orientation val="minMax"/>
        </c:scaling>
        <c:delete val="1"/>
        <c:axPos val="b"/>
        <c:numFmt formatCode="General" sourceLinked="1"/>
        <c:majorTickMark val="none"/>
        <c:minorTickMark val="none"/>
        <c:tickLblPos val="nextTo"/>
        <c:crossAx val="956844928"/>
        <c:crosses val="autoZero"/>
        <c:auto val="1"/>
        <c:lblAlgn val="ctr"/>
        <c:lblOffset val="100"/>
        <c:noMultiLvlLbl val="0"/>
      </c:catAx>
      <c:spPr>
        <a:noFill/>
        <a:ln>
          <a:noFill/>
        </a:ln>
        <a:effectLst/>
      </c:spPr>
    </c:plotArea>
    <c:legend>
      <c:legendPos val="b"/>
      <c:layout>
        <c:manualLayout>
          <c:xMode val="edge"/>
          <c:yMode val="edge"/>
          <c:x val="0.27976166772256922"/>
          <c:y val="0.86027149297560379"/>
          <c:w val="0.41365659034000063"/>
          <c:h val="4.1965761742468757E-2"/>
        </c:manualLayout>
      </c:layout>
      <c:overlay val="0"/>
      <c:spPr>
        <a:noFill/>
        <a:ln>
          <a:noFill/>
        </a:ln>
        <a:effectLst/>
      </c:spPr>
      <c:txPr>
        <a:bodyPr rot="0" spcFirstLastPara="1" vertOverflow="ellipsis" vert="horz" wrap="square" anchor="ctr" anchorCtr="1"/>
        <a:lstStyle/>
        <a:p>
          <a:pPr>
            <a:defRPr sz="1100" b="1" i="0" u="none" strike="noStrike" kern="1200" baseline="0">
              <a:solidFill>
                <a:srgbClr val="293652"/>
              </a:solidFill>
              <a:latin typeface="Montserrat Light" pitchFamily="2" charset="77"/>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b="0" i="0">
          <a:solidFill>
            <a:srgbClr val="293652"/>
          </a:solidFill>
          <a:latin typeface="Montserrat Light" pitchFamily="2" charset="77"/>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bg1"/>
                </a:solidFill>
                <a:latin typeface="Montserrat" panose="00000500000000000000" pitchFamily="2" charset="0"/>
                <a:ea typeface="+mn-ea"/>
                <a:cs typeface="+mn-cs"/>
              </a:defRPr>
            </a:pPr>
            <a:r>
              <a:rPr lang="en-GB" dirty="0"/>
              <a:t>Labour Force (in Mn) &amp; Participation rate</a:t>
            </a:r>
          </a:p>
        </c:rich>
      </c:tx>
      <c:layout>
        <c:manualLayout>
          <c:xMode val="edge"/>
          <c:yMode val="edge"/>
          <c:x val="0.13134412281706587"/>
          <c:y val="1.805011393838326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bg1"/>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0.11146984958956506"/>
          <c:y val="0.1335381572414836"/>
          <c:w val="0.77497425514359264"/>
          <c:h val="0.59898047650405772"/>
        </c:manualLayout>
      </c:layout>
      <c:barChart>
        <c:barDir val="col"/>
        <c:grouping val="clustered"/>
        <c:varyColors val="0"/>
        <c:ser>
          <c:idx val="0"/>
          <c:order val="0"/>
          <c:tx>
            <c:strRef>
              <c:f>'C:\Users\user\Desktop\Tahmina Work\Macro\Yearly Macro Insights\[Copy of Macro Outlook 2025 final.xlsx]Emigration and Foreign Employme'!$K$47</c:f>
              <c:strCache>
                <c:ptCount val="1"/>
                <c:pt idx="0">
                  <c:v>Labor Force</c:v>
                </c:pt>
              </c:strCache>
            </c:strRef>
          </c:tx>
          <c:spPr>
            <a:solidFill>
              <a:schemeClr val="bg1"/>
            </a:solidFill>
            <a:ln>
              <a:noFill/>
            </a:ln>
            <a:effectLst/>
          </c:spPr>
          <c:invertIfNegative val="0"/>
          <c:dLbls>
            <c:spPr>
              <a:noFill/>
              <a:ln>
                <a:noFill/>
              </a:ln>
              <a:effectLst/>
            </c:spPr>
            <c:txPr>
              <a:bodyPr rot="-5400000" spcFirstLastPara="1" vertOverflow="ellipsis"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'C:\Users\user\Desktop\Tahmina Work\Macro\Yearly Macro Insights\[Copy of Macro Outlook 2025 final.xlsx]Emigration and Foreign Employme'!$J$48:$J$50</c:f>
              <c:numCache>
                <c:formatCode>General</c:formatCode>
                <c:ptCount val="3"/>
                <c:pt idx="0">
                  <c:v>2024</c:v>
                </c:pt>
                <c:pt idx="1">
                  <c:v>2023</c:v>
                </c:pt>
                <c:pt idx="2">
                  <c:v>2022</c:v>
                </c:pt>
              </c:numCache>
            </c:numRef>
          </c:cat>
          <c:val>
            <c:numRef>
              <c:f>'C:\Users\user\Desktop\Tahmina Work\Macro\Yearly Macro Insights\[Copy of Macro Outlook 2025 final.xlsx]Emigration and Foreign Employme'!$K$48:$K$50</c:f>
              <c:numCache>
                <c:formatCode>General</c:formatCode>
                <c:ptCount val="3"/>
                <c:pt idx="0">
                  <c:v>71.73</c:v>
                </c:pt>
                <c:pt idx="1">
                  <c:v>73.45</c:v>
                </c:pt>
                <c:pt idx="2">
                  <c:v>73.41</c:v>
                </c:pt>
              </c:numCache>
            </c:numRef>
          </c:val>
          <c:extLst>
            <c:ext xmlns:c16="http://schemas.microsoft.com/office/drawing/2014/chart" uri="{C3380CC4-5D6E-409C-BE32-E72D297353CC}">
              <c16:uniqueId val="{00000000-2ACF-4598-BEB6-67B2DBA99BC4}"/>
            </c:ext>
          </c:extLst>
        </c:ser>
        <c:dLbls>
          <c:showLegendKey val="0"/>
          <c:showVal val="0"/>
          <c:showCatName val="0"/>
          <c:showSerName val="0"/>
          <c:showPercent val="0"/>
          <c:showBubbleSize val="0"/>
        </c:dLbls>
        <c:gapWidth val="219"/>
        <c:overlap val="-27"/>
        <c:axId val="1627818687"/>
        <c:axId val="1627811967"/>
      </c:barChart>
      <c:lineChart>
        <c:grouping val="standard"/>
        <c:varyColors val="0"/>
        <c:ser>
          <c:idx val="1"/>
          <c:order val="1"/>
          <c:tx>
            <c:strRef>
              <c:f>'C:\Users\user\Desktop\Tahmina Work\Macro\Yearly Macro Insights\[Copy of Macro Outlook 2025 final.xlsx]Emigration and Foreign Employme'!$M$47</c:f>
              <c:strCache>
                <c:ptCount val="1"/>
                <c:pt idx="0">
                  <c:v>Labor Participation Rate</c:v>
                </c:pt>
              </c:strCache>
            </c:strRef>
          </c:tx>
          <c:spPr>
            <a:ln w="28575" cap="rnd">
              <a:solidFill>
                <a:schemeClr val="bg1">
                  <a:lumMod val="50000"/>
                </a:schemeClr>
              </a:solidFill>
              <a:round/>
            </a:ln>
            <a:effectLst/>
          </c:spPr>
          <c:marker>
            <c:symbol val="none"/>
          </c:marker>
          <c:cat>
            <c:numRef>
              <c:f>'C:\Users\user\Desktop\Tahmina Work\Macro\Yearly Macro Insights\[Copy of Macro Outlook 2025 final.xlsx]Emigration and Foreign Employme'!$J$48:$J$50</c:f>
              <c:numCache>
                <c:formatCode>General</c:formatCode>
                <c:ptCount val="3"/>
                <c:pt idx="0">
                  <c:v>2024</c:v>
                </c:pt>
                <c:pt idx="1">
                  <c:v>2023</c:v>
                </c:pt>
                <c:pt idx="2">
                  <c:v>2022</c:v>
                </c:pt>
              </c:numCache>
            </c:numRef>
          </c:cat>
          <c:val>
            <c:numRef>
              <c:f>'C:\Users\user\Desktop\Tahmina Work\Macro\Yearly Macro Insights\[Copy of Macro Outlook 2025 final.xlsx]Emigration and Foreign Employme'!$M$48:$M$50</c:f>
              <c:numCache>
                <c:formatCode>General</c:formatCode>
                <c:ptCount val="3"/>
                <c:pt idx="0">
                  <c:v>0.49490000000000001</c:v>
                </c:pt>
                <c:pt idx="1">
                  <c:v>0.50919999999999999</c:v>
                </c:pt>
                <c:pt idx="2">
                  <c:v>0.61</c:v>
                </c:pt>
              </c:numCache>
            </c:numRef>
          </c:val>
          <c:smooth val="0"/>
          <c:extLst>
            <c:ext xmlns:c16="http://schemas.microsoft.com/office/drawing/2014/chart" uri="{C3380CC4-5D6E-409C-BE32-E72D297353CC}">
              <c16:uniqueId val="{00000001-2ACF-4598-BEB6-67B2DBA99BC4}"/>
            </c:ext>
          </c:extLst>
        </c:ser>
        <c:dLbls>
          <c:showLegendKey val="0"/>
          <c:showVal val="0"/>
          <c:showCatName val="0"/>
          <c:showSerName val="0"/>
          <c:showPercent val="0"/>
          <c:showBubbleSize val="0"/>
        </c:dLbls>
        <c:marker val="1"/>
        <c:smooth val="0"/>
        <c:axId val="1627821087"/>
        <c:axId val="1627815327"/>
      </c:lineChart>
      <c:catAx>
        <c:axId val="16278186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1627811967"/>
        <c:crosses val="autoZero"/>
        <c:auto val="1"/>
        <c:lblAlgn val="ctr"/>
        <c:lblOffset val="100"/>
        <c:noMultiLvlLbl val="0"/>
      </c:catAx>
      <c:valAx>
        <c:axId val="1627811967"/>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1627818687"/>
        <c:crosses val="autoZero"/>
        <c:crossBetween val="between"/>
      </c:valAx>
      <c:valAx>
        <c:axId val="1627815327"/>
        <c:scaling>
          <c:orientation val="minMax"/>
        </c:scaling>
        <c:delete val="0"/>
        <c:axPos val="r"/>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1627821087"/>
        <c:crosses val="max"/>
        <c:crossBetween val="between"/>
      </c:valAx>
      <c:catAx>
        <c:axId val="1627821087"/>
        <c:scaling>
          <c:orientation val="minMax"/>
        </c:scaling>
        <c:delete val="1"/>
        <c:axPos val="b"/>
        <c:numFmt formatCode="General" sourceLinked="1"/>
        <c:majorTickMark val="none"/>
        <c:minorTickMark val="none"/>
        <c:tickLblPos val="nextTo"/>
        <c:crossAx val="1627815327"/>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sz="800">
          <a:solidFill>
            <a:schemeClr val="bg1"/>
          </a:solidFill>
          <a:latin typeface="Montserrat" panose="00000500000000000000" pitchFamily="2" charset="0"/>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'C:\Users\user\Desktop\Tahmina Work\Macro\Yearly Macro Insights\[Copy of Macro Outlook 2025 final.xlsx]Emigration and Foreign Employme'!$L$57</c:f>
              <c:strCache>
                <c:ptCount val="1"/>
                <c:pt idx="0">
                  <c:v>Employment Growth</c:v>
                </c:pt>
              </c:strCache>
            </c:strRef>
          </c:tx>
          <c:spPr>
            <a:solidFill>
              <a:schemeClr val="bg1"/>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'C:\Users\user\Desktop\Tahmina Work\Macro\Yearly Macro Insights\[Copy of Macro Outlook 2025 final.xlsx]Emigration and Foreign Employme'!$J$58:$J$59</c:f>
              <c:numCache>
                <c:formatCode>General</c:formatCode>
                <c:ptCount val="2"/>
                <c:pt idx="0">
                  <c:v>2024</c:v>
                </c:pt>
                <c:pt idx="1">
                  <c:v>2023</c:v>
                </c:pt>
              </c:numCache>
            </c:numRef>
          </c:cat>
          <c:val>
            <c:numRef>
              <c:f>'C:\Users\user\Desktop\Tahmina Work\Macro\Yearly Macro Insights\[Copy of Macro Outlook 2025 final.xlsx]Emigration and Foreign Employme'!$L$58:$L$59</c:f>
              <c:numCache>
                <c:formatCode>General</c:formatCode>
                <c:ptCount val="2"/>
                <c:pt idx="0">
                  <c:v>-2.634544942237256E-2</c:v>
                </c:pt>
                <c:pt idx="1">
                  <c:v>2.8256569652444596E-3</c:v>
                </c:pt>
              </c:numCache>
            </c:numRef>
          </c:val>
          <c:extLst>
            <c:ext xmlns:c16="http://schemas.microsoft.com/office/drawing/2014/chart" uri="{C3380CC4-5D6E-409C-BE32-E72D297353CC}">
              <c16:uniqueId val="{00000000-2A7B-495F-9632-ED74ACC421D8}"/>
            </c:ext>
          </c:extLst>
        </c:ser>
        <c:ser>
          <c:idx val="1"/>
          <c:order val="1"/>
          <c:tx>
            <c:strRef>
              <c:f>'C:\Users\user\Desktop\Tahmina Work\Macro\Yearly Macro Insights\[Copy of Macro Outlook 2025 final.xlsx]Emigration and Foreign Employme'!$N$57</c:f>
              <c:strCache>
                <c:ptCount val="1"/>
                <c:pt idx="0">
                  <c:v>Population Growth</c:v>
                </c:pt>
              </c:strCache>
            </c:strRef>
          </c:tx>
          <c:spPr>
            <a:solidFill>
              <a:schemeClr val="tx1">
                <a:lumMod val="50000"/>
                <a:lumOff val="50000"/>
              </a:schemeClr>
            </a:solidFill>
            <a:ln>
              <a:noFill/>
            </a:ln>
            <a:effectLst/>
          </c:spPr>
          <c:invertIfNegative val="0"/>
          <c:dLbls>
            <c:numFmt formatCode="0.00%" sourceLinked="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'C:\Users\user\Desktop\Tahmina Work\Macro\Yearly Macro Insights\[Copy of Macro Outlook 2025 final.xlsx]Emigration and Foreign Employme'!$J$58:$J$59</c:f>
              <c:numCache>
                <c:formatCode>General</c:formatCode>
                <c:ptCount val="2"/>
                <c:pt idx="0">
                  <c:v>2024</c:v>
                </c:pt>
                <c:pt idx="1">
                  <c:v>2023</c:v>
                </c:pt>
              </c:numCache>
            </c:numRef>
          </c:cat>
          <c:val>
            <c:numRef>
              <c:f>'C:\Users\user\Desktop\Tahmina Work\Macro\Yearly Macro Insights\[Copy of Macro Outlook 2025 final.xlsx]Emigration and Foreign Employme'!$N$58:$N$59</c:f>
              <c:numCache>
                <c:formatCode>General</c:formatCode>
                <c:ptCount val="2"/>
                <c:pt idx="0">
                  <c:v>1.2188721059077409E-2</c:v>
                </c:pt>
                <c:pt idx="1">
                  <c:v>1.23391191403944E-2</c:v>
                </c:pt>
              </c:numCache>
            </c:numRef>
          </c:val>
          <c:extLst>
            <c:ext xmlns:c16="http://schemas.microsoft.com/office/drawing/2014/chart" uri="{C3380CC4-5D6E-409C-BE32-E72D297353CC}">
              <c16:uniqueId val="{00000001-2A7B-495F-9632-ED74ACC421D8}"/>
            </c:ext>
          </c:extLst>
        </c:ser>
        <c:dLbls>
          <c:dLblPos val="outEnd"/>
          <c:showLegendKey val="0"/>
          <c:showVal val="1"/>
          <c:showCatName val="0"/>
          <c:showSerName val="0"/>
          <c:showPercent val="0"/>
          <c:showBubbleSize val="0"/>
        </c:dLbls>
        <c:gapWidth val="219"/>
        <c:overlap val="-27"/>
        <c:axId val="1627827807"/>
        <c:axId val="1627821567"/>
      </c:barChart>
      <c:catAx>
        <c:axId val="1627827807"/>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crossAx val="1627821567"/>
        <c:crosses val="autoZero"/>
        <c:auto val="1"/>
        <c:lblAlgn val="ctr"/>
        <c:lblOffset val="100"/>
        <c:noMultiLvlLbl val="0"/>
      </c:catAx>
      <c:valAx>
        <c:axId val="1627821567"/>
        <c:scaling>
          <c:orientation val="minMax"/>
        </c:scaling>
        <c:delete val="0"/>
        <c:axPos val="l"/>
        <c:numFmt formatCode="0.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crossAx val="16278278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latin typeface="Montserrat" panose="00000500000000000000" pitchFamily="2"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60" b="0" i="0" u="none" strike="noStrike" kern="1200" spc="0" baseline="0">
                <a:solidFill>
                  <a:schemeClr val="bg1"/>
                </a:solidFill>
                <a:latin typeface="Montserrat" panose="00000500000000000000" pitchFamily="2" charset="0"/>
                <a:ea typeface="+mn-ea"/>
                <a:cs typeface="+mn-cs"/>
              </a:defRPr>
            </a:pPr>
            <a:r>
              <a:rPr lang="en-GB" dirty="0"/>
              <a:t>Maximum Electricity Demand (in MW)  </a:t>
            </a:r>
          </a:p>
        </c:rich>
      </c:tx>
      <c:layout>
        <c:manualLayout>
          <c:xMode val="edge"/>
          <c:yMode val="edge"/>
          <c:x val="0.3288279135440807"/>
          <c:y val="4.8242198628706011E-2"/>
        </c:manualLayout>
      </c:layout>
      <c:overlay val="0"/>
      <c:spPr>
        <a:noFill/>
        <a:ln>
          <a:noFill/>
        </a:ln>
        <a:effectLst/>
      </c:spPr>
      <c:txPr>
        <a:bodyPr rot="0" spcFirstLastPara="1" vertOverflow="ellipsis" vert="horz" wrap="square" anchor="ctr" anchorCtr="1"/>
        <a:lstStyle/>
        <a:p>
          <a:pPr>
            <a:defRPr sz="960" b="0" i="0" u="none" strike="noStrike" kern="1200" spc="0" baseline="0">
              <a:solidFill>
                <a:schemeClr val="bg1"/>
              </a:solidFill>
              <a:latin typeface="Montserrat" panose="00000500000000000000" pitchFamily="2" charset="0"/>
              <a:ea typeface="+mn-ea"/>
              <a:cs typeface="+mn-cs"/>
            </a:defRPr>
          </a:pPr>
          <a:endParaRPr lang="en-US"/>
        </a:p>
      </c:txPr>
    </c:title>
    <c:autoTitleDeleted val="0"/>
    <c:plotArea>
      <c:layout>
        <c:manualLayout>
          <c:layoutTarget val="inner"/>
          <c:xMode val="edge"/>
          <c:yMode val="edge"/>
          <c:x val="8.0829212383868296E-2"/>
          <c:y val="0.14563637744638833"/>
          <c:w val="0.89672063915910127"/>
          <c:h val="0.63426842545003415"/>
        </c:manualLayout>
      </c:layout>
      <c:lineChart>
        <c:grouping val="standard"/>
        <c:varyColors val="0"/>
        <c:ser>
          <c:idx val="0"/>
          <c:order val="0"/>
          <c:tx>
            <c:v>2024</c:v>
          </c:tx>
          <c:spPr>
            <a:ln w="28575" cap="rnd">
              <a:solidFill>
                <a:schemeClr val="bg1">
                  <a:lumMod val="65000"/>
                </a:schemeClr>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D47-4004-BDE9-529F1BD3AB1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D47-4004-BDE9-529F1BD3AB12}"/>
                </c:ext>
              </c:extLst>
            </c:dLbl>
            <c:dLbl>
              <c:idx val="1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D47-4004-BDE9-529F1BD3AB12}"/>
                </c:ext>
              </c:extLst>
            </c:dLbl>
            <c:numFmt formatCode="#,##0" sourceLinked="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Sheet1!$X$40:$X$52</c:f>
              <c:strCache>
                <c:ptCount val="13"/>
                <c:pt idx="0">
                  <c:v>Year</c:v>
                </c:pt>
                <c:pt idx="1">
                  <c:v>Jan</c:v>
                </c:pt>
                <c:pt idx="2">
                  <c:v>Feb</c:v>
                </c:pt>
                <c:pt idx="3">
                  <c:v>March</c:v>
                </c:pt>
                <c:pt idx="4">
                  <c:v>April</c:v>
                </c:pt>
                <c:pt idx="5">
                  <c:v>May</c:v>
                </c:pt>
                <c:pt idx="6">
                  <c:v>June</c:v>
                </c:pt>
                <c:pt idx="7">
                  <c:v>July</c:v>
                </c:pt>
                <c:pt idx="8">
                  <c:v>August</c:v>
                </c:pt>
                <c:pt idx="9">
                  <c:v>Sept</c:v>
                </c:pt>
                <c:pt idx="10">
                  <c:v>October</c:v>
                </c:pt>
                <c:pt idx="11">
                  <c:v>November </c:v>
                </c:pt>
                <c:pt idx="12">
                  <c:v>December </c:v>
                </c:pt>
              </c:strCache>
            </c:strRef>
          </c:cat>
          <c:val>
            <c:numRef>
              <c:f>Sheet1!$Y$40:$Y$52</c:f>
              <c:numCache>
                <c:formatCode>#,##0.00</c:formatCode>
                <c:ptCount val="13"/>
                <c:pt idx="0" formatCode="General">
                  <c:v>2024</c:v>
                </c:pt>
                <c:pt idx="1">
                  <c:v>10018</c:v>
                </c:pt>
                <c:pt idx="2">
                  <c:v>10577.103448275862</c:v>
                </c:pt>
                <c:pt idx="3">
                  <c:v>11894.064516129032</c:v>
                </c:pt>
                <c:pt idx="4">
                  <c:v>14120.966666666667</c:v>
                </c:pt>
                <c:pt idx="5">
                  <c:v>14088.096774193549</c:v>
                </c:pt>
                <c:pt idx="6">
                  <c:v>14059.2</c:v>
                </c:pt>
                <c:pt idx="7">
                  <c:v>14500.615384615385</c:v>
                </c:pt>
                <c:pt idx="8">
                  <c:v>13472.774193548386</c:v>
                </c:pt>
                <c:pt idx="9">
                  <c:v>14096.066666666668</c:v>
                </c:pt>
                <c:pt idx="10">
                  <c:v>13438.58064516129</c:v>
                </c:pt>
                <c:pt idx="11">
                  <c:v>11635.133333333333</c:v>
                </c:pt>
                <c:pt idx="12">
                  <c:v>10231.870967741936</c:v>
                </c:pt>
              </c:numCache>
            </c:numRef>
          </c:val>
          <c:smooth val="0"/>
          <c:extLst>
            <c:ext xmlns:c16="http://schemas.microsoft.com/office/drawing/2014/chart" uri="{C3380CC4-5D6E-409C-BE32-E72D297353CC}">
              <c16:uniqueId val="{00000003-4D47-4004-BDE9-529F1BD3AB12}"/>
            </c:ext>
          </c:extLst>
        </c:ser>
        <c:ser>
          <c:idx val="1"/>
          <c:order val="1"/>
          <c:tx>
            <c:v>2025</c:v>
          </c:tx>
          <c:spPr>
            <a:ln w="28575" cap="rnd">
              <a:solidFill>
                <a:schemeClr val="bg1">
                  <a:lumMod val="95000"/>
                </a:schemeClr>
              </a:solidFill>
              <a:round/>
            </a:ln>
            <a:effectLst/>
          </c:spPr>
          <c:marker>
            <c:symbol val="none"/>
          </c:marker>
          <c:dLbls>
            <c:dLbl>
              <c:idx val="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D47-4004-BDE9-529F1BD3AB12}"/>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D47-4004-BDE9-529F1BD3AB12}"/>
                </c:ext>
              </c:extLst>
            </c:dLbl>
            <c:dLbl>
              <c:idx val="12"/>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D47-4004-BDE9-529F1BD3AB12}"/>
                </c:ext>
              </c:extLst>
            </c:dLbl>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Sheet1!$X$40:$X$52</c:f>
              <c:strCache>
                <c:ptCount val="13"/>
                <c:pt idx="0">
                  <c:v>Year</c:v>
                </c:pt>
                <c:pt idx="1">
                  <c:v>Jan</c:v>
                </c:pt>
                <c:pt idx="2">
                  <c:v>Feb</c:v>
                </c:pt>
                <c:pt idx="3">
                  <c:v>March</c:v>
                </c:pt>
                <c:pt idx="4">
                  <c:v>April</c:v>
                </c:pt>
                <c:pt idx="5">
                  <c:v>May</c:v>
                </c:pt>
                <c:pt idx="6">
                  <c:v>June</c:v>
                </c:pt>
                <c:pt idx="7">
                  <c:v>July</c:v>
                </c:pt>
                <c:pt idx="8">
                  <c:v>August</c:v>
                </c:pt>
                <c:pt idx="9">
                  <c:v>Sept</c:v>
                </c:pt>
                <c:pt idx="10">
                  <c:v>October</c:v>
                </c:pt>
                <c:pt idx="11">
                  <c:v>November </c:v>
                </c:pt>
                <c:pt idx="12">
                  <c:v>December </c:v>
                </c:pt>
              </c:strCache>
            </c:strRef>
          </c:cat>
          <c:val>
            <c:numRef>
              <c:f>Sheet1!$Z$40:$Z$52</c:f>
              <c:numCache>
                <c:formatCode>_-* #,##0_-;\-* #,##0_-;_-* "-"??_-;_-@_-</c:formatCode>
                <c:ptCount val="13"/>
                <c:pt idx="0" formatCode="General">
                  <c:v>2025</c:v>
                </c:pt>
                <c:pt idx="1">
                  <c:v>10611.410999999993</c:v>
                </c:pt>
                <c:pt idx="2">
                  <c:v>11429.546666666656</c:v>
                </c:pt>
                <c:pt idx="3">
                  <c:v>13440.834000000001</c:v>
                </c:pt>
                <c:pt idx="4">
                  <c:v>14278.520000000006</c:v>
                </c:pt>
                <c:pt idx="5">
                  <c:v>14790.366666666669</c:v>
                </c:pt>
                <c:pt idx="6">
                  <c:v>14377.220000000003</c:v>
                </c:pt>
                <c:pt idx="7">
                  <c:v>14947.241333333337</c:v>
                </c:pt>
                <c:pt idx="8">
                  <c:v>15021.72548387097</c:v>
                </c:pt>
                <c:pt idx="9">
                  <c:v>15826.31111111111</c:v>
                </c:pt>
                <c:pt idx="10">
                  <c:v>14455.436129032258</c:v>
                </c:pt>
                <c:pt idx="11">
                  <c:v>11863.740333333331</c:v>
                </c:pt>
                <c:pt idx="12">
                  <c:v>10912.945833333333</c:v>
                </c:pt>
              </c:numCache>
            </c:numRef>
          </c:val>
          <c:smooth val="0"/>
          <c:extLst>
            <c:ext xmlns:c16="http://schemas.microsoft.com/office/drawing/2014/chart" uri="{C3380CC4-5D6E-409C-BE32-E72D297353CC}">
              <c16:uniqueId val="{00000007-4D47-4004-BDE9-529F1BD3AB12}"/>
            </c:ext>
          </c:extLst>
        </c:ser>
        <c:dLbls>
          <c:showLegendKey val="0"/>
          <c:showVal val="0"/>
          <c:showCatName val="0"/>
          <c:showSerName val="0"/>
          <c:showPercent val="0"/>
          <c:showBubbleSize val="0"/>
        </c:dLbls>
        <c:smooth val="0"/>
        <c:axId val="789621839"/>
        <c:axId val="789620879"/>
      </c:lineChart>
      <c:catAx>
        <c:axId val="7896218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789620879"/>
        <c:crosses val="autoZero"/>
        <c:auto val="1"/>
        <c:lblAlgn val="ctr"/>
        <c:lblOffset val="100"/>
        <c:noMultiLvlLbl val="0"/>
      </c:catAx>
      <c:valAx>
        <c:axId val="789620879"/>
        <c:scaling>
          <c:orientation val="minMax"/>
          <c:min val="8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crossAx val="789621839"/>
        <c:crosses val="autoZero"/>
        <c:crossBetween val="between"/>
        <c:majorUnit val="1000"/>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chemeClr val="bg1"/>
              </a:solidFill>
              <a:latin typeface="Montserrat" panose="00000500000000000000" pitchFamily="2" charset="0"/>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5">
        <a:lumMod val="50000"/>
        <a:alpha val="0"/>
      </a:schemeClr>
    </a:solidFill>
    <a:ln>
      <a:noFill/>
    </a:ln>
    <a:effectLst/>
  </c:spPr>
  <c:txPr>
    <a:bodyPr/>
    <a:lstStyle/>
    <a:p>
      <a:pPr>
        <a:defRPr sz="800">
          <a:solidFill>
            <a:schemeClr val="bg1"/>
          </a:solidFill>
          <a:latin typeface="Montserrat" panose="00000500000000000000" pitchFamily="2"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a:solidFill>
                  <a:srgbClr val="293652"/>
                </a:solidFill>
              </a:rPr>
              <a:t>Monthly Export (Billion US $)</a:t>
            </a:r>
          </a:p>
        </c:rich>
      </c:tx>
      <c:layout>
        <c:manualLayout>
          <c:xMode val="edge"/>
          <c:yMode val="edge"/>
          <c:x val="0.3137360746573345"/>
          <c:y val="8.8888120364148976E-2"/>
        </c:manualLayout>
      </c:layout>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ndard"/>
        <c:varyColors val="0"/>
        <c:ser>
          <c:idx val="0"/>
          <c:order val="0"/>
          <c:spPr>
            <a:ln w="28575" cap="rnd">
              <a:solidFill>
                <a:srgbClr val="29365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034A-46A3-82D5-BEE82E8EE0BF}"/>
                </c:ext>
              </c:extLst>
            </c:dLbl>
            <c:dLbl>
              <c:idx val="2"/>
              <c:delete val="1"/>
              <c:extLst>
                <c:ext xmlns:c15="http://schemas.microsoft.com/office/drawing/2012/chart" uri="{CE6537A1-D6FC-4f65-9D91-7224C49458BB}"/>
                <c:ext xmlns:c16="http://schemas.microsoft.com/office/drawing/2014/chart" uri="{C3380CC4-5D6E-409C-BE32-E72D297353CC}">
                  <c16:uniqueId val="{00000001-034A-46A3-82D5-BEE82E8EE0BF}"/>
                </c:ext>
              </c:extLst>
            </c:dLbl>
            <c:dLbl>
              <c:idx val="4"/>
              <c:delete val="1"/>
              <c:extLst>
                <c:ext xmlns:c15="http://schemas.microsoft.com/office/drawing/2012/chart" uri="{CE6537A1-D6FC-4f65-9D91-7224C49458BB}"/>
                <c:ext xmlns:c16="http://schemas.microsoft.com/office/drawing/2014/chart" uri="{C3380CC4-5D6E-409C-BE32-E72D297353CC}">
                  <c16:uniqueId val="{00000002-034A-46A3-82D5-BEE82E8EE0BF}"/>
                </c:ext>
              </c:extLst>
            </c:dLbl>
            <c:dLbl>
              <c:idx val="8"/>
              <c:delete val="1"/>
              <c:extLst>
                <c:ext xmlns:c15="http://schemas.microsoft.com/office/drawing/2012/chart" uri="{CE6537A1-D6FC-4f65-9D91-7224C49458BB}"/>
                <c:ext xmlns:c16="http://schemas.microsoft.com/office/drawing/2014/chart" uri="{C3380CC4-5D6E-409C-BE32-E72D297353CC}">
                  <c16:uniqueId val="{00000003-034A-46A3-82D5-BEE82E8EE0BF}"/>
                </c:ext>
              </c:extLst>
            </c:dLbl>
            <c:dLbl>
              <c:idx val="10"/>
              <c:delete val="1"/>
              <c:extLst>
                <c:ext xmlns:c15="http://schemas.microsoft.com/office/drawing/2012/chart" uri="{CE6537A1-D6FC-4f65-9D91-7224C49458BB}"/>
                <c:ext xmlns:c16="http://schemas.microsoft.com/office/drawing/2014/chart" uri="{C3380CC4-5D6E-409C-BE32-E72D297353CC}">
                  <c16:uniqueId val="{00000004-034A-46A3-82D5-BEE82E8EE0BF}"/>
                </c:ext>
              </c:extLst>
            </c:dLbl>
            <c:dLbl>
              <c:idx val="11"/>
              <c:delete val="1"/>
              <c:extLst>
                <c:ext xmlns:c15="http://schemas.microsoft.com/office/drawing/2012/chart" uri="{CE6537A1-D6FC-4f65-9D91-7224C49458BB}"/>
                <c:ext xmlns:c16="http://schemas.microsoft.com/office/drawing/2014/chart" uri="{C3380CC4-5D6E-409C-BE32-E72D297353CC}">
                  <c16:uniqueId val="{00000005-034A-46A3-82D5-BEE82E8EE0BF}"/>
                </c:ext>
              </c:extLst>
            </c:dLbl>
            <c:dLbl>
              <c:idx val="13"/>
              <c:delete val="1"/>
              <c:extLst>
                <c:ext xmlns:c15="http://schemas.microsoft.com/office/drawing/2012/chart" uri="{CE6537A1-D6FC-4f65-9D91-7224C49458BB}"/>
                <c:ext xmlns:c16="http://schemas.microsoft.com/office/drawing/2014/chart" uri="{C3380CC4-5D6E-409C-BE32-E72D297353CC}">
                  <c16:uniqueId val="{00000006-034A-46A3-82D5-BEE82E8EE0BF}"/>
                </c:ext>
              </c:extLst>
            </c:dLbl>
            <c:dLbl>
              <c:idx val="15"/>
              <c:delete val="1"/>
              <c:extLst>
                <c:ext xmlns:c15="http://schemas.microsoft.com/office/drawing/2012/chart" uri="{CE6537A1-D6FC-4f65-9D91-7224C49458BB}"/>
                <c:ext xmlns:c16="http://schemas.microsoft.com/office/drawing/2014/chart" uri="{C3380CC4-5D6E-409C-BE32-E72D297353CC}">
                  <c16:uniqueId val="{00000007-034A-46A3-82D5-BEE82E8EE0BF}"/>
                </c:ext>
              </c:extLst>
            </c:dLbl>
            <c:dLbl>
              <c:idx val="16"/>
              <c:layout>
                <c:manualLayout>
                  <c:x val="-2.6588072324292934E-2"/>
                  <c:y val="-0.11870495896077889"/>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34A-46A3-82D5-BEE82E8EE0BF}"/>
                </c:ext>
              </c:extLst>
            </c:dLbl>
            <c:dLbl>
              <c:idx val="17"/>
              <c:delete val="1"/>
              <c:extLst>
                <c:ext xmlns:c15="http://schemas.microsoft.com/office/drawing/2012/chart" uri="{CE6537A1-D6FC-4f65-9D91-7224C49458BB}"/>
                <c:ext xmlns:c16="http://schemas.microsoft.com/office/drawing/2014/chart" uri="{C3380CC4-5D6E-409C-BE32-E72D297353CC}">
                  <c16:uniqueId val="{00000009-034A-46A3-82D5-BEE82E8EE0BF}"/>
                </c:ext>
              </c:extLst>
            </c:dLbl>
            <c:dLbl>
              <c:idx val="18"/>
              <c:delete val="1"/>
              <c:extLst>
                <c:ext xmlns:c15="http://schemas.microsoft.com/office/drawing/2012/chart" uri="{CE6537A1-D6FC-4f65-9D91-7224C49458BB}"/>
                <c:ext xmlns:c16="http://schemas.microsoft.com/office/drawing/2014/chart" uri="{C3380CC4-5D6E-409C-BE32-E72D297353CC}">
                  <c16:uniqueId val="{0000000A-034A-46A3-82D5-BEE82E8EE0BF}"/>
                </c:ext>
              </c:extLst>
            </c:dLbl>
            <c:dLbl>
              <c:idx val="20"/>
              <c:delete val="1"/>
              <c:extLst>
                <c:ext xmlns:c15="http://schemas.microsoft.com/office/drawing/2012/chart" uri="{CE6537A1-D6FC-4f65-9D91-7224C49458BB}"/>
                <c:ext xmlns:c16="http://schemas.microsoft.com/office/drawing/2014/chart" uri="{C3380CC4-5D6E-409C-BE32-E72D297353CC}">
                  <c16:uniqueId val="{0000000B-034A-46A3-82D5-BEE82E8EE0BF}"/>
                </c:ext>
              </c:extLst>
            </c:dLbl>
            <c:dLbl>
              <c:idx val="22"/>
              <c:delete val="1"/>
              <c:extLst>
                <c:ext xmlns:c15="http://schemas.microsoft.com/office/drawing/2012/chart" uri="{CE6537A1-D6FC-4f65-9D91-7224C49458BB}"/>
                <c:ext xmlns:c16="http://schemas.microsoft.com/office/drawing/2014/chart" uri="{C3380CC4-5D6E-409C-BE32-E72D297353CC}">
                  <c16:uniqueId val="{0000000C-034A-46A3-82D5-BEE82E8EE0BF}"/>
                </c:ext>
              </c:extLst>
            </c:dLbl>
            <c:dLbl>
              <c:idx val="23"/>
              <c:delete val="1"/>
              <c:extLst>
                <c:ext xmlns:c15="http://schemas.microsoft.com/office/drawing/2012/chart" uri="{CE6537A1-D6FC-4f65-9D91-7224C49458BB}"/>
                <c:ext xmlns:c16="http://schemas.microsoft.com/office/drawing/2014/chart" uri="{C3380CC4-5D6E-409C-BE32-E72D297353CC}">
                  <c16:uniqueId val="{0000000D-034A-46A3-82D5-BEE82E8EE0BF}"/>
                </c:ext>
              </c:extLst>
            </c:dLbl>
            <c:dLbl>
              <c:idx val="24"/>
              <c:delete val="1"/>
              <c:extLst>
                <c:ext xmlns:c15="http://schemas.microsoft.com/office/drawing/2012/chart" uri="{CE6537A1-D6FC-4f65-9D91-7224C49458BB}"/>
                <c:ext xmlns:c16="http://schemas.microsoft.com/office/drawing/2014/chart" uri="{C3380CC4-5D6E-409C-BE32-E72D297353CC}">
                  <c16:uniqueId val="{0000000E-034A-46A3-82D5-BEE82E8EE0BF}"/>
                </c:ext>
              </c:extLst>
            </c:dLbl>
            <c:spPr>
              <a:noFill/>
              <a:ln>
                <a:noFill/>
              </a:ln>
              <a:effectLst/>
            </c:spPr>
            <c:txPr>
              <a:bodyPr rot="0" spcFirstLastPara="1" vertOverflow="ellipsis" vert="horz" wrap="square" anchor="ctr" anchorCtr="1"/>
              <a:lstStyle/>
              <a:p>
                <a:pPr>
                  <a:defRPr sz="1100" b="0" i="0" u="none" strike="noStrike" kern="1200" baseline="0">
                    <a:solidFill>
                      <a:schemeClr val="tx1">
                        <a:lumMod val="75000"/>
                        <a:lumOff val="25000"/>
                      </a:schemeClr>
                    </a:solidFill>
                    <a:latin typeface="Montserrat" pitchFamily="2"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'Export &amp; Import'!$B$12:$B$37</c:f>
              <c:numCache>
                <c:formatCode>[$-409]mmm\-yy;@</c:formatCode>
                <c:ptCount val="26"/>
                <c:pt idx="0">
                  <c:v>45200</c:v>
                </c:pt>
                <c:pt idx="1">
                  <c:v>45231</c:v>
                </c:pt>
                <c:pt idx="2">
                  <c:v>45261</c:v>
                </c:pt>
                <c:pt idx="3">
                  <c:v>45292</c:v>
                </c:pt>
                <c:pt idx="4">
                  <c:v>45323</c:v>
                </c:pt>
                <c:pt idx="5">
                  <c:v>45352</c:v>
                </c:pt>
                <c:pt idx="6">
                  <c:v>45383</c:v>
                </c:pt>
                <c:pt idx="7">
                  <c:v>45413</c:v>
                </c:pt>
                <c:pt idx="8">
                  <c:v>45444</c:v>
                </c:pt>
                <c:pt idx="9">
                  <c:v>45474</c:v>
                </c:pt>
                <c:pt idx="10">
                  <c:v>45505</c:v>
                </c:pt>
                <c:pt idx="11">
                  <c:v>45536</c:v>
                </c:pt>
                <c:pt idx="12">
                  <c:v>45566</c:v>
                </c:pt>
                <c:pt idx="13">
                  <c:v>45597</c:v>
                </c:pt>
                <c:pt idx="14">
                  <c:v>45650</c:v>
                </c:pt>
                <c:pt idx="15">
                  <c:v>45658</c:v>
                </c:pt>
                <c:pt idx="16">
                  <c:v>45690</c:v>
                </c:pt>
                <c:pt idx="17">
                  <c:v>45719</c:v>
                </c:pt>
                <c:pt idx="18">
                  <c:v>45751</c:v>
                </c:pt>
                <c:pt idx="19">
                  <c:v>45782</c:v>
                </c:pt>
                <c:pt idx="20">
                  <c:v>45814</c:v>
                </c:pt>
                <c:pt idx="21">
                  <c:v>45846</c:v>
                </c:pt>
                <c:pt idx="22">
                  <c:v>45878</c:v>
                </c:pt>
                <c:pt idx="23">
                  <c:v>45910</c:v>
                </c:pt>
                <c:pt idx="24">
                  <c:v>45942</c:v>
                </c:pt>
                <c:pt idx="25">
                  <c:v>45974</c:v>
                </c:pt>
              </c:numCache>
            </c:numRef>
          </c:cat>
          <c:val>
            <c:numRef>
              <c:f>'Export &amp; Import'!$C$12:$C$37</c:f>
              <c:numCache>
                <c:formatCode>_ * #,##0.00_)_ ;_ * \(#,##0.00\)_ ;_ * "-"??_)_ ;_ @_ </c:formatCode>
                <c:ptCount val="26"/>
                <c:pt idx="0">
                  <c:v>3.4301999999999997</c:v>
                </c:pt>
                <c:pt idx="1">
                  <c:v>3.5661</c:v>
                </c:pt>
                <c:pt idx="2">
                  <c:v>3.9344000000000001</c:v>
                </c:pt>
                <c:pt idx="3">
                  <c:v>4.1973000000000003</c:v>
                </c:pt>
                <c:pt idx="4">
                  <c:v>3.8715000000000002</c:v>
                </c:pt>
                <c:pt idx="5">
                  <c:v>3.8136000000000001</c:v>
                </c:pt>
                <c:pt idx="6">
                  <c:v>2.9916</c:v>
                </c:pt>
                <c:pt idx="7">
                  <c:v>4.0915999999999997</c:v>
                </c:pt>
                <c:pt idx="8">
                  <c:v>3.7459000000000002</c:v>
                </c:pt>
                <c:pt idx="9">
                  <c:v>3.8236999999999997</c:v>
                </c:pt>
                <c:pt idx="10">
                  <c:v>4.0335999999999999</c:v>
                </c:pt>
                <c:pt idx="11">
                  <c:v>3.8005</c:v>
                </c:pt>
                <c:pt idx="12">
                  <c:v>4.1309446654306301</c:v>
                </c:pt>
                <c:pt idx="13">
                  <c:v>3.85</c:v>
                </c:pt>
                <c:pt idx="14" formatCode="_ * #,##0.0_)_ ;_ * \(#,##0.0\)_ ;_ * &quot;-&quot;??_)_ ;_ @_ ">
                  <c:v>4.25</c:v>
                </c:pt>
                <c:pt idx="15" formatCode="_ * #,##0.0_)_ ;_ * \(#,##0.0\)_ ;_ * &quot;-&quot;??_)_ ;_ @_ ">
                  <c:v>4.4000000000000004</c:v>
                </c:pt>
                <c:pt idx="16" formatCode="_ * #,##0.0_)_ ;_ * \(#,##0.0\)_ ;_ * &quot;-&quot;??_)_ ;_ @_ ">
                  <c:v>3.97</c:v>
                </c:pt>
                <c:pt idx="17" formatCode="_ * #,##0.0_)_ ;_ * \(#,##0.0\)_ ;_ * &quot;-&quot;??_)_ ;_ @_ ">
                  <c:v>4.24</c:v>
                </c:pt>
                <c:pt idx="18" formatCode="_ * #,##0.0_)_ ;_ * \(#,##0.0\)_ ;_ * &quot;-&quot;??_)_ ;_ @_ ">
                  <c:v>3.03</c:v>
                </c:pt>
                <c:pt idx="19" formatCode="_ * #,##0.0_)_ ;_ * \(#,##0.0\)_ ;_ * &quot;-&quot;??_)_ ;_ @_ ">
                  <c:v>4.7300000000000004</c:v>
                </c:pt>
                <c:pt idx="20" formatCode="_ * #,##0.0_)_ ;_ * \(#,##0.0\)_ ;_ * &quot;-&quot;??_)_ ;_ @_ ">
                  <c:v>3.3</c:v>
                </c:pt>
                <c:pt idx="21" formatCode="_ * #,##0.0_)_ ;_ * \(#,##0.0\)_ ;_ * &quot;-&quot;??_)_ ;_ @_ ">
                  <c:v>4.7789999999999999</c:v>
                </c:pt>
                <c:pt idx="22" formatCode="_ * #,##0.0_)_ ;_ * \(#,##0.0\)_ ;_ * &quot;-&quot;??_)_ ;_ @_ ">
                  <c:v>3.8839999999999999</c:v>
                </c:pt>
                <c:pt idx="23" formatCode="_ * #,##0.0_)_ ;_ * \(#,##0.0\)_ ;_ * &quot;-&quot;??_)_ ;_ @_ ">
                  <c:v>3.6070000000000002</c:v>
                </c:pt>
                <c:pt idx="24" formatCode="_ * #,##0.0_)_ ;_ * \(#,##0.0\)_ ;_ * &quot;-&quot;??_)_ ;_ @_ ">
                  <c:v>3.8119999999999998</c:v>
                </c:pt>
                <c:pt idx="25" formatCode="_ * #,##0.0_)_ ;_ * \(#,##0.0\)_ ;_ * &quot;-&quot;??_)_ ;_ @_ ">
                  <c:v>3.89</c:v>
                </c:pt>
              </c:numCache>
            </c:numRef>
          </c:val>
          <c:smooth val="0"/>
          <c:extLst>
            <c:ext xmlns:c16="http://schemas.microsoft.com/office/drawing/2014/chart" uri="{C3380CC4-5D6E-409C-BE32-E72D297353CC}">
              <c16:uniqueId val="{0000000F-034A-46A3-82D5-BEE82E8EE0BF}"/>
            </c:ext>
          </c:extLst>
        </c:ser>
        <c:dLbls>
          <c:showLegendKey val="0"/>
          <c:showVal val="0"/>
          <c:showCatName val="0"/>
          <c:showSerName val="0"/>
          <c:showPercent val="0"/>
          <c:showBubbleSize val="0"/>
        </c:dLbls>
        <c:smooth val="0"/>
        <c:axId val="1238857880"/>
        <c:axId val="1238856392"/>
      </c:lineChart>
      <c:dateAx>
        <c:axId val="1238857880"/>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238856392"/>
        <c:crosses val="autoZero"/>
        <c:auto val="1"/>
        <c:lblOffset val="100"/>
        <c:baseTimeUnit val="months"/>
        <c:minorUnit val="2"/>
        <c:minorTimeUnit val="months"/>
      </c:dateAx>
      <c:valAx>
        <c:axId val="1238856392"/>
        <c:scaling>
          <c:orientation val="minMax"/>
          <c:min val="3"/>
        </c:scaling>
        <c:delete val="1"/>
        <c:axPos val="l"/>
        <c:numFmt formatCode="0" sourceLinked="0"/>
        <c:majorTickMark val="none"/>
        <c:minorTickMark val="none"/>
        <c:tickLblPos val="nextTo"/>
        <c:crossAx val="1238857880"/>
        <c:crosses val="autoZero"/>
        <c:crossBetween val="between"/>
        <c:majorUnit val="1"/>
        <c:minorUnit val="0.1"/>
      </c:valAx>
      <c:spPr>
        <a:noFill/>
        <a:ln w="25400">
          <a:noFill/>
        </a:ln>
        <a:effectLst/>
      </c:spPr>
    </c:plotArea>
    <c:plotVisOnly val="1"/>
    <c:dispBlanksAs val="gap"/>
    <c:showDLblsOverMax val="0"/>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a:solidFill>
                  <a:srgbClr val="293652"/>
                </a:solidFill>
              </a:rPr>
              <a:t>Annual Export (Billion US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barChart>
        <c:barDir val="bar"/>
        <c:grouping val="clustered"/>
        <c:varyColors val="0"/>
        <c:ser>
          <c:idx val="0"/>
          <c:order val="0"/>
          <c:tx>
            <c:strRef>
              <c:f>'Export &amp; Import'!$C$54</c:f>
              <c:strCache>
                <c:ptCount val="1"/>
                <c:pt idx="0">
                  <c:v>Export (Billion US $)</c:v>
                </c:pt>
              </c:strCache>
            </c:strRef>
          </c:tx>
          <c:spPr>
            <a:solidFill>
              <a:srgbClr val="293652"/>
            </a:solidFill>
            <a:ln>
              <a:noFill/>
            </a:ln>
            <a:effectLst/>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Montserrat" pitchFamily="2" charset="77"/>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'Export &amp; Import'!$B$55:$B$60</c:f>
              <c:strCache>
                <c:ptCount val="6"/>
                <c:pt idx="0">
                  <c:v>2020-21</c:v>
                </c:pt>
                <c:pt idx="1">
                  <c:v>2021-22</c:v>
                </c:pt>
                <c:pt idx="2">
                  <c:v>2022-23</c:v>
                </c:pt>
                <c:pt idx="3">
                  <c:v>2023-24</c:v>
                </c:pt>
                <c:pt idx="4">
                  <c:v>2024-25</c:v>
                </c:pt>
                <c:pt idx="5">
                  <c:v>Jul-Nov 25*</c:v>
                </c:pt>
              </c:strCache>
            </c:strRef>
          </c:cat>
          <c:val>
            <c:numRef>
              <c:f>'Export &amp; Import'!$C$55:$C$60</c:f>
              <c:numCache>
                <c:formatCode>_ * #,##0.00_)_ ;_ * \(#,##0.00\)_ ;_ * "-"??_)_ ;_ @_ </c:formatCode>
                <c:ptCount val="6"/>
                <c:pt idx="0">
                  <c:v>38.758299999999998</c:v>
                </c:pt>
                <c:pt idx="1">
                  <c:v>52.08</c:v>
                </c:pt>
                <c:pt idx="2">
                  <c:v>43.36</c:v>
                </c:pt>
                <c:pt idx="3">
                  <c:v>40.880000000000003</c:v>
                </c:pt>
                <c:pt idx="4">
                  <c:v>43.95</c:v>
                </c:pt>
                <c:pt idx="5" formatCode="_ * #,##0.0_)_ ;_ * \(#,##0.0\)_ ;_ * &quot;-&quot;??_)_ ;_ @_ ">
                  <c:v>19.972000000000001</c:v>
                </c:pt>
              </c:numCache>
            </c:numRef>
          </c:val>
          <c:extLst>
            <c:ext xmlns:c16="http://schemas.microsoft.com/office/drawing/2014/chart" uri="{C3380CC4-5D6E-409C-BE32-E72D297353CC}">
              <c16:uniqueId val="{00000000-DD95-4705-AE48-3E82ACCBFEC4}"/>
            </c:ext>
          </c:extLst>
        </c:ser>
        <c:dLbls>
          <c:showLegendKey val="0"/>
          <c:showVal val="0"/>
          <c:showCatName val="0"/>
          <c:showSerName val="0"/>
          <c:showPercent val="0"/>
          <c:showBubbleSize val="0"/>
        </c:dLbls>
        <c:gapWidth val="182"/>
        <c:axId val="162594279"/>
        <c:axId val="162605191"/>
      </c:barChart>
      <c:catAx>
        <c:axId val="162594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62605191"/>
        <c:crosses val="autoZero"/>
        <c:auto val="1"/>
        <c:lblAlgn val="ctr"/>
        <c:lblOffset val="100"/>
        <c:noMultiLvlLbl val="0"/>
      </c:catAx>
      <c:valAx>
        <c:axId val="162605191"/>
        <c:scaling>
          <c:orientation val="minMax"/>
        </c:scaling>
        <c:delete val="1"/>
        <c:axPos val="b"/>
        <c:numFmt formatCode="_ * #,##0.00_)_ ;_ * \(#,##0.00\)_ ;_ * &quot;-&quot;??_)_ ;_ @_ " sourceLinked="1"/>
        <c:majorTickMark val="none"/>
        <c:minorTickMark val="none"/>
        <c:tickLblPos val="nextTo"/>
        <c:crossAx val="162594279"/>
        <c:crosses val="autoZero"/>
        <c:crossBetween val="between"/>
      </c:valAx>
      <c:spPr>
        <a:noFill/>
        <a:ln w="25400">
          <a:noFill/>
        </a:ln>
        <a:effectLst/>
      </c:spPr>
    </c:plotArea>
    <c:plotVisOnly val="1"/>
    <c:dispBlanksAs val="gap"/>
    <c:showDLblsOverMax val="0"/>
  </c:chart>
  <c:spPr>
    <a:noFill/>
    <a:ln>
      <a:noFill/>
    </a:ln>
    <a:effectLst/>
  </c:spPr>
  <c:txPr>
    <a:bodyPr/>
    <a:lstStyle/>
    <a:p>
      <a:pPr>
        <a:defRPr sz="1100">
          <a:latin typeface="Montserrat" pitchFamily="2" charset="77"/>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b="0"/>
            </a:pPr>
            <a:r>
              <a:rPr lang="en-US" b="0"/>
              <a:t>Annual Import (Billion US $)</a:t>
            </a:r>
          </a:p>
        </c:rich>
      </c:tx>
      <c:overlay val="0"/>
      <c:spPr>
        <a:noFill/>
        <a:ln>
          <a:noFill/>
        </a:ln>
        <a:effectLst/>
      </c:spPr>
    </c:title>
    <c:autoTitleDeleted val="0"/>
    <c:plotArea>
      <c:layout/>
      <c:barChart>
        <c:barDir val="bar"/>
        <c:grouping val="clustered"/>
        <c:varyColors val="0"/>
        <c:ser>
          <c:idx val="1"/>
          <c:order val="0"/>
          <c:spPr>
            <a:solidFill>
              <a:srgbClr val="29365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'Export &amp; Import'!$B$64:$B$69</c:f>
              <c:strCache>
                <c:ptCount val="6"/>
                <c:pt idx="0">
                  <c:v>2020-21</c:v>
                </c:pt>
                <c:pt idx="1">
                  <c:v>2021-22</c:v>
                </c:pt>
                <c:pt idx="2">
                  <c:v>2022-23</c:v>
                </c:pt>
                <c:pt idx="3">
                  <c:v>2023-24</c:v>
                </c:pt>
                <c:pt idx="4">
                  <c:v>2024-25</c:v>
                </c:pt>
                <c:pt idx="5">
                  <c:v>Jul-Oct 25*</c:v>
                </c:pt>
              </c:strCache>
            </c:strRef>
          </c:cat>
          <c:val>
            <c:numRef>
              <c:f>'Export &amp; Import'!$C$64:$C$69</c:f>
              <c:numCache>
                <c:formatCode>_ * #,##0.00_)_ ;_ * \(#,##0.00\)_ ;_ * "-"??_)_ ;_ @_ </c:formatCode>
                <c:ptCount val="6"/>
                <c:pt idx="0">
                  <c:v>65.59</c:v>
                </c:pt>
                <c:pt idx="1">
                  <c:v>89.16</c:v>
                </c:pt>
                <c:pt idx="2">
                  <c:v>75.06</c:v>
                </c:pt>
                <c:pt idx="3">
                  <c:v>66.72</c:v>
                </c:pt>
                <c:pt idx="4">
                  <c:v>68.349999999999994</c:v>
                </c:pt>
                <c:pt idx="5" formatCode="_ * #,##0.0_)_ ;_ * \(#,##0.0\)_ ;_ * &quot;-&quot;??_)_ ;_ @_ ">
                  <c:v>23.323</c:v>
                </c:pt>
              </c:numCache>
            </c:numRef>
          </c:val>
          <c:extLst>
            <c:ext xmlns:c16="http://schemas.microsoft.com/office/drawing/2014/chart" uri="{C3380CC4-5D6E-409C-BE32-E72D297353CC}">
              <c16:uniqueId val="{00000000-AB99-49F7-BD8E-67DB9F9B6017}"/>
            </c:ext>
          </c:extLst>
        </c:ser>
        <c:dLbls>
          <c:showLegendKey val="0"/>
          <c:showVal val="0"/>
          <c:showCatName val="0"/>
          <c:showSerName val="0"/>
          <c:showPercent val="0"/>
          <c:showBubbleSize val="0"/>
        </c:dLbls>
        <c:gapWidth val="182"/>
        <c:axId val="162594279"/>
        <c:axId val="162605191"/>
      </c:barChart>
      <c:catAx>
        <c:axId val="162594279"/>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162605191"/>
        <c:crosses val="autoZero"/>
        <c:auto val="1"/>
        <c:lblAlgn val="ctr"/>
        <c:lblOffset val="100"/>
        <c:noMultiLvlLbl val="0"/>
      </c:catAx>
      <c:valAx>
        <c:axId val="162605191"/>
        <c:scaling>
          <c:orientation val="minMax"/>
        </c:scaling>
        <c:delete val="1"/>
        <c:axPos val="b"/>
        <c:numFmt formatCode="_ * #,##0.00_)_ ;_ * \(#,##0.00\)_ ;_ * &quot;-&quot;??_)_ ;_ @_ " sourceLinked="1"/>
        <c:majorTickMark val="none"/>
        <c:minorTickMark val="none"/>
        <c:tickLblPos val="nextTo"/>
        <c:crossAx val="162594279"/>
        <c:crosses val="autoZero"/>
        <c:crossBetween val="between"/>
      </c:valAx>
    </c:plotArea>
    <c:plotVisOnly val="1"/>
    <c:dispBlanksAs val="gap"/>
    <c:showDLblsOverMax val="0"/>
  </c:chart>
  <c:txPr>
    <a:bodyPr/>
    <a:lstStyle/>
    <a:p>
      <a:pPr>
        <a:defRPr sz="1100">
          <a:latin typeface="Montserrat" panose="00000500000000000000" pitchFamily="2" charset="0"/>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r>
              <a:rPr lang="en-US" b="0"/>
              <a:t>Monthly Import (Billion US $)</a:t>
            </a:r>
          </a:p>
        </c:rich>
      </c:tx>
      <c:overlay val="0"/>
      <c:spPr>
        <a:noFill/>
        <a:ln>
          <a:noFill/>
        </a:ln>
        <a:effectLst/>
      </c:spPr>
      <c:txPr>
        <a:bodyPr rot="0" spcFirstLastPara="1" vertOverflow="ellipsis" vert="horz" wrap="square" anchor="ctr" anchorCtr="1"/>
        <a:lstStyle/>
        <a:p>
          <a:pPr>
            <a:defRPr sz="1320" b="0" i="0" u="none" strike="noStrike" kern="1200" spc="0" baseline="0">
              <a:solidFill>
                <a:srgbClr val="293652"/>
              </a:solidFill>
              <a:latin typeface="Montserrat" pitchFamily="2" charset="77"/>
              <a:ea typeface="+mn-ea"/>
              <a:cs typeface="+mn-cs"/>
            </a:defRPr>
          </a:pPr>
          <a:endParaRPr lang="en-US"/>
        </a:p>
      </c:txPr>
    </c:title>
    <c:autoTitleDeleted val="0"/>
    <c:plotArea>
      <c:layout/>
      <c:lineChart>
        <c:grouping val="stacked"/>
        <c:varyColors val="0"/>
        <c:ser>
          <c:idx val="0"/>
          <c:order val="0"/>
          <c:spPr>
            <a:ln w="28575" cap="rnd">
              <a:solidFill>
                <a:schemeClr val="tx2"/>
              </a:solidFill>
              <a:round/>
            </a:ln>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79EC-7548-A2E8-3CC0899E17E9}"/>
                </c:ext>
              </c:extLst>
            </c:dLbl>
            <c:dLbl>
              <c:idx val="2"/>
              <c:delete val="1"/>
              <c:extLst>
                <c:ext xmlns:c15="http://schemas.microsoft.com/office/drawing/2012/chart" uri="{CE6537A1-D6FC-4f65-9D91-7224C49458BB}"/>
                <c:ext xmlns:c16="http://schemas.microsoft.com/office/drawing/2014/chart" uri="{C3380CC4-5D6E-409C-BE32-E72D297353CC}">
                  <c16:uniqueId val="{00000001-79EC-7548-A2E8-3CC0899E17E9}"/>
                </c:ext>
              </c:extLst>
            </c:dLbl>
            <c:dLbl>
              <c:idx val="5"/>
              <c:delete val="1"/>
              <c:extLst>
                <c:ext xmlns:c15="http://schemas.microsoft.com/office/drawing/2012/chart" uri="{CE6537A1-D6FC-4f65-9D91-7224C49458BB}"/>
                <c:ext xmlns:c16="http://schemas.microsoft.com/office/drawing/2014/chart" uri="{C3380CC4-5D6E-409C-BE32-E72D297353CC}">
                  <c16:uniqueId val="{00000002-79EC-7548-A2E8-3CC0899E17E9}"/>
                </c:ext>
              </c:extLst>
            </c:dLbl>
            <c:dLbl>
              <c:idx val="7"/>
              <c:layout>
                <c:manualLayout>
                  <c:x val="-1.9031748553137542E-3"/>
                  <c:y val="-0.14004836447127383"/>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9AE-4593-BB46-BAEE86B534A8}"/>
                </c:ext>
              </c:extLst>
            </c:dLbl>
            <c:dLbl>
              <c:idx val="8"/>
              <c:delete val="1"/>
              <c:extLst>
                <c:ext xmlns:c15="http://schemas.microsoft.com/office/drawing/2012/chart" uri="{CE6537A1-D6FC-4f65-9D91-7224C49458BB}"/>
                <c:ext xmlns:c16="http://schemas.microsoft.com/office/drawing/2014/chart" uri="{C3380CC4-5D6E-409C-BE32-E72D297353CC}">
                  <c16:uniqueId val="{00000003-79EC-7548-A2E8-3CC0899E17E9}"/>
                </c:ext>
              </c:extLst>
            </c:dLbl>
            <c:dLbl>
              <c:idx val="9"/>
              <c:delete val="1"/>
              <c:extLst>
                <c:ext xmlns:c15="http://schemas.microsoft.com/office/drawing/2012/chart" uri="{CE6537A1-D6FC-4f65-9D91-7224C49458BB}"/>
                <c:ext xmlns:c16="http://schemas.microsoft.com/office/drawing/2014/chart" uri="{C3380CC4-5D6E-409C-BE32-E72D297353CC}">
                  <c16:uniqueId val="{00000004-79EC-7548-A2E8-3CC0899E17E9}"/>
                </c:ext>
              </c:extLst>
            </c:dLbl>
            <c:dLbl>
              <c:idx val="11"/>
              <c:delete val="1"/>
              <c:extLst>
                <c:ext xmlns:c15="http://schemas.microsoft.com/office/drawing/2012/chart" uri="{CE6537A1-D6FC-4f65-9D91-7224C49458BB}"/>
                <c:ext xmlns:c16="http://schemas.microsoft.com/office/drawing/2014/chart" uri="{C3380CC4-5D6E-409C-BE32-E72D297353CC}">
                  <c16:uniqueId val="{00000005-79EC-7548-A2E8-3CC0899E17E9}"/>
                </c:ext>
              </c:extLst>
            </c:dLbl>
            <c:dLbl>
              <c:idx val="12"/>
              <c:delete val="1"/>
              <c:extLst>
                <c:ext xmlns:c15="http://schemas.microsoft.com/office/drawing/2012/chart" uri="{CE6537A1-D6FC-4f65-9D91-7224C49458BB}"/>
                <c:ext xmlns:c16="http://schemas.microsoft.com/office/drawing/2014/chart" uri="{C3380CC4-5D6E-409C-BE32-E72D297353CC}">
                  <c16:uniqueId val="{00000006-79EC-7548-A2E8-3CC0899E17E9}"/>
                </c:ext>
              </c:extLst>
            </c:dLbl>
            <c:dLbl>
              <c:idx val="13"/>
              <c:layout>
                <c:manualLayout>
                  <c:x val="-1.6453443960071971E-2"/>
                  <c:y val="8.8380180918405785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79EC-7548-A2E8-3CC0899E17E9}"/>
                </c:ext>
              </c:extLst>
            </c:dLbl>
            <c:dLbl>
              <c:idx val="16"/>
              <c:layout>
                <c:manualLayout>
                  <c:x val="2.2838098263765049E-2"/>
                  <c:y val="-3.5012091117818472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89AE-4593-BB46-BAEE86B534A8}"/>
                </c:ext>
              </c:extLst>
            </c:dLbl>
            <c:dLbl>
              <c:idx val="17"/>
              <c:delete val="1"/>
              <c:extLst>
                <c:ext xmlns:c15="http://schemas.microsoft.com/office/drawing/2012/chart" uri="{CE6537A1-D6FC-4f65-9D91-7224C49458BB}"/>
                <c:ext xmlns:c16="http://schemas.microsoft.com/office/drawing/2014/chart" uri="{C3380CC4-5D6E-409C-BE32-E72D297353CC}">
                  <c16:uniqueId val="{00000008-79EC-7548-A2E8-3CC0899E17E9}"/>
                </c:ext>
              </c:extLst>
            </c:dLbl>
            <c:dLbl>
              <c:idx val="18"/>
              <c:delete val="1"/>
              <c:extLst>
                <c:ext xmlns:c15="http://schemas.microsoft.com/office/drawing/2012/chart" uri="{CE6537A1-D6FC-4f65-9D91-7224C49458BB}"/>
                <c:ext xmlns:c16="http://schemas.microsoft.com/office/drawing/2014/chart" uri="{C3380CC4-5D6E-409C-BE32-E72D297353CC}">
                  <c16:uniqueId val="{00000009-79EC-7548-A2E8-3CC0899E17E9}"/>
                </c:ext>
              </c:extLst>
            </c:dLbl>
            <c:dLbl>
              <c:idx val="19"/>
              <c:delete val="1"/>
              <c:extLst>
                <c:ext xmlns:c15="http://schemas.microsoft.com/office/drawing/2012/chart" uri="{CE6537A1-D6FC-4f65-9D91-7224C49458BB}"/>
                <c:ext xmlns:c16="http://schemas.microsoft.com/office/drawing/2014/chart" uri="{C3380CC4-5D6E-409C-BE32-E72D297353CC}">
                  <c16:uniqueId val="{0000000A-79EC-7548-A2E8-3CC0899E17E9}"/>
                </c:ext>
              </c:extLst>
            </c:dLbl>
            <c:dLbl>
              <c:idx val="20"/>
              <c:delete val="1"/>
              <c:extLst>
                <c:ext xmlns:c15="http://schemas.microsoft.com/office/drawing/2012/chart" uri="{CE6537A1-D6FC-4f65-9D91-7224C49458BB}"/>
                <c:ext xmlns:c16="http://schemas.microsoft.com/office/drawing/2014/chart" uri="{C3380CC4-5D6E-409C-BE32-E72D297353CC}">
                  <c16:uniqueId val="{0000000B-79EC-7548-A2E8-3CC0899E17E9}"/>
                </c:ext>
              </c:extLst>
            </c:dLbl>
            <c:dLbl>
              <c:idx val="21"/>
              <c:layout>
                <c:manualLayout>
                  <c:x val="-2.0124305883111222E-2"/>
                  <c:y val="-7.6905298492474516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C-79EC-7548-A2E8-3CC0899E17E9}"/>
                </c:ext>
              </c:extLst>
            </c:dLbl>
            <c:dLbl>
              <c:idx val="22"/>
              <c:delete val="1"/>
              <c:extLst>
                <c:ext xmlns:c15="http://schemas.microsoft.com/office/drawing/2012/chart" uri="{CE6537A1-D6FC-4f65-9D91-7224C49458BB}"/>
                <c:ext xmlns:c16="http://schemas.microsoft.com/office/drawing/2014/chart" uri="{C3380CC4-5D6E-409C-BE32-E72D297353CC}">
                  <c16:uniqueId val="{0000000D-79EC-7548-A2E8-3CC0899E17E9}"/>
                </c:ext>
              </c:extLst>
            </c:dLbl>
            <c:dLbl>
              <c:idx val="25"/>
              <c:delete val="1"/>
              <c:extLst>
                <c:ext xmlns:c15="http://schemas.microsoft.com/office/drawing/2012/chart" uri="{CE6537A1-D6FC-4f65-9D91-7224C49458BB}"/>
                <c:ext xmlns:c16="http://schemas.microsoft.com/office/drawing/2014/chart" uri="{C3380CC4-5D6E-409C-BE32-E72D297353CC}">
                  <c16:uniqueId val="{0000000E-79EC-7548-A2E8-3CC0899E17E9}"/>
                </c:ext>
              </c:extLst>
            </c:dLbl>
            <c:dLbl>
              <c:idx val="26"/>
              <c:layout>
                <c:manualLayout>
                  <c:x val="0"/>
                  <c:y val="-9.6131623115593159E-2"/>
                </c:manualLayout>
              </c:layou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F-79EC-7548-A2E8-3CC0899E17E9}"/>
                </c:ext>
              </c:extLst>
            </c:dLbl>
            <c:numFmt formatCode="#,##0.00" sourceLinked="0"/>
            <c:spPr>
              <a:noFill/>
              <a:ln>
                <a:noFill/>
              </a:ln>
              <a:effectLst/>
            </c:spPr>
            <c:txPr>
              <a:bodyPr rot="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numRef>
              <c:f>'Export &amp; Import'!$Q$9:$Q$35</c:f>
              <c:numCache>
                <c:formatCode>[$-409]mmm\-yy;@</c:formatCode>
                <c:ptCount val="27"/>
                <c:pt idx="0">
                  <c:v>45161</c:v>
                </c:pt>
                <c:pt idx="1">
                  <c:v>45192</c:v>
                </c:pt>
                <c:pt idx="2">
                  <c:v>45200</c:v>
                </c:pt>
                <c:pt idx="3">
                  <c:v>45231</c:v>
                </c:pt>
                <c:pt idx="4">
                  <c:v>45261</c:v>
                </c:pt>
                <c:pt idx="5">
                  <c:v>45292</c:v>
                </c:pt>
                <c:pt idx="6">
                  <c:v>45323</c:v>
                </c:pt>
                <c:pt idx="7">
                  <c:v>45352</c:v>
                </c:pt>
                <c:pt idx="8">
                  <c:v>45383</c:v>
                </c:pt>
                <c:pt idx="9">
                  <c:v>45413</c:v>
                </c:pt>
                <c:pt idx="10">
                  <c:v>45444</c:v>
                </c:pt>
                <c:pt idx="11">
                  <c:v>45474</c:v>
                </c:pt>
                <c:pt idx="12">
                  <c:v>45505</c:v>
                </c:pt>
                <c:pt idx="13">
                  <c:v>45536</c:v>
                </c:pt>
                <c:pt idx="14">
                  <c:v>45566</c:v>
                </c:pt>
                <c:pt idx="15">
                  <c:v>45597</c:v>
                </c:pt>
                <c:pt idx="16">
                  <c:v>45650</c:v>
                </c:pt>
                <c:pt idx="17">
                  <c:v>45658</c:v>
                </c:pt>
                <c:pt idx="18">
                  <c:v>45690</c:v>
                </c:pt>
                <c:pt idx="19">
                  <c:v>45719</c:v>
                </c:pt>
                <c:pt idx="20">
                  <c:v>45751</c:v>
                </c:pt>
                <c:pt idx="21">
                  <c:v>45782</c:v>
                </c:pt>
                <c:pt idx="22">
                  <c:v>45814</c:v>
                </c:pt>
                <c:pt idx="23">
                  <c:v>45845</c:v>
                </c:pt>
                <c:pt idx="24">
                  <c:v>45877</c:v>
                </c:pt>
                <c:pt idx="25">
                  <c:v>45909</c:v>
                </c:pt>
                <c:pt idx="26">
                  <c:v>45941</c:v>
                </c:pt>
              </c:numCache>
            </c:numRef>
          </c:cat>
          <c:val>
            <c:numRef>
              <c:f>'Export &amp; Import'!$R$9:$R$35</c:f>
              <c:numCache>
                <c:formatCode>_ * #,##0.0_)_ ;_ * \(#,##0.0\)_ ;_ * "-"??_)_ ;_ @_ </c:formatCode>
                <c:ptCount val="27"/>
                <c:pt idx="0">
                  <c:v>5.39395706414457</c:v>
                </c:pt>
                <c:pt idx="1">
                  <c:v>4.50805294580673</c:v>
                </c:pt>
                <c:pt idx="2">
                  <c:v>5.3701965859321703</c:v>
                </c:pt>
                <c:pt idx="3">
                  <c:v>5.7081093756783705</c:v>
                </c:pt>
                <c:pt idx="4">
                  <c:v>5.0082647232649995</c:v>
                </c:pt>
                <c:pt idx="5">
                  <c:v>5.6646858932111002</c:v>
                </c:pt>
                <c:pt idx="6">
                  <c:v>4.4873898371496495</c:v>
                </c:pt>
                <c:pt idx="7">
                  <c:v>5.1642883106180895</c:v>
                </c:pt>
                <c:pt idx="8">
                  <c:v>5.4535723258571398</c:v>
                </c:pt>
                <c:pt idx="9">
                  <c:v>5.3652809837411892</c:v>
                </c:pt>
                <c:pt idx="10">
                  <c:v>5.1220768240813905</c:v>
                </c:pt>
                <c:pt idx="11">
                  <c:v>4.737184031</c:v>
                </c:pt>
                <c:pt idx="12">
                  <c:v>5.0350652159999996</c:v>
                </c:pt>
                <c:pt idx="13">
                  <c:v>5.4193774569999995</c:v>
                </c:pt>
                <c:pt idx="14">
                  <c:v>5.8707443130000003</c:v>
                </c:pt>
                <c:pt idx="15">
                  <c:v>5.05</c:v>
                </c:pt>
                <c:pt idx="16">
                  <c:v>6.07</c:v>
                </c:pt>
                <c:pt idx="17">
                  <c:v>6.37</c:v>
                </c:pt>
                <c:pt idx="18">
                  <c:v>5.94</c:v>
                </c:pt>
                <c:pt idx="19">
                  <c:v>5.89</c:v>
                </c:pt>
                <c:pt idx="20">
                  <c:v>5.82</c:v>
                </c:pt>
                <c:pt idx="21">
                  <c:v>5.78</c:v>
                </c:pt>
                <c:pt idx="22">
                  <c:v>4.3899999999999997</c:v>
                </c:pt>
                <c:pt idx="23">
                  <c:v>6.27</c:v>
                </c:pt>
                <c:pt idx="24">
                  <c:v>5.22</c:v>
                </c:pt>
                <c:pt idx="25">
                  <c:v>6.2119999999999997</c:v>
                </c:pt>
                <c:pt idx="26">
                  <c:v>5.6210000000000004</c:v>
                </c:pt>
              </c:numCache>
            </c:numRef>
          </c:val>
          <c:smooth val="0"/>
          <c:extLst>
            <c:ext xmlns:c16="http://schemas.microsoft.com/office/drawing/2014/chart" uri="{C3380CC4-5D6E-409C-BE32-E72D297353CC}">
              <c16:uniqueId val="{00000010-79EC-7548-A2E8-3CC0899E17E9}"/>
            </c:ext>
          </c:extLst>
        </c:ser>
        <c:dLbls>
          <c:showLegendKey val="0"/>
          <c:showVal val="1"/>
          <c:showCatName val="0"/>
          <c:showSerName val="0"/>
          <c:showPercent val="0"/>
          <c:showBubbleSize val="0"/>
        </c:dLbls>
        <c:smooth val="0"/>
        <c:axId val="1769279760"/>
        <c:axId val="1736181744"/>
      </c:lineChart>
      <c:dateAx>
        <c:axId val="1769279760"/>
        <c:scaling>
          <c:orientation val="minMax"/>
          <c:max val="45942"/>
        </c:scaling>
        <c:delete val="0"/>
        <c:axPos val="b"/>
        <c:numFmt formatCode="[$-409]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293652"/>
                </a:solidFill>
                <a:latin typeface="Montserrat" pitchFamily="2" charset="77"/>
                <a:ea typeface="+mn-ea"/>
                <a:cs typeface="+mn-cs"/>
              </a:defRPr>
            </a:pPr>
            <a:endParaRPr lang="en-US"/>
          </a:p>
        </c:txPr>
        <c:crossAx val="1736181744"/>
        <c:crosses val="autoZero"/>
        <c:auto val="1"/>
        <c:lblOffset val="100"/>
        <c:baseTimeUnit val="months"/>
        <c:majorUnit val="1"/>
        <c:majorTimeUnit val="months"/>
      </c:dateAx>
      <c:valAx>
        <c:axId val="1736181744"/>
        <c:scaling>
          <c:orientation val="minMax"/>
          <c:max val="6.5"/>
          <c:min val="3.5"/>
        </c:scaling>
        <c:delete val="1"/>
        <c:axPos val="l"/>
        <c:numFmt formatCode="_ * #,##0.0_)_ ;_ * \(#,##0.0\)_ ;_ * &quot;-&quot;??_)_ ;_ @_ " sourceLinked="1"/>
        <c:majorTickMark val="out"/>
        <c:minorTickMark val="none"/>
        <c:tickLblPos val="nextTo"/>
        <c:crossAx val="1769279760"/>
        <c:crossesAt val="45161"/>
        <c:crossBetween val="midCat"/>
      </c:valAx>
      <c:spPr>
        <a:noFill/>
        <a:ln w="25400">
          <a:noFill/>
        </a:ln>
        <a:effectLst/>
      </c:spPr>
    </c:plotArea>
    <c:plotVisOnly val="1"/>
    <c:dispBlanksAs val="gap"/>
    <c:showDLblsOverMax val="0"/>
  </c:chart>
  <c:spPr>
    <a:noFill/>
    <a:ln>
      <a:noFill/>
    </a:ln>
    <a:effectLst/>
  </c:spPr>
  <c:txPr>
    <a:bodyPr/>
    <a:lstStyle/>
    <a:p>
      <a:pPr>
        <a:defRPr sz="1100">
          <a:solidFill>
            <a:srgbClr val="293652"/>
          </a:solidFill>
          <a:latin typeface="Montserrat" pitchFamily="2" charset="77"/>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Remittance!$A$17:$A$27</cx:f>
        <cx:lvl ptCount="11">
          <cx:pt idx="0">United States Of America (USA)</cx:pt>
          <cx:pt idx="1">United Kingdom (UK)</cx:pt>
          <cx:pt idx="2">Saudi Arabia</cx:pt>
          <cx:pt idx="3">United Arab Emirates (UAE)</cx:pt>
          <cx:pt idx="4">Malaysia</cx:pt>
          <cx:pt idx="5">Kuwait</cx:pt>
          <cx:pt idx="6">Italy</cx:pt>
          <cx:pt idx="7">Oman</cx:pt>
          <cx:pt idx="8">Qatar</cx:pt>
          <cx:pt idx="9">Singapore</cx:pt>
          <cx:pt idx="10">other</cx:pt>
        </cx:lvl>
      </cx:strDim>
      <cx:numDim type="size">
        <cx:f>Remittance!$C$17:$C$27</cx:f>
        <cx:lvl ptCount="11" formatCode="0%">
          <cx:pt idx="0">0.075023015588184805</cx:pt>
          <cx:pt idx="1">0.14150685786508965</cx:pt>
          <cx:pt idx="2">0.1505492533587155</cx:pt>
          <cx:pt idx="3">0.11613899854884767</cx:pt>
          <cx:pt idx="4">0.10922261925195438</cx:pt>
          <cx:pt idx="5">0.049144132195297022</cx:pt>
          <cx:pt idx="6">0.063097820150732592</cx:pt>
          <cx:pt idx="7">0.0632187495123816</cx:pt>
          <cx:pt idx="8">0.049471811755894331</cx:pt>
          <cx:pt idx="9">0.040811709082965344</cx:pt>
          <cx:pt idx="10">0.14181503268993711</cx:pt>
        </cx:lvl>
      </cx:numDim>
    </cx:data>
  </cx:chartData>
  <cx:chart>
    <cx:title pos="t" align="ctr" overlay="0">
      <cx:tx>
        <cx:rich>
          <a:bodyPr spcFirstLastPara="1" vertOverflow="ellipsis" horzOverflow="overflow" wrap="square" lIns="0" tIns="0" rIns="0" bIns="0" anchor="ctr" anchorCtr="1"/>
          <a:lstStyle/>
          <a:p>
            <a:pPr algn="ctr" rtl="0">
              <a:defRPr sz="1320">
                <a:latin typeface="Montserrat" pitchFamily="2" charset="77"/>
                <a:ea typeface="Montserrat" pitchFamily="2" charset="77"/>
                <a:cs typeface="Montserrat" pitchFamily="2" charset="77"/>
              </a:defRPr>
            </a:pPr>
            <a:r>
              <a:rPr lang="en-US" sz="1320" b="0" i="0" u="none" strike="noStrike" baseline="0" dirty="0" err="1">
                <a:solidFill>
                  <a:sysClr val="windowText" lastClr="000000">
                    <a:lumMod val="65000"/>
                    <a:lumOff val="35000"/>
                  </a:sysClr>
                </a:solidFill>
                <a:latin typeface="Montserrat" pitchFamily="2" charset="77"/>
              </a:rPr>
              <a:t>Countrywise</a:t>
            </a:r>
            <a:r>
              <a:rPr lang="en-US" sz="1320" b="0" i="0" u="none" strike="noStrike" baseline="0" dirty="0">
                <a:solidFill>
                  <a:sysClr val="windowText" lastClr="000000">
                    <a:lumMod val="65000"/>
                    <a:lumOff val="35000"/>
                  </a:sysClr>
                </a:solidFill>
                <a:latin typeface="Montserrat" pitchFamily="2" charset="77"/>
              </a:rPr>
              <a:t> Remittance Contribution(Oct 2025-2026)</a:t>
            </a:r>
          </a:p>
        </cx:rich>
      </cx:tx>
    </cx:title>
    <cx:plotArea>
      <cx:plotAreaRegion>
        <cx:series layoutId="treemap" uniqueId="{C907F46E-FEFA-7C4C-A3EC-BA27014692F0}">
          <cx:tx>
            <cx:txData>
              <cx:f>Remittance!$C$16</cx:f>
              <cx:v/>
            </cx:txData>
          </cx:tx>
          <cx:dataLabels pos="inEnd">
            <cx:txPr>
              <a:bodyPr vertOverflow="overflow" horzOverflow="overflow" wrap="square" lIns="0" tIns="0" rIns="0" bIns="0"/>
              <a:lstStyle/>
              <a:p>
                <a:pPr algn="ctr" rtl="0">
                  <a:defRPr sz="900" b="1" i="0">
                    <a:solidFill>
                      <a:srgbClr val="FFFFFF"/>
                    </a:solidFill>
                    <a:latin typeface="Montserrat" pitchFamily="2" charset="77"/>
                    <a:ea typeface="Montserrat" pitchFamily="2" charset="77"/>
                    <a:cs typeface="Montserrat" pitchFamily="2" charset="77"/>
                  </a:defRPr>
                </a:pPr>
                <a:endParaRPr lang="en-US" b="1">
                  <a:latin typeface="Montserrat" pitchFamily="2" charset="77"/>
                </a:endParaRPr>
              </a:p>
            </cx:txPr>
            <cx:visibility seriesName="0" categoryName="1" value="1"/>
          </cx:dataLabels>
          <cx:dataId val="0"/>
          <cx:layoutPr>
            <cx:parentLabelLayout val="overlapping"/>
          </cx:layoutPr>
        </cx:series>
      </cx:plotAreaRegion>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 id="14">
  <a:schemeClr val="accent1"/>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withinLinear" id="14">
  <a:schemeClr val="accent1"/>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withinLinear" id="14">
  <a:schemeClr val="accent1"/>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 id="14">
  <a:schemeClr val="accent1"/>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lt1"/>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B42441-2F4A-E480-C080-7F5FB7D060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Macro Economics Report 2026</a:t>
            </a:r>
          </a:p>
        </p:txBody>
      </p:sp>
      <p:sp>
        <p:nvSpPr>
          <p:cNvPr id="3" name="Date Placeholder 2">
            <a:extLst>
              <a:ext uri="{FF2B5EF4-FFF2-40B4-BE49-F238E27FC236}">
                <a16:creationId xmlns:a16="http://schemas.microsoft.com/office/drawing/2014/main" id="{BB2C496B-AA9C-D754-A05C-60AEA1FF25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D535DAA-EAF7-4D48-8C4F-7A37F22C932F}" type="datetimeFigureOut">
              <a:rPr lang="en-GB" smtClean="0"/>
              <a:t>01/01/2026</a:t>
            </a:fld>
            <a:endParaRPr lang="en-GB"/>
          </a:p>
        </p:txBody>
      </p:sp>
      <p:sp>
        <p:nvSpPr>
          <p:cNvPr id="4" name="Footer Placeholder 3">
            <a:extLst>
              <a:ext uri="{FF2B5EF4-FFF2-40B4-BE49-F238E27FC236}">
                <a16:creationId xmlns:a16="http://schemas.microsoft.com/office/drawing/2014/main" id="{EED5C90D-44FD-07C9-9DD5-FA382256F4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103AE35-4605-EC0A-FA4D-40A9A0C3C7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F22089-5F7F-455C-A20F-80D819119C55}" type="slidenum">
              <a:rPr lang="en-GB" smtClean="0"/>
              <a:t>‹#›</a:t>
            </a:fld>
            <a:endParaRPr lang="en-GB"/>
          </a:p>
        </p:txBody>
      </p:sp>
    </p:spTree>
    <p:extLst>
      <p:ext uri="{BB962C8B-B14F-4D97-AF65-F5344CB8AC3E}">
        <p14:creationId xmlns:p14="http://schemas.microsoft.com/office/powerpoint/2010/main" val="1841618603"/>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GB"/>
              <a:t>Macro Economics Report 2026</a:t>
            </a: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D1986-EC21-41E5-8E28-35261CF70980}" type="datetimeFigureOut">
              <a:rPr lang="en-GB" smtClean="0"/>
              <a:t>01/01/2026</a:t>
            </a:fld>
            <a:endParaRPr lang="en-GB"/>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0D8BA0-5DED-4F9C-9E1D-6C6E5BF8B7FD}" type="slidenum">
              <a:rPr lang="en-GB" smtClean="0"/>
              <a:t>‹#›</a:t>
            </a:fld>
            <a:endParaRPr lang="en-GB"/>
          </a:p>
        </p:txBody>
      </p:sp>
    </p:spTree>
    <p:extLst>
      <p:ext uri="{BB962C8B-B14F-4D97-AF65-F5344CB8AC3E}">
        <p14:creationId xmlns:p14="http://schemas.microsoft.com/office/powerpoint/2010/main" val="6982784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A7D8AD-AD57-4093-8BFC-A70A022111A8}"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4034C44-F48F-484D-923D-311F125359FB}"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DC4D8-F9D8-488C-961B-934B6CDA319E}"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6324765-09D3-4750-A7BB-876E255069A2}"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5F990A-DFA2-438C-AB88-1B0D735EFFC1}" type="datetime1">
              <a:rPr lang="en-US" smtClean="0"/>
              <a:t>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1D26C3B-8AC8-4D23-86B6-91613352D6D2}"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40B053-5545-4CC1-8191-EA81C3D72C9B}" type="datetime1">
              <a:rPr lang="en-US" smtClean="0"/>
              <a:t>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EC9D2-17CF-4947-837A-C8580D3C6F25}" type="datetime1">
              <a:rPr lang="en-US" smtClean="0"/>
              <a:t>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8CD45-F71D-49C1-9FA5-8D7797434F12}" type="datetime1">
              <a:rPr lang="en-US" smtClean="0"/>
              <a:t>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713C11-0E22-4F92-9654-A77E3E00A2B5}"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1FEB405-B496-4660-908A-6341FAAAA7A0}" type="datetime1">
              <a:rPr lang="en-US" smtClean="0"/>
              <a:t>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AD1D68-359C-4F29-B65C-5F92392F501A}" type="datetime1">
              <a:rPr lang="en-US" smtClean="0"/>
              <a:t>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5" Type="http://schemas.openxmlformats.org/officeDocument/2006/relationships/chart" Target="../charts/chart16.xml"/><Relationship Id="rId4" Type="http://schemas.openxmlformats.org/officeDocument/2006/relationships/chart" Target="../charts/chart15.xml"/></Relationships>
</file>

<file path=ppt/slides/_rels/slide12.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 Id="rId4" Type="http://schemas.openxmlformats.org/officeDocument/2006/relationships/chart" Target="../charts/chart33.xml"/></Relationships>
</file>

<file path=ppt/slides/_rels/slide21.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chart" Target="../charts/chart4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14/relationships/chartEx" Target="../charts/chartEx1.xml"/><Relationship Id="rId2" Type="http://schemas.openxmlformats.org/officeDocument/2006/relationships/chart" Target="../charts/chart10.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9F9"/>
        </a:solidFill>
        <a:effectLst/>
      </p:bgPr>
    </p:bg>
    <p:spTree>
      <p:nvGrpSpPr>
        <p:cNvPr id="1" name=""/>
        <p:cNvGrpSpPr/>
        <p:nvPr/>
      </p:nvGrpSpPr>
      <p:grpSpPr>
        <a:xfrm>
          <a:off x="0" y="0"/>
          <a:ext cx="0" cy="0"/>
          <a:chOff x="0" y="0"/>
          <a:chExt cx="0" cy="0"/>
        </a:xfrm>
      </p:grpSpPr>
      <p:grpSp>
        <p:nvGrpSpPr>
          <p:cNvPr id="2" name="Group 2"/>
          <p:cNvGrpSpPr/>
          <p:nvPr/>
        </p:nvGrpSpPr>
        <p:grpSpPr>
          <a:xfrm>
            <a:off x="6559721" y="-256096"/>
            <a:ext cx="1177397" cy="6918741"/>
            <a:chOff x="0" y="0"/>
            <a:chExt cx="421952" cy="2479521"/>
          </a:xfrm>
        </p:grpSpPr>
        <p:sp>
          <p:nvSpPr>
            <p:cNvPr id="3" name="Freeform 3"/>
            <p:cNvSpPr/>
            <p:nvPr/>
          </p:nvSpPr>
          <p:spPr>
            <a:xfrm>
              <a:off x="0" y="0"/>
              <a:ext cx="421952" cy="2479521"/>
            </a:xfrm>
            <a:custGeom>
              <a:avLst/>
              <a:gdLst/>
              <a:ahLst/>
              <a:cxnLst/>
              <a:rect l="l" t="t" r="r" b="b"/>
              <a:pathLst>
                <a:path w="421952" h="2479521">
                  <a:moveTo>
                    <a:pt x="0" y="0"/>
                  </a:moveTo>
                  <a:lnTo>
                    <a:pt x="421952" y="0"/>
                  </a:lnTo>
                  <a:lnTo>
                    <a:pt x="421952" y="2479521"/>
                  </a:lnTo>
                  <a:lnTo>
                    <a:pt x="0" y="2479521"/>
                  </a:lnTo>
                  <a:close/>
                </a:path>
              </a:pathLst>
            </a:custGeom>
            <a:solidFill>
              <a:srgbClr val="BB8C21"/>
            </a:solidFill>
          </p:spPr>
        </p:sp>
        <p:sp>
          <p:nvSpPr>
            <p:cNvPr id="4" name="TextBox 4"/>
            <p:cNvSpPr txBox="1"/>
            <p:nvPr/>
          </p:nvSpPr>
          <p:spPr>
            <a:xfrm>
              <a:off x="0" y="-28575"/>
              <a:ext cx="421952" cy="2508096"/>
            </a:xfrm>
            <a:prstGeom prst="rect">
              <a:avLst/>
            </a:prstGeom>
          </p:spPr>
          <p:txBody>
            <a:bodyPr lIns="50800" tIns="50800" rIns="50800" bIns="50800" rtlCol="0" anchor="ctr"/>
            <a:lstStyle/>
            <a:p>
              <a:pPr algn="ctr">
                <a:lnSpc>
                  <a:spcPts val="1960"/>
                </a:lnSpc>
                <a:spcBef>
                  <a:spcPct val="0"/>
                </a:spcBef>
              </a:pPr>
              <a:endParaRPr/>
            </a:p>
          </p:txBody>
        </p:sp>
      </p:grpSp>
      <p:sp>
        <p:nvSpPr>
          <p:cNvPr id="5" name="AutoShape 5"/>
          <p:cNvSpPr/>
          <p:nvPr/>
        </p:nvSpPr>
        <p:spPr>
          <a:xfrm flipV="1">
            <a:off x="6559721" y="5370349"/>
            <a:ext cx="0" cy="5616721"/>
          </a:xfrm>
          <a:prstGeom prst="line">
            <a:avLst/>
          </a:prstGeom>
          <a:ln w="19050" cap="flat">
            <a:solidFill>
              <a:srgbClr val="2E5365"/>
            </a:solidFill>
            <a:prstDash val="solid"/>
            <a:headEnd type="none" w="sm" len="sm"/>
            <a:tailEnd type="diamond" w="lg" len="lg"/>
          </a:ln>
        </p:spPr>
      </p:sp>
      <p:grpSp>
        <p:nvGrpSpPr>
          <p:cNvPr id="6" name="Group 6"/>
          <p:cNvGrpSpPr/>
          <p:nvPr/>
        </p:nvGrpSpPr>
        <p:grpSpPr>
          <a:xfrm>
            <a:off x="7024815" y="9743685"/>
            <a:ext cx="247211" cy="177620"/>
            <a:chOff x="0" y="0"/>
            <a:chExt cx="329614" cy="236827"/>
          </a:xfrm>
        </p:grpSpPr>
        <p:sp>
          <p:nvSpPr>
            <p:cNvPr id="7" name="AutoShape 7"/>
            <p:cNvSpPr/>
            <p:nvPr/>
          </p:nvSpPr>
          <p:spPr>
            <a:xfrm flipH="1">
              <a:off x="0" y="217777"/>
              <a:ext cx="329614" cy="0"/>
            </a:xfrm>
            <a:prstGeom prst="line">
              <a:avLst/>
            </a:prstGeom>
            <a:ln w="38100" cap="rnd">
              <a:solidFill>
                <a:srgbClr val="2E5365"/>
              </a:solidFill>
              <a:prstDash val="solid"/>
              <a:headEnd type="none" w="sm" len="sm"/>
              <a:tailEnd type="none" w="sm" len="sm"/>
            </a:ln>
          </p:spPr>
        </p:sp>
        <p:sp>
          <p:nvSpPr>
            <p:cNvPr id="8" name="AutoShape 8"/>
            <p:cNvSpPr/>
            <p:nvPr/>
          </p:nvSpPr>
          <p:spPr>
            <a:xfrm flipH="1">
              <a:off x="0" y="118413"/>
              <a:ext cx="329614" cy="0"/>
            </a:xfrm>
            <a:prstGeom prst="line">
              <a:avLst/>
            </a:prstGeom>
            <a:ln w="38100" cap="rnd">
              <a:solidFill>
                <a:srgbClr val="2E5365"/>
              </a:solidFill>
              <a:prstDash val="solid"/>
              <a:headEnd type="none" w="sm" len="sm"/>
              <a:tailEnd type="none" w="sm" len="sm"/>
            </a:ln>
          </p:spPr>
        </p:sp>
        <p:sp>
          <p:nvSpPr>
            <p:cNvPr id="9" name="AutoShape 9"/>
            <p:cNvSpPr/>
            <p:nvPr/>
          </p:nvSpPr>
          <p:spPr>
            <a:xfrm flipH="1">
              <a:off x="0" y="19050"/>
              <a:ext cx="329614" cy="0"/>
            </a:xfrm>
            <a:prstGeom prst="line">
              <a:avLst/>
            </a:prstGeom>
            <a:ln w="38100" cap="rnd">
              <a:solidFill>
                <a:srgbClr val="2E5365"/>
              </a:solidFill>
              <a:prstDash val="solid"/>
              <a:headEnd type="none" w="sm" len="sm"/>
              <a:tailEnd type="none" w="sm" len="sm"/>
            </a:ln>
          </p:spPr>
        </p:sp>
      </p:grpSp>
      <p:grpSp>
        <p:nvGrpSpPr>
          <p:cNvPr id="10" name="Group 10"/>
          <p:cNvGrpSpPr/>
          <p:nvPr/>
        </p:nvGrpSpPr>
        <p:grpSpPr>
          <a:xfrm>
            <a:off x="175702" y="7858453"/>
            <a:ext cx="5596932" cy="2945985"/>
            <a:chOff x="0" y="0"/>
            <a:chExt cx="2005821" cy="1652220"/>
          </a:xfrm>
        </p:grpSpPr>
        <p:sp>
          <p:nvSpPr>
            <p:cNvPr id="11" name="Freeform 11"/>
            <p:cNvSpPr/>
            <p:nvPr/>
          </p:nvSpPr>
          <p:spPr>
            <a:xfrm>
              <a:off x="0" y="0"/>
              <a:ext cx="2005821" cy="1652220"/>
            </a:xfrm>
            <a:custGeom>
              <a:avLst/>
              <a:gdLst/>
              <a:ahLst/>
              <a:cxnLst/>
              <a:rect l="l" t="t" r="r" b="b"/>
              <a:pathLst>
                <a:path w="2005821" h="1652220">
                  <a:moveTo>
                    <a:pt x="0" y="0"/>
                  </a:moveTo>
                  <a:lnTo>
                    <a:pt x="2005821" y="0"/>
                  </a:lnTo>
                  <a:lnTo>
                    <a:pt x="2005821" y="1652220"/>
                  </a:lnTo>
                  <a:lnTo>
                    <a:pt x="0" y="1652220"/>
                  </a:lnTo>
                  <a:close/>
                </a:path>
              </a:pathLst>
            </a:custGeom>
            <a:solidFill>
              <a:srgbClr val="BB8C21"/>
            </a:solidFill>
            <a:ln cap="sq">
              <a:noFill/>
              <a:prstDash val="solid"/>
              <a:miter/>
            </a:ln>
          </p:spPr>
        </p:sp>
        <p:sp>
          <p:nvSpPr>
            <p:cNvPr id="12" name="TextBox 12"/>
            <p:cNvSpPr txBox="1"/>
            <p:nvPr/>
          </p:nvSpPr>
          <p:spPr>
            <a:xfrm>
              <a:off x="0" y="9525"/>
              <a:ext cx="2005821" cy="1642695"/>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13" name="Group 13"/>
          <p:cNvGrpSpPr/>
          <p:nvPr/>
        </p:nvGrpSpPr>
        <p:grpSpPr>
          <a:xfrm>
            <a:off x="0" y="7175500"/>
            <a:ext cx="5596952" cy="3516500"/>
            <a:chOff x="0" y="0"/>
            <a:chExt cx="2005821" cy="1739151"/>
          </a:xfrm>
          <a:solidFill>
            <a:schemeClr val="accent5">
              <a:lumMod val="50000"/>
            </a:schemeClr>
          </a:solidFill>
        </p:grpSpPr>
        <p:sp>
          <p:nvSpPr>
            <p:cNvPr id="14" name="Freeform 14"/>
            <p:cNvSpPr/>
            <p:nvPr/>
          </p:nvSpPr>
          <p:spPr>
            <a:xfrm>
              <a:off x="0" y="0"/>
              <a:ext cx="2005821" cy="1739151"/>
            </a:xfrm>
            <a:custGeom>
              <a:avLst/>
              <a:gdLst/>
              <a:ahLst/>
              <a:cxnLst/>
              <a:rect l="l" t="t" r="r" b="b"/>
              <a:pathLst>
                <a:path w="2005821" h="1739151">
                  <a:moveTo>
                    <a:pt x="0" y="0"/>
                  </a:moveTo>
                  <a:lnTo>
                    <a:pt x="2005821" y="0"/>
                  </a:lnTo>
                  <a:lnTo>
                    <a:pt x="2005821" y="1739151"/>
                  </a:lnTo>
                  <a:lnTo>
                    <a:pt x="0" y="1739151"/>
                  </a:lnTo>
                  <a:close/>
                </a:path>
              </a:pathLst>
            </a:custGeom>
            <a:grpFill/>
            <a:ln cap="sq">
              <a:noFill/>
              <a:prstDash val="solid"/>
              <a:miter/>
            </a:ln>
          </p:spPr>
        </p:sp>
        <p:sp>
          <p:nvSpPr>
            <p:cNvPr id="15" name="TextBox 15"/>
            <p:cNvSpPr txBox="1"/>
            <p:nvPr/>
          </p:nvSpPr>
          <p:spPr>
            <a:xfrm>
              <a:off x="0" y="9525"/>
              <a:ext cx="2005821" cy="1729626"/>
            </a:xfrm>
            <a:prstGeom prst="rect">
              <a:avLst/>
            </a:prstGeom>
            <a:grpFill/>
          </p:spPr>
          <p:txBody>
            <a:bodyPr lIns="50800" tIns="50800" rIns="50800" bIns="50800" rtlCol="0" anchor="ctr"/>
            <a:lstStyle/>
            <a:p>
              <a:pPr marL="0" lvl="0" indent="0" algn="ctr">
                <a:lnSpc>
                  <a:spcPts val="1400"/>
                </a:lnSpc>
                <a:spcBef>
                  <a:spcPct val="0"/>
                </a:spcBef>
              </a:pPr>
              <a:endParaRPr/>
            </a:p>
          </p:txBody>
        </p:sp>
      </p:grpSp>
      <p:grpSp>
        <p:nvGrpSpPr>
          <p:cNvPr id="16" name="Group 16"/>
          <p:cNvGrpSpPr/>
          <p:nvPr/>
        </p:nvGrpSpPr>
        <p:grpSpPr>
          <a:xfrm>
            <a:off x="139702" y="0"/>
            <a:ext cx="497170" cy="408634"/>
            <a:chOff x="0" y="0"/>
            <a:chExt cx="178175" cy="146445"/>
          </a:xfrm>
        </p:grpSpPr>
        <p:sp>
          <p:nvSpPr>
            <p:cNvPr id="17" name="Freeform 17"/>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048AA2"/>
            </a:solidFill>
          </p:spPr>
        </p:sp>
        <p:sp>
          <p:nvSpPr>
            <p:cNvPr id="18" name="TextBox 18"/>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9" name="Group 19"/>
          <p:cNvGrpSpPr/>
          <p:nvPr/>
        </p:nvGrpSpPr>
        <p:grpSpPr>
          <a:xfrm>
            <a:off x="6137117" y="383364"/>
            <a:ext cx="402702" cy="556562"/>
            <a:chOff x="0" y="0"/>
            <a:chExt cx="166841" cy="230585"/>
          </a:xfrm>
        </p:grpSpPr>
        <p:sp>
          <p:nvSpPr>
            <p:cNvPr id="20" name="Freeform 20"/>
            <p:cNvSpPr/>
            <p:nvPr/>
          </p:nvSpPr>
          <p:spPr>
            <a:xfrm>
              <a:off x="0" y="0"/>
              <a:ext cx="166841" cy="230585"/>
            </a:xfrm>
            <a:custGeom>
              <a:avLst/>
              <a:gdLst/>
              <a:ahLst/>
              <a:cxnLst/>
              <a:rect l="l" t="t" r="r" b="b"/>
              <a:pathLst>
                <a:path w="166841" h="230585">
                  <a:moveTo>
                    <a:pt x="0" y="0"/>
                  </a:moveTo>
                  <a:lnTo>
                    <a:pt x="166841" y="0"/>
                  </a:lnTo>
                  <a:lnTo>
                    <a:pt x="166841" y="230585"/>
                  </a:lnTo>
                  <a:lnTo>
                    <a:pt x="0" y="230585"/>
                  </a:lnTo>
                  <a:close/>
                </a:path>
              </a:pathLst>
            </a:custGeom>
            <a:solidFill>
              <a:srgbClr val="048AA2"/>
            </a:solidFill>
            <a:ln cap="sq">
              <a:noFill/>
              <a:prstDash val="solid"/>
              <a:miter/>
            </a:ln>
          </p:spPr>
        </p:sp>
        <p:sp>
          <p:nvSpPr>
            <p:cNvPr id="21" name="TextBox 21"/>
            <p:cNvSpPr txBox="1"/>
            <p:nvPr/>
          </p:nvSpPr>
          <p:spPr>
            <a:xfrm>
              <a:off x="0" y="19050"/>
              <a:ext cx="166841" cy="211535"/>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22" name="Group 22"/>
          <p:cNvGrpSpPr/>
          <p:nvPr/>
        </p:nvGrpSpPr>
        <p:grpSpPr>
          <a:xfrm>
            <a:off x="6401298" y="590263"/>
            <a:ext cx="402702" cy="556562"/>
            <a:chOff x="0" y="0"/>
            <a:chExt cx="166841" cy="230585"/>
          </a:xfrm>
        </p:grpSpPr>
        <p:sp>
          <p:nvSpPr>
            <p:cNvPr id="23" name="Freeform 23"/>
            <p:cNvSpPr/>
            <p:nvPr/>
          </p:nvSpPr>
          <p:spPr>
            <a:xfrm>
              <a:off x="0" y="0"/>
              <a:ext cx="166841" cy="230585"/>
            </a:xfrm>
            <a:custGeom>
              <a:avLst/>
              <a:gdLst/>
              <a:ahLst/>
              <a:cxnLst/>
              <a:rect l="l" t="t" r="r" b="b"/>
              <a:pathLst>
                <a:path w="166841" h="230585">
                  <a:moveTo>
                    <a:pt x="0" y="0"/>
                  </a:moveTo>
                  <a:lnTo>
                    <a:pt x="166841" y="0"/>
                  </a:lnTo>
                  <a:lnTo>
                    <a:pt x="166841" y="230585"/>
                  </a:lnTo>
                  <a:lnTo>
                    <a:pt x="0" y="230585"/>
                  </a:lnTo>
                  <a:close/>
                </a:path>
              </a:pathLst>
            </a:custGeom>
            <a:solidFill>
              <a:srgbClr val="2E5365"/>
            </a:solidFill>
            <a:ln cap="sq">
              <a:noFill/>
              <a:prstDash val="solid"/>
              <a:miter/>
            </a:ln>
          </p:spPr>
        </p:sp>
        <p:sp>
          <p:nvSpPr>
            <p:cNvPr id="24" name="TextBox 24"/>
            <p:cNvSpPr txBox="1"/>
            <p:nvPr/>
          </p:nvSpPr>
          <p:spPr>
            <a:xfrm>
              <a:off x="0" y="19050"/>
              <a:ext cx="166841" cy="211535"/>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25" name="Freeform 25"/>
          <p:cNvSpPr/>
          <p:nvPr/>
        </p:nvSpPr>
        <p:spPr>
          <a:xfrm>
            <a:off x="636872" y="413563"/>
            <a:ext cx="2211984" cy="649201"/>
          </a:xfrm>
          <a:custGeom>
            <a:avLst/>
            <a:gdLst/>
            <a:ahLst/>
            <a:cxnLst/>
            <a:rect l="l" t="t" r="r" b="b"/>
            <a:pathLst>
              <a:path w="2211984" h="649201">
                <a:moveTo>
                  <a:pt x="0" y="0"/>
                </a:moveTo>
                <a:lnTo>
                  <a:pt x="2211985" y="0"/>
                </a:lnTo>
                <a:lnTo>
                  <a:pt x="2211985" y="649201"/>
                </a:lnTo>
                <a:lnTo>
                  <a:pt x="0" y="649201"/>
                </a:lnTo>
                <a:lnTo>
                  <a:pt x="0" y="0"/>
                </a:lnTo>
                <a:close/>
              </a:path>
            </a:pathLst>
          </a:custGeom>
          <a:blipFill>
            <a:blip r:embed="rId2"/>
            <a:stretch>
              <a:fillRect t="-115399" b="-125324"/>
            </a:stretch>
          </a:blipFill>
        </p:spPr>
      </p:sp>
      <p:sp>
        <p:nvSpPr>
          <p:cNvPr id="26" name="TextBox 26"/>
          <p:cNvSpPr txBox="1"/>
          <p:nvPr/>
        </p:nvSpPr>
        <p:spPr>
          <a:xfrm>
            <a:off x="408916" y="1034938"/>
            <a:ext cx="5382768" cy="742447"/>
          </a:xfrm>
          <a:prstGeom prst="rect">
            <a:avLst/>
          </a:prstGeom>
        </p:spPr>
        <p:txBody>
          <a:bodyPr lIns="0" tIns="0" rIns="0" bIns="0" rtlCol="0" anchor="t">
            <a:spAutoFit/>
          </a:bodyPr>
          <a:lstStyle/>
          <a:p>
            <a:pPr algn="l">
              <a:lnSpc>
                <a:spcPts val="6599"/>
              </a:lnSpc>
            </a:pPr>
            <a:r>
              <a:rPr lang="en-US" sz="3200" dirty="0">
                <a:solidFill>
                  <a:srgbClr val="2E5365"/>
                </a:solidFill>
                <a:latin typeface="Anton"/>
                <a:ea typeface="Anton"/>
                <a:cs typeface="Anton"/>
                <a:sym typeface="Anton"/>
              </a:rPr>
              <a:t>MACRO ECONOMIC REPORT - 2025</a:t>
            </a:r>
          </a:p>
        </p:txBody>
      </p:sp>
      <p:sp>
        <p:nvSpPr>
          <p:cNvPr id="27" name="TextBox 27"/>
          <p:cNvSpPr txBox="1"/>
          <p:nvPr/>
        </p:nvSpPr>
        <p:spPr>
          <a:xfrm rot="-5400000">
            <a:off x="4452875" y="3125152"/>
            <a:ext cx="5448239" cy="378460"/>
          </a:xfrm>
          <a:prstGeom prst="rect">
            <a:avLst/>
          </a:prstGeom>
        </p:spPr>
        <p:txBody>
          <a:bodyPr lIns="0" tIns="0" rIns="0" bIns="0" rtlCol="0" anchor="t">
            <a:spAutoFit/>
          </a:bodyPr>
          <a:lstStyle/>
          <a:p>
            <a:pPr algn="ctr">
              <a:lnSpc>
                <a:spcPts val="2900"/>
              </a:lnSpc>
            </a:pPr>
            <a:r>
              <a:rPr lang="en-US" sz="2900" spc="226" dirty="0">
                <a:solidFill>
                  <a:srgbClr val="FFFFFF">
                    <a:alpha val="69804"/>
                  </a:srgbClr>
                </a:solidFill>
                <a:latin typeface="Anton"/>
                <a:ea typeface="Anton"/>
                <a:cs typeface="Anton"/>
                <a:sym typeface="Anton"/>
              </a:rPr>
              <a:t>MACRO ECONOMIC REPORT - 2025</a:t>
            </a:r>
          </a:p>
        </p:txBody>
      </p:sp>
      <p:sp>
        <p:nvSpPr>
          <p:cNvPr id="30" name="TextBox 30"/>
          <p:cNvSpPr txBox="1"/>
          <p:nvPr/>
        </p:nvSpPr>
        <p:spPr>
          <a:xfrm>
            <a:off x="663250" y="9967610"/>
            <a:ext cx="2866837" cy="197485"/>
          </a:xfrm>
          <a:prstGeom prst="rect">
            <a:avLst/>
          </a:prstGeom>
        </p:spPr>
        <p:txBody>
          <a:bodyPr lIns="0" tIns="0" rIns="0" bIns="0" rtlCol="0" anchor="t">
            <a:spAutoFit/>
          </a:bodyPr>
          <a:lstStyle/>
          <a:p>
            <a:pPr algn="l">
              <a:lnSpc>
                <a:spcPts val="1400"/>
              </a:lnSpc>
            </a:pPr>
            <a:r>
              <a:rPr lang="en-US" sz="1400" dirty="0" err="1">
                <a:solidFill>
                  <a:srgbClr val="F7F9F9"/>
                </a:solidFill>
                <a:latin typeface="Roboto"/>
                <a:ea typeface="Roboto"/>
                <a:cs typeface="Roboto"/>
                <a:sym typeface="Roboto"/>
              </a:rPr>
              <a:t>www.lioncityadvisory.com</a:t>
            </a:r>
            <a:endParaRPr lang="en-US" sz="1400" dirty="0">
              <a:solidFill>
                <a:srgbClr val="F7F9F9"/>
              </a:solidFill>
              <a:latin typeface="Roboto"/>
              <a:ea typeface="Roboto"/>
              <a:cs typeface="Roboto"/>
              <a:sym typeface="Roboto"/>
            </a:endParaRPr>
          </a:p>
        </p:txBody>
      </p:sp>
      <p:sp>
        <p:nvSpPr>
          <p:cNvPr id="31" name="TextBox 31"/>
          <p:cNvSpPr txBox="1"/>
          <p:nvPr/>
        </p:nvSpPr>
        <p:spPr>
          <a:xfrm>
            <a:off x="208823" y="7990367"/>
            <a:ext cx="5280066" cy="1641475"/>
          </a:xfrm>
          <a:prstGeom prst="rect">
            <a:avLst/>
          </a:prstGeom>
        </p:spPr>
        <p:txBody>
          <a:bodyPr wrap="square" lIns="0" tIns="0" rIns="0" bIns="0" rtlCol="0" anchor="t">
            <a:spAutoFit/>
          </a:bodyPr>
          <a:lstStyle/>
          <a:p>
            <a:pPr algn="l">
              <a:lnSpc>
                <a:spcPts val="3239"/>
              </a:lnSpc>
            </a:pPr>
            <a:r>
              <a:rPr lang="en-US" sz="2699" b="1" dirty="0">
                <a:solidFill>
                  <a:srgbClr val="FBFBFB"/>
                </a:solidFill>
                <a:latin typeface="Book Antiqua" panose="02040602050305030304" pitchFamily="18" charset="0"/>
                <a:ea typeface="Roboto Bold"/>
                <a:cs typeface="Roboto Bold"/>
                <a:sym typeface="Roboto Bold"/>
              </a:rPr>
              <a:t>The Road to 2026: Reforming Bangladesh’s Economy Amidst Political Transition and Global Instability</a:t>
            </a:r>
          </a:p>
        </p:txBody>
      </p:sp>
      <p:pic>
        <p:nvPicPr>
          <p:cNvPr id="34" name="Picture 33">
            <a:extLst>
              <a:ext uri="{FF2B5EF4-FFF2-40B4-BE49-F238E27FC236}">
                <a16:creationId xmlns:a16="http://schemas.microsoft.com/office/drawing/2014/main" id="{8FD3AD15-BE81-4498-29D4-40A8266FF9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276" y="1843112"/>
            <a:ext cx="6111940" cy="5883888"/>
          </a:xfrm>
          <a:prstGeom prst="rect">
            <a:avLst/>
          </a:prstGeom>
        </p:spPr>
      </p:pic>
      <p:sp>
        <p:nvSpPr>
          <p:cNvPr id="35" name="TextBox 34">
            <a:extLst>
              <a:ext uri="{FF2B5EF4-FFF2-40B4-BE49-F238E27FC236}">
                <a16:creationId xmlns:a16="http://schemas.microsoft.com/office/drawing/2014/main" id="{FB262618-B653-2C0A-2BCC-777E34A10CD9}"/>
              </a:ext>
            </a:extLst>
          </p:cNvPr>
          <p:cNvSpPr txBox="1"/>
          <p:nvPr/>
        </p:nvSpPr>
        <p:spPr>
          <a:xfrm>
            <a:off x="5329399" y="3632144"/>
            <a:ext cx="1163093" cy="584775"/>
          </a:xfrm>
          <a:prstGeom prst="rect">
            <a:avLst/>
          </a:prstGeom>
          <a:noFill/>
        </p:spPr>
        <p:txBody>
          <a:bodyPr wrap="square" rtlCol="0">
            <a:spAutoFit/>
          </a:bodyPr>
          <a:lstStyle/>
          <a:p>
            <a:r>
              <a:rPr lang="en-US" sz="1600" b="1" dirty="0">
                <a:latin typeface="Book Antiqua" panose="02040602050305030304" pitchFamily="18" charset="0"/>
              </a:rPr>
              <a:t>February Election</a:t>
            </a:r>
          </a:p>
        </p:txBody>
      </p:sp>
      <p:sp>
        <p:nvSpPr>
          <p:cNvPr id="36" name="Rectangle 35">
            <a:extLst>
              <a:ext uri="{FF2B5EF4-FFF2-40B4-BE49-F238E27FC236}">
                <a16:creationId xmlns:a16="http://schemas.microsoft.com/office/drawing/2014/main" id="{68E7011C-971E-BA8A-9598-DA7157B19743}"/>
              </a:ext>
            </a:extLst>
          </p:cNvPr>
          <p:cNvSpPr/>
          <p:nvPr/>
        </p:nvSpPr>
        <p:spPr>
          <a:xfrm rot="20102836">
            <a:off x="1130553" y="2838758"/>
            <a:ext cx="689775" cy="474522"/>
          </a:xfrm>
          <a:prstGeom prst="rect">
            <a:avLst/>
          </a:prstGeom>
          <a:solidFill>
            <a:srgbClr val="BC924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950" b="1" dirty="0">
                <a:solidFill>
                  <a:schemeClr val="tx1"/>
                </a:solidFill>
              </a:rPr>
              <a:t>Unemployment</a:t>
            </a:r>
          </a:p>
        </p:txBody>
      </p:sp>
      <p:sp>
        <p:nvSpPr>
          <p:cNvPr id="37" name="Rectangle 36">
            <a:extLst>
              <a:ext uri="{FF2B5EF4-FFF2-40B4-BE49-F238E27FC236}">
                <a16:creationId xmlns:a16="http://schemas.microsoft.com/office/drawing/2014/main" id="{81519307-44D3-16C2-88F5-7AA70A5D9D80}"/>
              </a:ext>
            </a:extLst>
          </p:cNvPr>
          <p:cNvSpPr/>
          <p:nvPr/>
        </p:nvSpPr>
        <p:spPr>
          <a:xfrm rot="20863222">
            <a:off x="4354220" y="5071176"/>
            <a:ext cx="689775" cy="474522"/>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D3B32"/>
                </a:solidFill>
                <a:latin typeface="Book Antiqua" panose="02040602050305030304" pitchFamily="18" charset="0"/>
              </a:rPr>
              <a:t>AI</a:t>
            </a:r>
          </a:p>
        </p:txBody>
      </p:sp>
      <p:sp>
        <p:nvSpPr>
          <p:cNvPr id="28" name="Slide Number Placeholder 27">
            <a:extLst>
              <a:ext uri="{FF2B5EF4-FFF2-40B4-BE49-F238E27FC236}">
                <a16:creationId xmlns:a16="http://schemas.microsoft.com/office/drawing/2014/main" id="{585EA1E0-F9FB-F323-6474-5FE5B9A819B2}"/>
              </a:ext>
            </a:extLst>
          </p:cNvPr>
          <p:cNvSpPr>
            <a:spLocks noGrp="1"/>
          </p:cNvSpPr>
          <p:nvPr>
            <p:ph type="sldNum" sz="quarter" idx="12"/>
          </p:nvPr>
        </p:nvSpPr>
        <p:spPr/>
        <p:txBody>
          <a:bodyPr/>
          <a:lstStyle/>
          <a:p>
            <a:fld id="{B6F15528-21DE-4FAA-801E-634DDDAF4B2B}" type="slidenum">
              <a:rPr lang="en-US" smtClean="0"/>
              <a:pPr/>
              <a:t>1</a:t>
            </a:fld>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494003" y="9557562"/>
            <a:ext cx="1130875" cy="378438"/>
            <a:chOff x="0" y="0"/>
            <a:chExt cx="405280" cy="135624"/>
          </a:xfrm>
        </p:grpSpPr>
        <p:sp>
          <p:nvSpPr>
            <p:cNvPr id="12" name="Freeform 12"/>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p:cNvGrpSpPr/>
          <p:nvPr/>
        </p:nvGrpSpPr>
        <p:grpSpPr>
          <a:xfrm>
            <a:off x="-946150" y="8932411"/>
            <a:ext cx="1130875" cy="378438"/>
            <a:chOff x="0" y="0"/>
            <a:chExt cx="405280" cy="135624"/>
          </a:xfrm>
        </p:grpSpPr>
        <p:sp>
          <p:nvSpPr>
            <p:cNvPr id="15" name="Freeform 15"/>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7" name="Group 17"/>
          <p:cNvGrpSpPr/>
          <p:nvPr/>
        </p:nvGrpSpPr>
        <p:grpSpPr>
          <a:xfrm>
            <a:off x="3694964" y="1870781"/>
            <a:ext cx="3477273" cy="3113821"/>
            <a:chOff x="0" y="0"/>
            <a:chExt cx="982291" cy="828694"/>
          </a:xfrm>
        </p:grpSpPr>
        <p:sp>
          <p:nvSpPr>
            <p:cNvPr id="18" name="Freeform 18"/>
            <p:cNvSpPr/>
            <p:nvPr/>
          </p:nvSpPr>
          <p:spPr>
            <a:xfrm>
              <a:off x="0" y="0"/>
              <a:ext cx="982291" cy="828694"/>
            </a:xfrm>
            <a:custGeom>
              <a:avLst/>
              <a:gdLst/>
              <a:ahLst/>
              <a:cxnLst/>
              <a:rect l="l" t="t" r="r" b="b"/>
              <a:pathLst>
                <a:path w="982291" h="828694">
                  <a:moveTo>
                    <a:pt x="0" y="0"/>
                  </a:moveTo>
                  <a:lnTo>
                    <a:pt x="982291" y="0"/>
                  </a:lnTo>
                  <a:lnTo>
                    <a:pt x="982291" y="828694"/>
                  </a:lnTo>
                  <a:lnTo>
                    <a:pt x="0" y="828694"/>
                  </a:lnTo>
                  <a:close/>
                </a:path>
              </a:pathLst>
            </a:custGeom>
            <a:solidFill>
              <a:srgbClr val="BB8C21"/>
            </a:solidFill>
          </p:spPr>
        </p:sp>
        <p:sp>
          <p:nvSpPr>
            <p:cNvPr id="19" name="TextBox 19"/>
            <p:cNvSpPr txBox="1"/>
            <p:nvPr/>
          </p:nvSpPr>
          <p:spPr>
            <a:xfrm>
              <a:off x="0" y="19050"/>
              <a:ext cx="982291" cy="809644"/>
            </a:xfrm>
            <a:prstGeom prst="rect">
              <a:avLst/>
            </a:prstGeom>
          </p:spPr>
          <p:txBody>
            <a:bodyPr lIns="50800" tIns="50800" rIns="50800" bIns="50800" rtlCol="0" anchor="ctr"/>
            <a:lstStyle/>
            <a:p>
              <a:pPr algn="ctr">
                <a:lnSpc>
                  <a:spcPts val="1400"/>
                </a:lnSpc>
              </a:pPr>
              <a:endParaRPr/>
            </a:p>
          </p:txBody>
        </p:sp>
      </p:grpSp>
      <p:grpSp>
        <p:nvGrpSpPr>
          <p:cNvPr id="21" name="Group 21"/>
          <p:cNvGrpSpPr/>
          <p:nvPr/>
        </p:nvGrpSpPr>
        <p:grpSpPr>
          <a:xfrm>
            <a:off x="273091" y="5118100"/>
            <a:ext cx="3382195" cy="4409220"/>
            <a:chOff x="0" y="-464242"/>
            <a:chExt cx="1081731" cy="1580164"/>
          </a:xfrm>
        </p:grpSpPr>
        <p:sp>
          <p:nvSpPr>
            <p:cNvPr id="22" name="Freeform 22"/>
            <p:cNvSpPr/>
            <p:nvPr/>
          </p:nvSpPr>
          <p:spPr>
            <a:xfrm>
              <a:off x="0" y="-464242"/>
              <a:ext cx="1081731" cy="1115922"/>
            </a:xfrm>
            <a:custGeom>
              <a:avLst/>
              <a:gdLst/>
              <a:ahLst/>
              <a:cxnLst/>
              <a:rect l="l" t="t" r="r" b="b"/>
              <a:pathLst>
                <a:path w="1081731" h="1115922">
                  <a:moveTo>
                    <a:pt x="0" y="0"/>
                  </a:moveTo>
                  <a:lnTo>
                    <a:pt x="1081731" y="0"/>
                  </a:lnTo>
                  <a:lnTo>
                    <a:pt x="1081731" y="1115922"/>
                  </a:lnTo>
                  <a:lnTo>
                    <a:pt x="0" y="1115922"/>
                  </a:lnTo>
                  <a:close/>
                </a:path>
              </a:pathLst>
            </a:custGeom>
            <a:solidFill>
              <a:srgbClr val="BB8C21"/>
            </a:solidFill>
          </p:spPr>
        </p:sp>
        <p:sp>
          <p:nvSpPr>
            <p:cNvPr id="23" name="TextBox 23"/>
            <p:cNvSpPr txBox="1"/>
            <p:nvPr/>
          </p:nvSpPr>
          <p:spPr>
            <a:xfrm>
              <a:off x="0" y="19050"/>
              <a:ext cx="1081731" cy="1096872"/>
            </a:xfrm>
            <a:prstGeom prst="rect">
              <a:avLst/>
            </a:prstGeom>
          </p:spPr>
          <p:txBody>
            <a:bodyPr lIns="50800" tIns="50800" rIns="50800" bIns="50800" rtlCol="0" anchor="ctr"/>
            <a:lstStyle/>
            <a:p>
              <a:pPr algn="ctr">
                <a:lnSpc>
                  <a:spcPts val="1400"/>
                </a:lnSpc>
              </a:pPr>
              <a:endParaRPr/>
            </a:p>
          </p:txBody>
        </p:sp>
      </p:grpSp>
      <p:sp>
        <p:nvSpPr>
          <p:cNvPr id="26" name="TextBox 26"/>
          <p:cNvSpPr txBox="1"/>
          <p:nvPr/>
        </p:nvSpPr>
        <p:spPr>
          <a:xfrm>
            <a:off x="355950" y="2298700"/>
            <a:ext cx="3126849" cy="2026196"/>
          </a:xfrm>
          <a:prstGeom prst="rect">
            <a:avLst/>
          </a:prstGeom>
        </p:spPr>
        <p:txBody>
          <a:bodyPr wrap="square" lIns="0" tIns="0" rIns="0" bIns="0" rtlCol="0" anchor="t">
            <a:spAutoFit/>
          </a:bodyPr>
          <a:lstStyle/>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In FY2025, Bangladesh’s trade deficit narrowed 5.6% year-on-year to USD 24.4 billion, supported by restrained import growth and stronger exports.</a:t>
            </a:r>
          </a:p>
          <a:p>
            <a:pPr marL="140334" lvl="1" algn="just">
              <a:lnSpc>
                <a:spcPts val="1559"/>
              </a:lnSpc>
            </a:pPr>
            <a:endParaRPr lang="en-US" sz="1299" dirty="0">
              <a:solidFill>
                <a:srgbClr val="000000"/>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In the first four months of FY2026, the trade deficit stood at USD 7.4 billion, as imports continued to exceed export earnings.</a:t>
            </a:r>
          </a:p>
          <a:p>
            <a:pPr algn="l">
              <a:lnSpc>
                <a:spcPts val="1439"/>
              </a:lnSpc>
            </a:pPr>
            <a:endParaRPr lang="en-US" sz="1299" dirty="0">
              <a:solidFill>
                <a:srgbClr val="000000"/>
              </a:solidFill>
              <a:latin typeface="PT Sans"/>
              <a:ea typeface="PT Sans"/>
              <a:cs typeface="PT Sans"/>
              <a:sym typeface="PT Sans"/>
            </a:endParaRPr>
          </a:p>
        </p:txBody>
      </p:sp>
      <p:sp>
        <p:nvSpPr>
          <p:cNvPr id="27" name="TextBox 27"/>
          <p:cNvSpPr txBox="1"/>
          <p:nvPr/>
        </p:nvSpPr>
        <p:spPr>
          <a:xfrm>
            <a:off x="3816000" y="5499100"/>
            <a:ext cx="3299604" cy="2693045"/>
          </a:xfrm>
          <a:prstGeom prst="rect">
            <a:avLst/>
          </a:prstGeom>
        </p:spPr>
        <p:txBody>
          <a:bodyPr wrap="square" lIns="0" tIns="0" rIns="0" bIns="0" rtlCol="0" anchor="t">
            <a:spAutoFit/>
          </a:bodyPr>
          <a:lstStyle/>
          <a:p>
            <a:pPr marL="259080" lvl="1" indent="-129540" algn="just">
              <a:lnSpc>
                <a:spcPts val="1439"/>
              </a:lnSpc>
              <a:buFont typeface="Arial"/>
              <a:buChar char="•"/>
            </a:pPr>
            <a:r>
              <a:rPr lang="en-US" sz="1199" dirty="0">
                <a:solidFill>
                  <a:srgbClr val="000000"/>
                </a:solidFill>
                <a:latin typeface="Book Antiqua" panose="02040602050305030304" pitchFamily="18" charset="0"/>
                <a:ea typeface="PT Sans"/>
                <a:cs typeface="PT Sans"/>
                <a:sym typeface="PT Sans"/>
              </a:rPr>
              <a:t>During July–October FY2026, the current account balance slipped back into a USD 0.75 billion deficit after briefly turning positive in FY2025, highlighting renewed external pressures.</a:t>
            </a:r>
          </a:p>
          <a:p>
            <a:pPr marL="129540" lvl="1" algn="just">
              <a:lnSpc>
                <a:spcPts val="1439"/>
              </a:lnSpc>
            </a:pPr>
            <a:endParaRPr lang="en-US" sz="1199" dirty="0">
              <a:solidFill>
                <a:srgbClr val="000000"/>
              </a:solidFill>
              <a:latin typeface="Book Antiqua" panose="02040602050305030304" pitchFamily="18" charset="0"/>
              <a:ea typeface="PT Sans"/>
              <a:cs typeface="PT Sans"/>
              <a:sym typeface="PT Sans"/>
            </a:endParaRPr>
          </a:p>
          <a:p>
            <a:pPr marL="259080" lvl="1" indent="-129540" algn="just">
              <a:lnSpc>
                <a:spcPts val="1439"/>
              </a:lnSpc>
              <a:buFont typeface="Arial"/>
              <a:buChar char="•"/>
            </a:pPr>
            <a:r>
              <a:rPr lang="en-US" sz="1199" dirty="0">
                <a:solidFill>
                  <a:srgbClr val="000000"/>
                </a:solidFill>
                <a:latin typeface="Book Antiqua" panose="02040602050305030304" pitchFamily="18" charset="0"/>
                <a:ea typeface="PT Sans"/>
                <a:cs typeface="PT Sans"/>
                <a:sym typeface="PT Sans"/>
              </a:rPr>
              <a:t>Although the deficit remains manageable by historical standards, it underscores ongoing vulnerability to trade dynamics and import recovery. Achieving a current account surplus by end-FY2026 will depend on sustained export growth, strong remittance inflows, and a gradual—not abrupt—rebound in imports</a:t>
            </a:r>
            <a:r>
              <a:rPr lang="en-US" sz="1199" dirty="0">
                <a:solidFill>
                  <a:srgbClr val="000000"/>
                </a:solidFill>
                <a:latin typeface="PT Sans"/>
                <a:ea typeface="PT Sans"/>
                <a:cs typeface="PT Sans"/>
                <a:sym typeface="PT Sans"/>
              </a:rPr>
              <a:t>.</a:t>
            </a:r>
          </a:p>
          <a:p>
            <a:pPr algn="just">
              <a:lnSpc>
                <a:spcPts val="1439"/>
              </a:lnSpc>
            </a:pPr>
            <a:endParaRPr lang="en-US" sz="1199" dirty="0">
              <a:solidFill>
                <a:srgbClr val="000000"/>
              </a:solidFill>
              <a:latin typeface="PT Sans"/>
              <a:ea typeface="PT Sans"/>
              <a:cs typeface="PT Sans"/>
              <a:sym typeface="PT Sans"/>
            </a:endParaRPr>
          </a:p>
        </p:txBody>
      </p:sp>
      <p:graphicFrame>
        <p:nvGraphicFramePr>
          <p:cNvPr id="29" name="Chart 28">
            <a:extLst>
              <a:ext uri="{FF2B5EF4-FFF2-40B4-BE49-F238E27FC236}">
                <a16:creationId xmlns:a16="http://schemas.microsoft.com/office/drawing/2014/main" id="{33DD3B43-1DA6-0A5A-6206-27C907580D79}"/>
              </a:ext>
              <a:ext uri="{147F2762-F138-4A5C-976F-8EAC2B608ADB}">
                <a16:predDERef xmlns:a16="http://schemas.microsoft.com/office/drawing/2014/main" pred="{C28368B2-1CC8-C8E2-3637-8195D3542FBE}"/>
              </a:ext>
            </a:extLst>
          </p:cNvPr>
          <p:cNvGraphicFramePr>
            <a:graphicFrameLocks/>
          </p:cNvGraphicFramePr>
          <p:nvPr>
            <p:extLst>
              <p:ext uri="{D42A27DB-BD31-4B8C-83A1-F6EECF244321}">
                <p14:modId xmlns:p14="http://schemas.microsoft.com/office/powerpoint/2010/main" val="728657818"/>
              </p:ext>
            </p:extLst>
          </p:nvPr>
        </p:nvGraphicFramePr>
        <p:xfrm>
          <a:off x="3691528" y="1993900"/>
          <a:ext cx="3439522" cy="28675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096ED57C-8399-117E-5E18-437C5D2BE970}"/>
              </a:ext>
            </a:extLst>
          </p:cNvPr>
          <p:cNvGraphicFramePr>
            <a:graphicFrameLocks/>
          </p:cNvGraphicFramePr>
          <p:nvPr>
            <p:extLst>
              <p:ext uri="{D42A27DB-BD31-4B8C-83A1-F6EECF244321}">
                <p14:modId xmlns:p14="http://schemas.microsoft.com/office/powerpoint/2010/main" val="3568407426"/>
              </p:ext>
            </p:extLst>
          </p:nvPr>
        </p:nvGraphicFramePr>
        <p:xfrm>
          <a:off x="273091" y="5270500"/>
          <a:ext cx="3368806" cy="2945329"/>
        </p:xfrm>
        <a:graphic>
          <a:graphicData uri="http://schemas.openxmlformats.org/drawingml/2006/chart">
            <c:chart xmlns:c="http://schemas.openxmlformats.org/drawingml/2006/chart" xmlns:r="http://schemas.openxmlformats.org/officeDocument/2006/relationships" r:id="rId3"/>
          </a:graphicData>
        </a:graphic>
      </p:graphicFrame>
      <p:sp>
        <p:nvSpPr>
          <p:cNvPr id="2" name="Slide Number Placeholder 1">
            <a:extLst>
              <a:ext uri="{FF2B5EF4-FFF2-40B4-BE49-F238E27FC236}">
                <a16:creationId xmlns:a16="http://schemas.microsoft.com/office/drawing/2014/main" id="{80D9DB50-0B0D-C7B2-E40E-B47F27EF2EA9}"/>
              </a:ext>
            </a:extLst>
          </p:cNvPr>
          <p:cNvSpPr>
            <a:spLocks noGrp="1"/>
          </p:cNvSpPr>
          <p:nvPr>
            <p:ph type="sldNum" sz="quarter" idx="12"/>
          </p:nvPr>
        </p:nvSpPr>
        <p:spPr/>
        <p:txBody>
          <a:bodyPr/>
          <a:lstStyle/>
          <a:p>
            <a:fld id="{B6F15528-21DE-4FAA-801E-634DDDAF4B2B}" type="slidenum">
              <a:rPr lang="en-US" smtClean="0"/>
              <a:pPr/>
              <a:t>10</a:t>
            </a:fld>
            <a:endParaRPr lang="en-US"/>
          </a:p>
        </p:txBody>
      </p:sp>
      <p:sp>
        <p:nvSpPr>
          <p:cNvPr id="3" name="TextBox 14">
            <a:extLst>
              <a:ext uri="{FF2B5EF4-FFF2-40B4-BE49-F238E27FC236}">
                <a16:creationId xmlns:a16="http://schemas.microsoft.com/office/drawing/2014/main" id="{FF9DD411-9923-7744-20A9-C561E40B5F38}"/>
              </a:ext>
            </a:extLst>
          </p:cNvPr>
          <p:cNvSpPr txBox="1"/>
          <p:nvPr/>
        </p:nvSpPr>
        <p:spPr>
          <a:xfrm>
            <a:off x="654050" y="532705"/>
            <a:ext cx="6637187" cy="868507"/>
          </a:xfrm>
          <a:prstGeom prst="rect">
            <a:avLst/>
          </a:prstGeom>
        </p:spPr>
        <p:txBody>
          <a:bodyPr wrap="square" lIns="0" tIns="0" rIns="0" bIns="0" rtlCol="0" anchor="t">
            <a:spAutoFit/>
          </a:bodyPr>
          <a:lstStyle/>
          <a:p>
            <a:pPr>
              <a:lnSpc>
                <a:spcPts val="3599"/>
              </a:lnSpc>
            </a:pPr>
            <a:r>
              <a:rPr lang="en-US" sz="3000" dirty="0">
                <a:solidFill>
                  <a:srgbClr val="2C524E"/>
                </a:solidFill>
                <a:latin typeface="Anton"/>
                <a:ea typeface="Anton"/>
                <a:cs typeface="Anton"/>
                <a:sym typeface="Anton"/>
              </a:rPr>
              <a:t>External Sector Pressures Re-emerge: </a:t>
            </a:r>
          </a:p>
          <a:p>
            <a:pPr>
              <a:lnSpc>
                <a:spcPts val="3599"/>
              </a:lnSpc>
            </a:pPr>
            <a:r>
              <a:rPr lang="en-US" dirty="0">
                <a:solidFill>
                  <a:srgbClr val="2C524E"/>
                </a:solidFill>
                <a:latin typeface="Anton"/>
                <a:ea typeface="Anton"/>
                <a:cs typeface="Anton"/>
                <a:sym typeface="Anton"/>
              </a:rPr>
              <a:t>Trade and Current Account Deficits Widen in Early FY2026 </a:t>
            </a:r>
          </a:p>
        </p:txBody>
      </p:sp>
      <p:sp>
        <p:nvSpPr>
          <p:cNvPr id="4" name="AutoShape 11">
            <a:extLst>
              <a:ext uri="{FF2B5EF4-FFF2-40B4-BE49-F238E27FC236}">
                <a16:creationId xmlns:a16="http://schemas.microsoft.com/office/drawing/2014/main" id="{A9142756-A689-9CAB-9ED9-73ED1D8552A7}"/>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8" name="TextBox 35">
            <a:extLst>
              <a:ext uri="{FF2B5EF4-FFF2-40B4-BE49-F238E27FC236}">
                <a16:creationId xmlns:a16="http://schemas.microsoft.com/office/drawing/2014/main" id="{2400E2D7-B256-2C67-E32C-0952E75413F3}"/>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3" name="Group 3"/>
          <p:cNvGrpSpPr/>
          <p:nvPr/>
        </p:nvGrpSpPr>
        <p:grpSpPr>
          <a:xfrm>
            <a:off x="636872" y="2298701"/>
            <a:ext cx="3139629" cy="4582032"/>
            <a:chOff x="0" y="0"/>
            <a:chExt cx="1089772" cy="2346647"/>
          </a:xfrm>
        </p:grpSpPr>
        <p:sp>
          <p:nvSpPr>
            <p:cNvPr id="4" name="Freeform 4"/>
            <p:cNvSpPr/>
            <p:nvPr/>
          </p:nvSpPr>
          <p:spPr>
            <a:xfrm>
              <a:off x="0" y="0"/>
              <a:ext cx="1089772" cy="2346647"/>
            </a:xfrm>
            <a:custGeom>
              <a:avLst/>
              <a:gdLst/>
              <a:ahLst/>
              <a:cxnLst/>
              <a:rect l="l" t="t" r="r" b="b"/>
              <a:pathLst>
                <a:path w="1089772" h="2346647">
                  <a:moveTo>
                    <a:pt x="0" y="0"/>
                  </a:moveTo>
                  <a:lnTo>
                    <a:pt x="1089772" y="0"/>
                  </a:lnTo>
                  <a:lnTo>
                    <a:pt x="1089772" y="2346647"/>
                  </a:lnTo>
                  <a:lnTo>
                    <a:pt x="0" y="2346647"/>
                  </a:lnTo>
                  <a:close/>
                </a:path>
              </a:pathLst>
            </a:custGeom>
            <a:solidFill>
              <a:srgbClr val="BB8C21"/>
            </a:solidFill>
          </p:spPr>
        </p:sp>
        <p:sp>
          <p:nvSpPr>
            <p:cNvPr id="5" name="TextBox 5"/>
            <p:cNvSpPr txBox="1"/>
            <p:nvPr/>
          </p:nvSpPr>
          <p:spPr>
            <a:xfrm>
              <a:off x="0" y="19050"/>
              <a:ext cx="1089772" cy="2327597"/>
            </a:xfrm>
            <a:prstGeom prst="rect">
              <a:avLst/>
            </a:prstGeom>
          </p:spPr>
          <p:txBody>
            <a:bodyPr lIns="50800" tIns="50800" rIns="50800" bIns="50800" rtlCol="0" anchor="ctr"/>
            <a:lstStyle/>
            <a:p>
              <a:pPr algn="ctr">
                <a:lnSpc>
                  <a:spcPts val="1400"/>
                </a:lnSpc>
              </a:pPr>
              <a:endParaRPr/>
            </a:p>
          </p:txBody>
        </p:sp>
      </p:grpSp>
      <p:grpSp>
        <p:nvGrpSpPr>
          <p:cNvPr id="6" name="Group 6"/>
          <p:cNvGrpSpPr/>
          <p:nvPr/>
        </p:nvGrpSpPr>
        <p:grpSpPr>
          <a:xfrm>
            <a:off x="7158577" y="-131161"/>
            <a:ext cx="1835740" cy="530536"/>
            <a:chOff x="0" y="0"/>
            <a:chExt cx="657888" cy="190132"/>
          </a:xfrm>
        </p:grpSpPr>
        <p:sp>
          <p:nvSpPr>
            <p:cNvPr id="7" name="Freeform 7"/>
            <p:cNvSpPr/>
            <p:nvPr/>
          </p:nvSpPr>
          <p:spPr>
            <a:xfrm>
              <a:off x="0" y="0"/>
              <a:ext cx="657888" cy="190132"/>
            </a:xfrm>
            <a:custGeom>
              <a:avLst/>
              <a:gdLst/>
              <a:ahLst/>
              <a:cxnLst/>
              <a:rect l="l" t="t" r="r" b="b"/>
              <a:pathLst>
                <a:path w="657888" h="190132">
                  <a:moveTo>
                    <a:pt x="0" y="0"/>
                  </a:moveTo>
                  <a:lnTo>
                    <a:pt x="657888" y="0"/>
                  </a:lnTo>
                  <a:lnTo>
                    <a:pt x="657888" y="190132"/>
                  </a:lnTo>
                  <a:lnTo>
                    <a:pt x="0" y="190132"/>
                  </a:lnTo>
                  <a:close/>
                </a:path>
              </a:pathLst>
            </a:custGeom>
            <a:solidFill>
              <a:srgbClr val="048AA2"/>
            </a:solidFill>
          </p:spPr>
        </p:sp>
        <p:sp>
          <p:nvSpPr>
            <p:cNvPr id="8" name="TextBox 8"/>
            <p:cNvSpPr txBox="1"/>
            <p:nvPr/>
          </p:nvSpPr>
          <p:spPr>
            <a:xfrm>
              <a:off x="0" y="19050"/>
              <a:ext cx="657888" cy="171082"/>
            </a:xfrm>
            <a:prstGeom prst="rect">
              <a:avLst/>
            </a:prstGeom>
          </p:spPr>
          <p:txBody>
            <a:bodyPr lIns="50800" tIns="50800" rIns="50800" bIns="50800" rtlCol="0" anchor="ctr"/>
            <a:lstStyle/>
            <a:p>
              <a:pPr algn="ctr">
                <a:lnSpc>
                  <a:spcPts val="1400"/>
                </a:lnSpc>
              </a:pPr>
              <a:endParaRPr/>
            </a:p>
          </p:txBody>
        </p:sp>
      </p:grpSp>
      <p:grpSp>
        <p:nvGrpSpPr>
          <p:cNvPr id="9" name="Group 9"/>
          <p:cNvGrpSpPr/>
          <p:nvPr/>
        </p:nvGrpSpPr>
        <p:grpSpPr>
          <a:xfrm>
            <a:off x="139702" y="0"/>
            <a:ext cx="497170" cy="408634"/>
            <a:chOff x="0" y="0"/>
            <a:chExt cx="178175" cy="146445"/>
          </a:xfrm>
        </p:grpSpPr>
        <p:sp>
          <p:nvSpPr>
            <p:cNvPr id="10" name="Freeform 10"/>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11" name="TextBox 11"/>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3" name="Group 13"/>
          <p:cNvGrpSpPr/>
          <p:nvPr/>
        </p:nvGrpSpPr>
        <p:grpSpPr>
          <a:xfrm>
            <a:off x="7158577" y="608122"/>
            <a:ext cx="322455" cy="295755"/>
            <a:chOff x="0" y="0"/>
            <a:chExt cx="115560" cy="105992"/>
          </a:xfrm>
        </p:grpSpPr>
        <p:sp>
          <p:nvSpPr>
            <p:cNvPr id="14" name="Freeform 14"/>
            <p:cNvSpPr/>
            <p:nvPr/>
          </p:nvSpPr>
          <p:spPr>
            <a:xfrm>
              <a:off x="0" y="0"/>
              <a:ext cx="115560" cy="105992"/>
            </a:xfrm>
            <a:custGeom>
              <a:avLst/>
              <a:gdLst/>
              <a:ahLst/>
              <a:cxnLst/>
              <a:rect l="l" t="t" r="r" b="b"/>
              <a:pathLst>
                <a:path w="115560" h="105992">
                  <a:moveTo>
                    <a:pt x="0" y="0"/>
                  </a:moveTo>
                  <a:lnTo>
                    <a:pt x="115560" y="0"/>
                  </a:lnTo>
                  <a:lnTo>
                    <a:pt x="115560" y="105992"/>
                  </a:lnTo>
                  <a:lnTo>
                    <a:pt x="0" y="105992"/>
                  </a:lnTo>
                  <a:close/>
                </a:path>
              </a:pathLst>
            </a:custGeom>
            <a:solidFill>
              <a:srgbClr val="048AA2"/>
            </a:solidFill>
          </p:spPr>
        </p:sp>
        <p:sp>
          <p:nvSpPr>
            <p:cNvPr id="15" name="TextBox 15"/>
            <p:cNvSpPr txBox="1"/>
            <p:nvPr/>
          </p:nvSpPr>
          <p:spPr>
            <a:xfrm>
              <a:off x="0" y="19050"/>
              <a:ext cx="115560" cy="86942"/>
            </a:xfrm>
            <a:prstGeom prst="rect">
              <a:avLst/>
            </a:prstGeom>
          </p:spPr>
          <p:txBody>
            <a:bodyPr lIns="50800" tIns="50800" rIns="50800" bIns="50800" rtlCol="0" anchor="ctr"/>
            <a:lstStyle/>
            <a:p>
              <a:pPr algn="ctr">
                <a:lnSpc>
                  <a:spcPts val="1400"/>
                </a:lnSpc>
              </a:pPr>
              <a:endParaRPr/>
            </a:p>
          </p:txBody>
        </p:sp>
      </p:grpSp>
      <p:grpSp>
        <p:nvGrpSpPr>
          <p:cNvPr id="19" name="Group 19"/>
          <p:cNvGrpSpPr/>
          <p:nvPr/>
        </p:nvGrpSpPr>
        <p:grpSpPr>
          <a:xfrm>
            <a:off x="3980780" y="661277"/>
            <a:ext cx="3302670" cy="2512875"/>
            <a:chOff x="0" y="0"/>
            <a:chExt cx="982291" cy="828694"/>
          </a:xfrm>
        </p:grpSpPr>
        <p:sp>
          <p:nvSpPr>
            <p:cNvPr id="20" name="Freeform 20"/>
            <p:cNvSpPr/>
            <p:nvPr/>
          </p:nvSpPr>
          <p:spPr>
            <a:xfrm>
              <a:off x="0" y="0"/>
              <a:ext cx="982291" cy="828694"/>
            </a:xfrm>
            <a:custGeom>
              <a:avLst/>
              <a:gdLst/>
              <a:ahLst/>
              <a:cxnLst/>
              <a:rect l="l" t="t" r="r" b="b"/>
              <a:pathLst>
                <a:path w="982291" h="828694">
                  <a:moveTo>
                    <a:pt x="0" y="0"/>
                  </a:moveTo>
                  <a:lnTo>
                    <a:pt x="982291" y="0"/>
                  </a:lnTo>
                  <a:lnTo>
                    <a:pt x="982291" y="828694"/>
                  </a:lnTo>
                  <a:lnTo>
                    <a:pt x="0" y="828694"/>
                  </a:lnTo>
                  <a:close/>
                </a:path>
              </a:pathLst>
            </a:custGeom>
            <a:solidFill>
              <a:srgbClr val="BB8C21"/>
            </a:solidFill>
          </p:spPr>
        </p:sp>
        <p:sp>
          <p:nvSpPr>
            <p:cNvPr id="21" name="TextBox 21"/>
            <p:cNvSpPr txBox="1"/>
            <p:nvPr/>
          </p:nvSpPr>
          <p:spPr>
            <a:xfrm>
              <a:off x="0" y="19050"/>
              <a:ext cx="982291" cy="809644"/>
            </a:xfrm>
            <a:prstGeom prst="rect">
              <a:avLst/>
            </a:prstGeom>
          </p:spPr>
          <p:txBody>
            <a:bodyPr lIns="50800" tIns="50800" rIns="50800" bIns="50800" rtlCol="0" anchor="ctr"/>
            <a:lstStyle/>
            <a:p>
              <a:pPr algn="ctr">
                <a:lnSpc>
                  <a:spcPts val="1400"/>
                </a:lnSpc>
              </a:pPr>
              <a:endParaRPr/>
            </a:p>
          </p:txBody>
        </p:sp>
      </p:grpSp>
      <p:sp>
        <p:nvSpPr>
          <p:cNvPr id="25" name="TextBox 25"/>
          <p:cNvSpPr txBox="1"/>
          <p:nvPr/>
        </p:nvSpPr>
        <p:spPr>
          <a:xfrm>
            <a:off x="3780000" y="3607215"/>
            <a:ext cx="3378577" cy="6463885"/>
          </a:xfrm>
          <a:prstGeom prst="rect">
            <a:avLst/>
          </a:prstGeom>
        </p:spPr>
        <p:txBody>
          <a:bodyPr lIns="0" tIns="0" rIns="0" bIns="0" rtlCol="0" anchor="t">
            <a:spAutoFit/>
          </a:bodyPr>
          <a:lstStyle/>
          <a:p>
            <a:pPr marL="259080" lvl="1" indent="-129540" algn="just">
              <a:lnSpc>
                <a:spcPts val="1439"/>
              </a:lnSpc>
              <a:buFont typeface="Arial"/>
              <a:buChar char="•"/>
            </a:pPr>
            <a:r>
              <a:rPr lang="en-US" sz="1300" dirty="0">
                <a:solidFill>
                  <a:srgbClr val="000000"/>
                </a:solidFill>
                <a:latin typeface="Book Antiqua" panose="02040602050305030304" pitchFamily="18" charset="0"/>
                <a:ea typeface="PT Sans"/>
                <a:cs typeface="PT Sans"/>
                <a:sym typeface="PT Sans"/>
              </a:rPr>
              <a:t>Net foreign direct investment (FDI) in Bangladesh increased by 13.3% in FY2025, signaling a modest recovery in investor sentiment. Reinvested earnings and Intra-company loans accounted for 68% of total FDI inflows, highlighting a continued reliance on existing investors rather than new capital inflows. However, this share declined slightly from last year as dividend repatriation challenges eased, enabling smoother fund transfers for foreign companies.</a:t>
            </a:r>
          </a:p>
          <a:p>
            <a:pPr algn="just">
              <a:lnSpc>
                <a:spcPts val="1439"/>
              </a:lnSpc>
            </a:pPr>
            <a:endParaRPr lang="en-US" sz="1300" dirty="0">
              <a:solidFill>
                <a:srgbClr val="000000"/>
              </a:solidFill>
              <a:latin typeface="Book Antiqua" panose="02040602050305030304" pitchFamily="18" charset="0"/>
              <a:ea typeface="PT Sans"/>
              <a:cs typeface="PT Sans"/>
              <a:sym typeface="PT Sans"/>
            </a:endParaRPr>
          </a:p>
          <a:p>
            <a:pPr marL="259080" lvl="1" indent="-129540" algn="just">
              <a:lnSpc>
                <a:spcPts val="1439"/>
              </a:lnSpc>
              <a:buFont typeface="Arial"/>
              <a:buChar char="•"/>
            </a:pPr>
            <a:r>
              <a:rPr lang="en-US" sz="1300" dirty="0">
                <a:solidFill>
                  <a:srgbClr val="000000"/>
                </a:solidFill>
                <a:latin typeface="Book Antiqua" panose="02040602050305030304" pitchFamily="18" charset="0"/>
                <a:ea typeface="PT Sans"/>
                <a:cs typeface="PT Sans"/>
                <a:sym typeface="PT Sans"/>
              </a:rPr>
              <a:t>Despite the year-on-year increase, the overall investment environment remains challenging. Persistent concerns over election-related uncertainty, macroeconomic instability—including currency devaluation—and Bangladesh’s poor ease of doing business ranking have weighed on investor confidence. Furthermore, recent credit rating downgrades have added to the cautious stance of global investors.</a:t>
            </a:r>
          </a:p>
          <a:p>
            <a:pPr algn="just">
              <a:lnSpc>
                <a:spcPts val="1439"/>
              </a:lnSpc>
            </a:pPr>
            <a:endParaRPr lang="en-US" sz="1300" dirty="0">
              <a:solidFill>
                <a:srgbClr val="000000"/>
              </a:solidFill>
              <a:latin typeface="Book Antiqua" panose="02040602050305030304" pitchFamily="18" charset="0"/>
              <a:ea typeface="PT Sans"/>
              <a:cs typeface="PT Sans"/>
              <a:sym typeface="PT Sans"/>
            </a:endParaRPr>
          </a:p>
          <a:p>
            <a:pPr marL="259080" lvl="1" indent="-129540" algn="just">
              <a:lnSpc>
                <a:spcPts val="1439"/>
              </a:lnSpc>
              <a:buFont typeface="Arial"/>
              <a:buChar char="•"/>
            </a:pPr>
            <a:r>
              <a:rPr lang="en-US" sz="1300" dirty="0">
                <a:solidFill>
                  <a:srgbClr val="000000"/>
                </a:solidFill>
                <a:latin typeface="Book Antiqua" panose="02040602050305030304" pitchFamily="18" charset="0"/>
                <a:ea typeface="PT Sans"/>
                <a:cs typeface="PT Sans"/>
                <a:sym typeface="PT Sans"/>
              </a:rPr>
              <a:t>With an FDI-to-GDP ratio of just 0.3%, the lowest in the region, Bangladesh still struggles to attract large-scale foreign investments. However, with Dr. Muhammad Yunus leading the interim government, there is renewed optimism that improved governance, transparency, and policy consistency could help restore investor confidence and stimulate greater FDI inflows in the coming years.</a:t>
            </a:r>
          </a:p>
        </p:txBody>
      </p:sp>
      <p:sp>
        <p:nvSpPr>
          <p:cNvPr id="27" name="TextBox 27"/>
          <p:cNvSpPr txBox="1"/>
          <p:nvPr/>
        </p:nvSpPr>
        <p:spPr>
          <a:xfrm>
            <a:off x="753633" y="822675"/>
            <a:ext cx="3185909" cy="1853565"/>
          </a:xfrm>
          <a:prstGeom prst="rect">
            <a:avLst/>
          </a:prstGeom>
        </p:spPr>
        <p:txBody>
          <a:bodyPr lIns="0" tIns="0" rIns="0" bIns="0" rtlCol="0" anchor="t">
            <a:spAutoFit/>
          </a:bodyPr>
          <a:lstStyle/>
          <a:p>
            <a:pPr algn="l">
              <a:lnSpc>
                <a:spcPts val="3599"/>
              </a:lnSpc>
            </a:pPr>
            <a:r>
              <a:rPr lang="en-US" sz="3000" dirty="0">
                <a:solidFill>
                  <a:srgbClr val="2C524E"/>
                </a:solidFill>
                <a:latin typeface="Anton"/>
                <a:ea typeface="Anton"/>
                <a:cs typeface="Anton"/>
                <a:sym typeface="Anton"/>
              </a:rPr>
              <a:t>Foreign Direct </a:t>
            </a:r>
          </a:p>
          <a:p>
            <a:pPr algn="l">
              <a:lnSpc>
                <a:spcPts val="3599"/>
              </a:lnSpc>
            </a:pPr>
            <a:r>
              <a:rPr lang="en-US" sz="3000" dirty="0">
                <a:solidFill>
                  <a:srgbClr val="2C524E"/>
                </a:solidFill>
                <a:latin typeface="Anton"/>
                <a:ea typeface="Anton"/>
                <a:cs typeface="Anton"/>
                <a:sym typeface="Anton"/>
              </a:rPr>
              <a:t>Investment (FDI)</a:t>
            </a:r>
          </a:p>
          <a:p>
            <a:pPr algn="l">
              <a:lnSpc>
                <a:spcPts val="3599"/>
              </a:lnSpc>
            </a:pPr>
            <a:r>
              <a:rPr lang="en-US" sz="3000" dirty="0">
                <a:solidFill>
                  <a:srgbClr val="2C524E"/>
                </a:solidFill>
                <a:latin typeface="Anton"/>
                <a:ea typeface="Anton"/>
                <a:cs typeface="Anton"/>
                <a:sym typeface="Anton"/>
              </a:rPr>
              <a:t>Hits a Plateau</a:t>
            </a:r>
          </a:p>
          <a:p>
            <a:pPr algn="l">
              <a:lnSpc>
                <a:spcPts val="3599"/>
              </a:lnSpc>
            </a:pPr>
            <a:endParaRPr lang="en-US" sz="3599" dirty="0">
              <a:solidFill>
                <a:srgbClr val="2C524E"/>
              </a:solidFill>
              <a:latin typeface="Anton"/>
              <a:ea typeface="Anton"/>
              <a:cs typeface="Anton"/>
              <a:sym typeface="Anton"/>
            </a:endParaRPr>
          </a:p>
        </p:txBody>
      </p:sp>
      <p:graphicFrame>
        <p:nvGraphicFramePr>
          <p:cNvPr id="29" name="Chart 28">
            <a:extLst>
              <a:ext uri="{FF2B5EF4-FFF2-40B4-BE49-F238E27FC236}">
                <a16:creationId xmlns:a16="http://schemas.microsoft.com/office/drawing/2014/main" id="{63F1BE7A-CB98-84FE-2903-987FB5983797}"/>
              </a:ext>
              <a:ext uri="{147F2762-F138-4A5C-976F-8EAC2B608ADB}">
                <a16:predDERef xmlns:a16="http://schemas.microsoft.com/office/drawing/2014/main" pred="{5B4156EA-150D-46BB-C8E3-5636BFEAC911}"/>
              </a:ext>
            </a:extLst>
          </p:cNvPr>
          <p:cNvGraphicFramePr>
            <a:graphicFrameLocks/>
          </p:cNvGraphicFramePr>
          <p:nvPr>
            <p:extLst>
              <p:ext uri="{D42A27DB-BD31-4B8C-83A1-F6EECF244321}">
                <p14:modId xmlns:p14="http://schemas.microsoft.com/office/powerpoint/2010/main" val="2393722576"/>
              </p:ext>
            </p:extLst>
          </p:nvPr>
        </p:nvGraphicFramePr>
        <p:xfrm>
          <a:off x="3945624" y="832438"/>
          <a:ext cx="3337826" cy="23417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0" name="Chart 29">
            <a:extLst>
              <a:ext uri="{FF2B5EF4-FFF2-40B4-BE49-F238E27FC236}">
                <a16:creationId xmlns:a16="http://schemas.microsoft.com/office/drawing/2014/main" id="{5979BEF3-EFB0-1BDD-0DEA-C0D0E2960C4B}"/>
              </a:ext>
            </a:extLst>
          </p:cNvPr>
          <p:cNvGraphicFramePr>
            <a:graphicFrameLocks/>
          </p:cNvGraphicFramePr>
          <p:nvPr>
            <p:extLst>
              <p:ext uri="{D42A27DB-BD31-4B8C-83A1-F6EECF244321}">
                <p14:modId xmlns:p14="http://schemas.microsoft.com/office/powerpoint/2010/main" val="3049677911"/>
              </p:ext>
            </p:extLst>
          </p:nvPr>
        </p:nvGraphicFramePr>
        <p:xfrm>
          <a:off x="663602" y="2451099"/>
          <a:ext cx="3040852" cy="2479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Chart 30">
            <a:extLst>
              <a:ext uri="{FF2B5EF4-FFF2-40B4-BE49-F238E27FC236}">
                <a16:creationId xmlns:a16="http://schemas.microsoft.com/office/drawing/2014/main" id="{0B47875E-B4BC-37E7-4D7A-3CEE8817B1C2}"/>
              </a:ext>
            </a:extLst>
          </p:cNvPr>
          <p:cNvGraphicFramePr>
            <a:graphicFrameLocks/>
          </p:cNvGraphicFramePr>
          <p:nvPr>
            <p:extLst>
              <p:ext uri="{D42A27DB-BD31-4B8C-83A1-F6EECF244321}">
                <p14:modId xmlns:p14="http://schemas.microsoft.com/office/powerpoint/2010/main" val="2619910815"/>
              </p:ext>
            </p:extLst>
          </p:nvPr>
        </p:nvGraphicFramePr>
        <p:xfrm>
          <a:off x="542124" y="4965160"/>
          <a:ext cx="3297879" cy="19811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2" name="Chart 31">
            <a:extLst>
              <a:ext uri="{FF2B5EF4-FFF2-40B4-BE49-F238E27FC236}">
                <a16:creationId xmlns:a16="http://schemas.microsoft.com/office/drawing/2014/main" id="{299E920C-1EC3-B281-EF04-6952C4444255}"/>
              </a:ext>
            </a:extLst>
          </p:cNvPr>
          <p:cNvGraphicFramePr>
            <a:graphicFrameLocks/>
          </p:cNvGraphicFramePr>
          <p:nvPr>
            <p:extLst>
              <p:ext uri="{D42A27DB-BD31-4B8C-83A1-F6EECF244321}">
                <p14:modId xmlns:p14="http://schemas.microsoft.com/office/powerpoint/2010/main" val="3526397726"/>
              </p:ext>
            </p:extLst>
          </p:nvPr>
        </p:nvGraphicFramePr>
        <p:xfrm>
          <a:off x="330594" y="6791665"/>
          <a:ext cx="3613293" cy="3025278"/>
        </p:xfrm>
        <a:graphic>
          <a:graphicData uri="http://schemas.openxmlformats.org/drawingml/2006/chart">
            <c:chart xmlns:c="http://schemas.openxmlformats.org/drawingml/2006/chart" xmlns:r="http://schemas.openxmlformats.org/officeDocument/2006/relationships" r:id="rId5"/>
          </a:graphicData>
        </a:graphic>
      </p:graphicFrame>
      <p:sp>
        <p:nvSpPr>
          <p:cNvPr id="2" name="Slide Number Placeholder 1">
            <a:extLst>
              <a:ext uri="{FF2B5EF4-FFF2-40B4-BE49-F238E27FC236}">
                <a16:creationId xmlns:a16="http://schemas.microsoft.com/office/drawing/2014/main" id="{81F260BD-2E81-B37F-27EE-F0EBBCF597AC}"/>
              </a:ext>
            </a:extLst>
          </p:cNvPr>
          <p:cNvSpPr>
            <a:spLocks noGrp="1"/>
          </p:cNvSpPr>
          <p:nvPr>
            <p:ph type="sldNum" sz="quarter" idx="12"/>
          </p:nvPr>
        </p:nvSpPr>
        <p:spPr/>
        <p:txBody>
          <a:bodyPr/>
          <a:lstStyle/>
          <a:p>
            <a:fld id="{B6F15528-21DE-4FAA-801E-634DDDAF4B2B}" type="slidenum">
              <a:rPr lang="en-US" smtClean="0"/>
              <a:pPr/>
              <a:t>11</a:t>
            </a:fld>
            <a:endParaRPr lang="en-US"/>
          </a:p>
        </p:txBody>
      </p:sp>
      <p:sp>
        <p:nvSpPr>
          <p:cNvPr id="12" name="AutoShape 11">
            <a:extLst>
              <a:ext uri="{FF2B5EF4-FFF2-40B4-BE49-F238E27FC236}">
                <a16:creationId xmlns:a16="http://schemas.microsoft.com/office/drawing/2014/main" id="{41F2ABB9-5EBA-2713-F991-DBE7090271EC}"/>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6" name="TextBox 35">
            <a:extLst>
              <a:ext uri="{FF2B5EF4-FFF2-40B4-BE49-F238E27FC236}">
                <a16:creationId xmlns:a16="http://schemas.microsoft.com/office/drawing/2014/main" id="{879D6625-94BD-88C9-99A1-56CE23F8D06B}"/>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11</a:t>
            </a:r>
          </a:p>
        </p:txBody>
      </p:sp>
      <p:sp>
        <p:nvSpPr>
          <p:cNvPr id="17" name="AutoShape 11">
            <a:extLst>
              <a:ext uri="{FF2B5EF4-FFF2-40B4-BE49-F238E27FC236}">
                <a16:creationId xmlns:a16="http://schemas.microsoft.com/office/drawing/2014/main" id="{018CECD4-F057-EB73-BAEE-4D0F0AD03047}"/>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18" name="TextBox 35">
            <a:extLst>
              <a:ext uri="{FF2B5EF4-FFF2-40B4-BE49-F238E27FC236}">
                <a16:creationId xmlns:a16="http://schemas.microsoft.com/office/drawing/2014/main" id="{B18B4137-34A1-A3F3-77C9-87B2377E2977}"/>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423791" y="1"/>
            <a:ext cx="7983791" cy="2222500"/>
            <a:chOff x="0" y="0"/>
            <a:chExt cx="2861210" cy="1027187"/>
          </a:xfrm>
          <a:solidFill>
            <a:schemeClr val="accent5">
              <a:lumMod val="50000"/>
            </a:schemeClr>
          </a:solidFill>
        </p:grpSpPr>
        <p:sp>
          <p:nvSpPr>
            <p:cNvPr id="3" name="Freeform 3"/>
            <p:cNvSpPr/>
            <p:nvPr/>
          </p:nvSpPr>
          <p:spPr>
            <a:xfrm>
              <a:off x="0" y="0"/>
              <a:ext cx="2861210" cy="1027187"/>
            </a:xfrm>
            <a:custGeom>
              <a:avLst/>
              <a:gdLst/>
              <a:ahLst/>
              <a:cxnLst/>
              <a:rect l="l" t="t" r="r" b="b"/>
              <a:pathLst>
                <a:path w="2861210" h="1027187">
                  <a:moveTo>
                    <a:pt x="0" y="0"/>
                  </a:moveTo>
                  <a:lnTo>
                    <a:pt x="2861210" y="0"/>
                  </a:lnTo>
                  <a:lnTo>
                    <a:pt x="2861210" y="1027187"/>
                  </a:lnTo>
                  <a:lnTo>
                    <a:pt x="0" y="1027187"/>
                  </a:lnTo>
                  <a:close/>
                </a:path>
              </a:pathLst>
            </a:custGeom>
            <a:grpFill/>
            <a:ln>
              <a:solidFill>
                <a:schemeClr val="accent5">
                  <a:lumMod val="50000"/>
                </a:schemeClr>
              </a:solidFill>
            </a:ln>
          </p:spPr>
        </p:sp>
        <p:sp>
          <p:nvSpPr>
            <p:cNvPr id="4" name="TextBox 4"/>
            <p:cNvSpPr txBox="1"/>
            <p:nvPr/>
          </p:nvSpPr>
          <p:spPr>
            <a:xfrm>
              <a:off x="0" y="19050"/>
              <a:ext cx="2861210" cy="1008137"/>
            </a:xfrm>
            <a:prstGeom prst="rect">
              <a:avLst/>
            </a:prstGeom>
            <a:grpFill/>
            <a:ln>
              <a:solidFill>
                <a:schemeClr val="accent5">
                  <a:lumMod val="50000"/>
                </a:schemeClr>
              </a:solidFill>
            </a:ln>
          </p:spPr>
          <p:txBody>
            <a:bodyPr lIns="50800" tIns="50800" rIns="50800" bIns="50800" rtlCol="0" anchor="ctr"/>
            <a:lstStyle/>
            <a:p>
              <a:pPr algn="ctr">
                <a:lnSpc>
                  <a:spcPts val="1400"/>
                </a:lnSpc>
              </a:pPr>
              <a:endParaRPr/>
            </a:p>
          </p:txBody>
        </p:sp>
      </p:grpSp>
      <p:grpSp>
        <p:nvGrpSpPr>
          <p:cNvPr id="5" name="Group 5"/>
          <p:cNvGrpSpPr/>
          <p:nvPr/>
        </p:nvGrpSpPr>
        <p:grpSpPr>
          <a:xfrm rot="-5400000">
            <a:off x="6304225" y="9120124"/>
            <a:ext cx="228129" cy="2283422"/>
            <a:chOff x="0" y="0"/>
            <a:chExt cx="81756" cy="818327"/>
          </a:xfrm>
        </p:grpSpPr>
        <p:sp>
          <p:nvSpPr>
            <p:cNvPr id="6" name="Freeform 6"/>
            <p:cNvSpPr/>
            <p:nvPr/>
          </p:nvSpPr>
          <p:spPr>
            <a:xfrm>
              <a:off x="0" y="0"/>
              <a:ext cx="81756" cy="818327"/>
            </a:xfrm>
            <a:custGeom>
              <a:avLst/>
              <a:gdLst/>
              <a:ahLst/>
              <a:cxnLst/>
              <a:rect l="l" t="t" r="r" b="b"/>
              <a:pathLst>
                <a:path w="81756" h="818327">
                  <a:moveTo>
                    <a:pt x="0" y="0"/>
                  </a:moveTo>
                  <a:lnTo>
                    <a:pt x="81756" y="0"/>
                  </a:lnTo>
                  <a:lnTo>
                    <a:pt x="81756" y="818327"/>
                  </a:lnTo>
                  <a:lnTo>
                    <a:pt x="0" y="818327"/>
                  </a:lnTo>
                  <a:close/>
                </a:path>
              </a:pathLst>
            </a:custGeom>
            <a:solidFill>
              <a:srgbClr val="048AA2"/>
            </a:solidFill>
          </p:spPr>
        </p:sp>
        <p:sp>
          <p:nvSpPr>
            <p:cNvPr id="7" name="TextBox 7"/>
            <p:cNvSpPr txBox="1"/>
            <p:nvPr/>
          </p:nvSpPr>
          <p:spPr>
            <a:xfrm>
              <a:off x="0" y="19050"/>
              <a:ext cx="81756" cy="799277"/>
            </a:xfrm>
            <a:prstGeom prst="rect">
              <a:avLst/>
            </a:prstGeom>
          </p:spPr>
          <p:txBody>
            <a:bodyPr lIns="50800" tIns="50800" rIns="50800" bIns="50800" rtlCol="0" anchor="ctr"/>
            <a:lstStyle/>
            <a:p>
              <a:pPr algn="ctr">
                <a:lnSpc>
                  <a:spcPts val="1400"/>
                </a:lnSpc>
              </a:pPr>
              <a:endParaRPr/>
            </a:p>
          </p:txBody>
        </p:sp>
      </p:grpSp>
      <p:sp>
        <p:nvSpPr>
          <p:cNvPr id="10" name="TextBox 10"/>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2" name="TextBox 12"/>
          <p:cNvSpPr txBox="1"/>
          <p:nvPr/>
        </p:nvSpPr>
        <p:spPr>
          <a:xfrm>
            <a:off x="312457" y="977513"/>
            <a:ext cx="7026502" cy="923330"/>
          </a:xfrm>
          <a:prstGeom prst="rect">
            <a:avLst/>
          </a:prstGeom>
        </p:spPr>
        <p:txBody>
          <a:bodyPr wrap="square" lIns="0" tIns="0" rIns="0" bIns="0" rtlCol="0" anchor="t">
            <a:spAutoFit/>
          </a:bodyPr>
          <a:lstStyle/>
          <a:p>
            <a:pPr algn="l">
              <a:lnSpc>
                <a:spcPts val="3599"/>
              </a:lnSpc>
            </a:pPr>
            <a:r>
              <a:rPr lang="en-US" sz="3000" dirty="0">
                <a:solidFill>
                  <a:srgbClr val="FBFBFB"/>
                </a:solidFill>
                <a:latin typeface="Anton"/>
                <a:ea typeface="Anton"/>
                <a:cs typeface="Anton"/>
                <a:sym typeface="Anton"/>
              </a:rPr>
              <a:t>Foreign Exchange Reserves Rebound, </a:t>
            </a:r>
          </a:p>
          <a:p>
            <a:pPr algn="l">
              <a:lnSpc>
                <a:spcPts val="3599"/>
              </a:lnSpc>
            </a:pPr>
            <a:r>
              <a:rPr lang="en-US" sz="3000" dirty="0">
                <a:solidFill>
                  <a:srgbClr val="FBFBFB"/>
                </a:solidFill>
                <a:latin typeface="Anton"/>
                <a:ea typeface="Anton"/>
                <a:cs typeface="Anton"/>
                <a:sym typeface="Anton"/>
              </a:rPr>
              <a:t>but Debt Servicing Risks Persist</a:t>
            </a:r>
          </a:p>
        </p:txBody>
      </p:sp>
      <p:sp>
        <p:nvSpPr>
          <p:cNvPr id="13" name="TextBox 13"/>
          <p:cNvSpPr txBox="1"/>
          <p:nvPr/>
        </p:nvSpPr>
        <p:spPr>
          <a:xfrm>
            <a:off x="3562403" y="2451100"/>
            <a:ext cx="3354438" cy="3697102"/>
          </a:xfrm>
          <a:prstGeom prst="rect">
            <a:avLst/>
          </a:prstGeom>
        </p:spPr>
        <p:txBody>
          <a:bodyPr wrap="square" lIns="0" tIns="0" rIns="0" bIns="0" rtlCol="0" anchor="t">
            <a:spAutoFit/>
          </a:bodyPr>
          <a:lstStyle/>
          <a:p>
            <a:pPr algn="just">
              <a:lnSpc>
                <a:spcPts val="1679"/>
              </a:lnSpc>
            </a:pPr>
            <a:r>
              <a:rPr lang="en-US" sz="1300" dirty="0">
                <a:solidFill>
                  <a:srgbClr val="000000"/>
                </a:solidFill>
                <a:latin typeface="Book Antiqua" panose="02040602050305030304" pitchFamily="18" charset="0"/>
                <a:ea typeface="PT Sans"/>
                <a:cs typeface="PT Sans"/>
                <a:sym typeface="PT Sans"/>
              </a:rPr>
              <a:t>Bangladesh’s financial account turned negative in 2023 for the first time in 13 years amid heightened economic instability, but rebounded to a USD 3.98 billion surplus in FY2025.</a:t>
            </a:r>
          </a:p>
          <a:p>
            <a:pPr algn="just">
              <a:lnSpc>
                <a:spcPts val="1679"/>
              </a:lnSpc>
            </a:pPr>
            <a:endParaRPr lang="en-US" sz="1300" dirty="0">
              <a:solidFill>
                <a:srgbClr val="000000"/>
              </a:solidFill>
              <a:latin typeface="Book Antiqua" panose="02040602050305030304" pitchFamily="18" charset="0"/>
              <a:ea typeface="PT Sans"/>
              <a:cs typeface="PT Sans"/>
              <a:sym typeface="PT Sans"/>
            </a:endParaRPr>
          </a:p>
          <a:p>
            <a:pPr algn="just">
              <a:lnSpc>
                <a:spcPts val="1679"/>
              </a:lnSpc>
            </a:pPr>
            <a:r>
              <a:rPr lang="en-US" sz="1300" dirty="0">
                <a:solidFill>
                  <a:srgbClr val="000000"/>
                </a:solidFill>
                <a:latin typeface="Book Antiqua" panose="02040602050305030304" pitchFamily="18" charset="0"/>
                <a:ea typeface="PT Sans"/>
                <a:cs typeface="PT Sans"/>
                <a:sym typeface="PT Sans"/>
              </a:rPr>
              <a:t>In the first three months of FY2026, the financial account recorded a further USD 2.17 billion surplus, largely reflecting improved settlement of banks’ external transactions and government measures to rebuild foreign exchange reserves.</a:t>
            </a:r>
          </a:p>
          <a:p>
            <a:pPr algn="just">
              <a:lnSpc>
                <a:spcPts val="1679"/>
              </a:lnSpc>
            </a:pPr>
            <a:endParaRPr lang="en-US" sz="1300" dirty="0">
              <a:solidFill>
                <a:srgbClr val="000000"/>
              </a:solidFill>
              <a:latin typeface="Book Antiqua" panose="02040602050305030304" pitchFamily="18" charset="0"/>
              <a:ea typeface="PT Sans"/>
              <a:cs typeface="PT Sans"/>
              <a:sym typeface="PT Sans"/>
            </a:endParaRPr>
          </a:p>
          <a:p>
            <a:pPr algn="just">
              <a:lnSpc>
                <a:spcPts val="1679"/>
              </a:lnSpc>
            </a:pPr>
            <a:r>
              <a:rPr lang="en-US" sz="1300" dirty="0">
                <a:solidFill>
                  <a:srgbClr val="000000"/>
                </a:solidFill>
                <a:latin typeface="Book Antiqua" panose="02040602050305030304" pitchFamily="18" charset="0"/>
                <a:ea typeface="PT Sans"/>
                <a:cs typeface="PT Sans"/>
                <a:sym typeface="PT Sans"/>
              </a:rPr>
              <a:t>The durability of this recovery beyond the February 2026 election will depend on policy continuity and sustained investor and market confidence.</a:t>
            </a:r>
          </a:p>
        </p:txBody>
      </p:sp>
      <p:sp>
        <p:nvSpPr>
          <p:cNvPr id="14" name="TextBox 14"/>
          <p:cNvSpPr txBox="1"/>
          <p:nvPr/>
        </p:nvSpPr>
        <p:spPr>
          <a:xfrm>
            <a:off x="3574931" y="6384861"/>
            <a:ext cx="3354438" cy="3381439"/>
          </a:xfrm>
          <a:prstGeom prst="rect">
            <a:avLst/>
          </a:prstGeom>
        </p:spPr>
        <p:txBody>
          <a:bodyPr wrap="square" lIns="0" tIns="0" rIns="0" bIns="0" rtlCol="0" anchor="t">
            <a:spAutoFit/>
          </a:bodyPr>
          <a:lstStyle/>
          <a:p>
            <a:pPr algn="just"/>
            <a:r>
              <a:rPr lang="en-US" sz="1300" dirty="0">
                <a:solidFill>
                  <a:srgbClr val="000000"/>
                </a:solidFill>
                <a:latin typeface="Book Antiqua" panose="02040602050305030304" pitchFamily="18" charset="0"/>
              </a:rPr>
              <a:t>Bangladesh’s foreign exchange reserves recovered to USD 26.7 billion in FY2025 and further increased to USD 28.11 billion by December 2025, lifting import cover to over five months after two years of decline.</a:t>
            </a:r>
          </a:p>
          <a:p>
            <a:pPr algn="just"/>
            <a:endParaRPr lang="en-US" sz="1300" dirty="0">
              <a:solidFill>
                <a:srgbClr val="000000"/>
              </a:solidFill>
              <a:latin typeface="Book Antiqua" panose="02040602050305030304" pitchFamily="18" charset="0"/>
            </a:endParaRPr>
          </a:p>
          <a:p>
            <a:pPr algn="just"/>
            <a:r>
              <a:rPr lang="en-US" sz="1300" dirty="0">
                <a:solidFill>
                  <a:srgbClr val="000000"/>
                </a:solidFill>
                <a:latin typeface="Book Antiqua" panose="02040602050305030304" pitchFamily="18" charset="0"/>
              </a:rPr>
              <a:t>Reserves had fallen sharply from USD 46.4 billion in FY2021 following the 2022 global commodity price shock and higher import costs, including the impact of US tariffs.</a:t>
            </a:r>
          </a:p>
          <a:p>
            <a:pPr algn="just"/>
            <a:endParaRPr lang="en-US" sz="1300" dirty="0">
              <a:solidFill>
                <a:srgbClr val="000000"/>
              </a:solidFill>
              <a:latin typeface="Book Antiqua" panose="02040602050305030304" pitchFamily="18" charset="0"/>
            </a:endParaRPr>
          </a:p>
          <a:p>
            <a:pPr algn="just"/>
            <a:r>
              <a:rPr lang="en-US" sz="1300" dirty="0">
                <a:solidFill>
                  <a:srgbClr val="000000"/>
                </a:solidFill>
                <a:latin typeface="Book Antiqua" panose="02040602050305030304" pitchFamily="18" charset="0"/>
              </a:rPr>
              <a:t>The recent rebound has been supported by DFI inflows and policy backing for the new government led by Dr. </a:t>
            </a:r>
            <a:r>
              <a:rPr lang="en-US" sz="1300" dirty="0" err="1">
                <a:solidFill>
                  <a:srgbClr val="000000"/>
                </a:solidFill>
                <a:latin typeface="Book Antiqua" panose="02040602050305030304" pitchFamily="18" charset="0"/>
              </a:rPr>
              <a:t>Yunus</a:t>
            </a:r>
            <a:r>
              <a:rPr lang="en-US" sz="1300" dirty="0">
                <a:solidFill>
                  <a:srgbClr val="000000"/>
                </a:solidFill>
                <a:latin typeface="Book Antiqua" panose="02040602050305030304" pitchFamily="18" charset="0"/>
              </a:rPr>
              <a:t>, though rising external debt servicing obligations remain a key risk to reserve sustainability.</a:t>
            </a:r>
          </a:p>
          <a:p>
            <a:pPr algn="just">
              <a:lnSpc>
                <a:spcPts val="1439"/>
              </a:lnSpc>
            </a:pPr>
            <a:endParaRPr lang="en-US" sz="1399" dirty="0">
              <a:solidFill>
                <a:srgbClr val="000000"/>
              </a:solidFill>
              <a:latin typeface="PT Sans"/>
              <a:ea typeface="PT Sans"/>
              <a:cs typeface="PT Sans"/>
              <a:sym typeface="PT Sans"/>
            </a:endParaRPr>
          </a:p>
        </p:txBody>
      </p:sp>
      <p:graphicFrame>
        <p:nvGraphicFramePr>
          <p:cNvPr id="16" name="Chart 15">
            <a:extLst>
              <a:ext uri="{FF2B5EF4-FFF2-40B4-BE49-F238E27FC236}">
                <a16:creationId xmlns:a16="http://schemas.microsoft.com/office/drawing/2014/main" id="{CC61C2DF-74A6-4BDC-D3B2-9A1DB60B60CC}"/>
              </a:ext>
            </a:extLst>
          </p:cNvPr>
          <p:cNvGraphicFramePr>
            <a:graphicFrameLocks/>
          </p:cNvGraphicFramePr>
          <p:nvPr>
            <p:extLst>
              <p:ext uri="{D42A27DB-BD31-4B8C-83A1-F6EECF244321}">
                <p14:modId xmlns:p14="http://schemas.microsoft.com/office/powerpoint/2010/main" val="4072225208"/>
              </p:ext>
            </p:extLst>
          </p:nvPr>
        </p:nvGraphicFramePr>
        <p:xfrm>
          <a:off x="262732" y="6184900"/>
          <a:ext cx="3354438" cy="333992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0D00-00000A000000}"/>
              </a:ext>
              <a:ext uri="{147F2762-F138-4A5C-976F-8EAC2B608ADB}">
                <a16:predDERef xmlns:a16="http://schemas.microsoft.com/office/drawing/2014/main" pred="{F277D25B-0E97-8504-2EEC-C0D3B7E7A58C}"/>
              </a:ext>
            </a:extLst>
          </p:cNvPr>
          <p:cNvGraphicFramePr>
            <a:graphicFrameLocks/>
          </p:cNvGraphicFramePr>
          <p:nvPr>
            <p:extLst>
              <p:ext uri="{D42A27DB-BD31-4B8C-83A1-F6EECF244321}">
                <p14:modId xmlns:p14="http://schemas.microsoft.com/office/powerpoint/2010/main" val="2270600232"/>
              </p:ext>
            </p:extLst>
          </p:nvPr>
        </p:nvGraphicFramePr>
        <p:xfrm>
          <a:off x="20242" y="2394697"/>
          <a:ext cx="3319651" cy="3333003"/>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E4D9BE71-1EA7-87CC-8A14-DB2721F08C3B}"/>
              </a:ext>
            </a:extLst>
          </p:cNvPr>
          <p:cNvSpPr>
            <a:spLocks noGrp="1"/>
          </p:cNvSpPr>
          <p:nvPr>
            <p:ph type="sldNum" sz="quarter" idx="12"/>
          </p:nvPr>
        </p:nvSpPr>
        <p:spPr/>
        <p:txBody>
          <a:bodyPr/>
          <a:lstStyle/>
          <a:p>
            <a:fld id="{B6F15528-21DE-4FAA-801E-634DDDAF4B2B}" type="slidenum">
              <a:rPr lang="en-US" smtClean="0"/>
              <a:pPr/>
              <a:t>12</a:t>
            </a:fld>
            <a:endParaRPr lang="en-US"/>
          </a:p>
        </p:txBody>
      </p:sp>
      <p:grpSp>
        <p:nvGrpSpPr>
          <p:cNvPr id="15" name="Group 5">
            <a:extLst>
              <a:ext uri="{FF2B5EF4-FFF2-40B4-BE49-F238E27FC236}">
                <a16:creationId xmlns:a16="http://schemas.microsoft.com/office/drawing/2014/main" id="{A4F48459-438F-5F14-960A-DD2402BA7DC1}"/>
              </a:ext>
            </a:extLst>
          </p:cNvPr>
          <p:cNvGrpSpPr/>
          <p:nvPr/>
        </p:nvGrpSpPr>
        <p:grpSpPr>
          <a:xfrm>
            <a:off x="139702" y="0"/>
            <a:ext cx="497170" cy="408634"/>
            <a:chOff x="0" y="0"/>
            <a:chExt cx="178175" cy="146445"/>
          </a:xfrm>
          <a:solidFill>
            <a:srgbClr val="BB8C21"/>
          </a:solidFill>
        </p:grpSpPr>
        <p:sp>
          <p:nvSpPr>
            <p:cNvPr id="17" name="Freeform 6">
              <a:extLst>
                <a:ext uri="{FF2B5EF4-FFF2-40B4-BE49-F238E27FC236}">
                  <a16:creationId xmlns:a16="http://schemas.microsoft.com/office/drawing/2014/main" id="{69926C75-004A-26FD-C8DA-F8B7437A43F1}"/>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grpFill/>
          </p:spPr>
        </p:sp>
        <p:sp>
          <p:nvSpPr>
            <p:cNvPr id="18" name="TextBox 7">
              <a:extLst>
                <a:ext uri="{FF2B5EF4-FFF2-40B4-BE49-F238E27FC236}">
                  <a16:creationId xmlns:a16="http://schemas.microsoft.com/office/drawing/2014/main" id="{F0E97D31-AD50-ABF0-0E31-0973B81D7DB2}"/>
                </a:ext>
              </a:extLst>
            </p:cNvPr>
            <p:cNvSpPr txBox="1"/>
            <p:nvPr/>
          </p:nvSpPr>
          <p:spPr>
            <a:xfrm>
              <a:off x="0" y="-28575"/>
              <a:ext cx="178175" cy="175020"/>
            </a:xfrm>
            <a:prstGeom prst="rect">
              <a:avLst/>
            </a:prstGeom>
            <a:grpFill/>
          </p:spPr>
          <p:txBody>
            <a:bodyPr lIns="50800" tIns="50800" rIns="50800" bIns="50800" rtlCol="0" anchor="ctr"/>
            <a:lstStyle/>
            <a:p>
              <a:pPr algn="ctr">
                <a:lnSpc>
                  <a:spcPts val="1960"/>
                </a:lnSpc>
                <a:spcBef>
                  <a:spcPct val="0"/>
                </a:spcBef>
              </a:pPr>
              <a:endParaRPr/>
            </a:p>
          </p:txBody>
        </p:sp>
      </p:grpSp>
      <p:sp>
        <p:nvSpPr>
          <p:cNvPr id="19" name="AutoShape 11">
            <a:extLst>
              <a:ext uri="{FF2B5EF4-FFF2-40B4-BE49-F238E27FC236}">
                <a16:creationId xmlns:a16="http://schemas.microsoft.com/office/drawing/2014/main" id="{9D0328EC-2E22-2F79-686F-FB3479F6C2BE}"/>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0" name="TextBox 35">
            <a:extLst>
              <a:ext uri="{FF2B5EF4-FFF2-40B4-BE49-F238E27FC236}">
                <a16:creationId xmlns:a16="http://schemas.microsoft.com/office/drawing/2014/main" id="{3C7502A2-9C7C-8308-DFF1-681C20E27271}"/>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chemeClr val="bg1"/>
                </a:solidFill>
                <a:latin typeface="Impact" panose="020B0806030902050204" pitchFamily="34" charset="0"/>
                <a:ea typeface="Roboto"/>
                <a:cs typeface="Roboto"/>
                <a:sym typeface="Roboto"/>
              </a:rPr>
              <a:t>| PAGE 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7359292" y="546100"/>
            <a:ext cx="1059805" cy="4105772"/>
            <a:chOff x="0" y="0"/>
            <a:chExt cx="379810" cy="1471416"/>
          </a:xfrm>
        </p:grpSpPr>
        <p:sp>
          <p:nvSpPr>
            <p:cNvPr id="3" name="Freeform 3"/>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048AA2"/>
            </a:solidFill>
          </p:spPr>
        </p:sp>
        <p:sp>
          <p:nvSpPr>
            <p:cNvPr id="4" name="TextBox 4"/>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731349" y="6118800"/>
            <a:ext cx="1059805" cy="4105772"/>
            <a:chOff x="0" y="0"/>
            <a:chExt cx="379810" cy="1471416"/>
          </a:xfrm>
          <a:solidFill>
            <a:srgbClr val="BB8C21"/>
          </a:solidFill>
        </p:grpSpPr>
        <p:sp>
          <p:nvSpPr>
            <p:cNvPr id="9" name="Freeform 9"/>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grpFill/>
          </p:spPr>
        </p:sp>
        <p:sp>
          <p:nvSpPr>
            <p:cNvPr id="10" name="TextBox 10"/>
            <p:cNvSpPr txBox="1"/>
            <p:nvPr/>
          </p:nvSpPr>
          <p:spPr>
            <a:xfrm>
              <a:off x="0" y="19050"/>
              <a:ext cx="379810" cy="1452366"/>
            </a:xfrm>
            <a:prstGeom prst="rect">
              <a:avLst/>
            </a:prstGeom>
            <a:grpFill/>
          </p:spPr>
          <p:txBody>
            <a:bodyPr lIns="50800" tIns="50800" rIns="50800" bIns="50800" rtlCol="0" anchor="ctr"/>
            <a:lstStyle/>
            <a:p>
              <a:pPr algn="ctr">
                <a:lnSpc>
                  <a:spcPts val="1400"/>
                </a:lnSpc>
              </a:pPr>
              <a:endParaRPr/>
            </a:p>
          </p:txBody>
        </p:sp>
      </p:grpSp>
      <p:sp>
        <p:nvSpPr>
          <p:cNvPr id="12" name="Freeform 12"/>
          <p:cNvSpPr/>
          <p:nvPr/>
        </p:nvSpPr>
        <p:spPr>
          <a:xfrm>
            <a:off x="779611" y="6108700"/>
            <a:ext cx="6396229" cy="359788"/>
          </a:xfrm>
          <a:custGeom>
            <a:avLst/>
            <a:gdLst/>
            <a:ahLst/>
            <a:cxnLst/>
            <a:rect l="l" t="t" r="r" b="b"/>
            <a:pathLst>
              <a:path w="6396229" h="359788">
                <a:moveTo>
                  <a:pt x="0" y="0"/>
                </a:moveTo>
                <a:lnTo>
                  <a:pt x="6396230" y="0"/>
                </a:lnTo>
                <a:lnTo>
                  <a:pt x="6396230" y="359788"/>
                </a:lnTo>
                <a:lnTo>
                  <a:pt x="0" y="359788"/>
                </a:lnTo>
                <a:lnTo>
                  <a:pt x="0" y="0"/>
                </a:lnTo>
                <a:close/>
              </a:path>
            </a:pathLst>
          </a:custGeom>
          <a:blipFill>
            <a:blip r:embed="rId2"/>
            <a:stretch>
              <a:fillRect/>
            </a:stretch>
          </a:blipFill>
        </p:spPr>
        <p:txBody>
          <a:bodyPr/>
          <a:lstStyle/>
          <a:p>
            <a:endParaRPr lang="en-GB" dirty="0"/>
          </a:p>
        </p:txBody>
      </p:sp>
      <p:sp>
        <p:nvSpPr>
          <p:cNvPr id="14" name="TextBox 14"/>
          <p:cNvSpPr txBox="1"/>
          <p:nvPr/>
        </p:nvSpPr>
        <p:spPr>
          <a:xfrm>
            <a:off x="413344" y="822675"/>
            <a:ext cx="5803306" cy="1144906"/>
          </a:xfrm>
          <a:prstGeom prst="rect">
            <a:avLst/>
          </a:prstGeom>
        </p:spPr>
        <p:txBody>
          <a:bodyPr lIns="0" tIns="0" rIns="0" bIns="0" rtlCol="0" anchor="t">
            <a:spAutoFit/>
          </a:bodyPr>
          <a:lstStyle/>
          <a:p>
            <a:pPr algn="l">
              <a:lnSpc>
                <a:spcPts val="3599"/>
              </a:lnSpc>
            </a:pPr>
            <a:r>
              <a:rPr lang="en-US" sz="3599" dirty="0">
                <a:solidFill>
                  <a:srgbClr val="2C524E"/>
                </a:solidFill>
                <a:latin typeface="Anton"/>
                <a:ea typeface="Anton"/>
                <a:cs typeface="Anton"/>
                <a:sym typeface="Anton"/>
              </a:rPr>
              <a:t>Currency Stabilizes after Years</a:t>
            </a:r>
          </a:p>
          <a:p>
            <a:pPr algn="l">
              <a:lnSpc>
                <a:spcPts val="3599"/>
              </a:lnSpc>
            </a:pPr>
            <a:endParaRPr lang="en-US" sz="3599" dirty="0">
              <a:solidFill>
                <a:srgbClr val="2C524E"/>
              </a:solidFill>
              <a:latin typeface="Anton"/>
              <a:ea typeface="Anton"/>
              <a:cs typeface="Anton"/>
              <a:sym typeface="Anton"/>
            </a:endParaRPr>
          </a:p>
          <a:p>
            <a:pPr algn="l">
              <a:lnSpc>
                <a:spcPts val="1800"/>
              </a:lnSpc>
            </a:pPr>
            <a:r>
              <a:rPr lang="en-US" sz="1800" dirty="0">
                <a:solidFill>
                  <a:srgbClr val="2C524E"/>
                </a:solidFill>
                <a:latin typeface="Anton"/>
                <a:ea typeface="Anton"/>
                <a:cs typeface="Anton"/>
                <a:sym typeface="Anton"/>
              </a:rPr>
              <a:t> </a:t>
            </a:r>
          </a:p>
        </p:txBody>
      </p:sp>
      <p:sp>
        <p:nvSpPr>
          <p:cNvPr id="16" name="TextBox 16"/>
          <p:cNvSpPr txBox="1"/>
          <p:nvPr/>
        </p:nvSpPr>
        <p:spPr>
          <a:xfrm>
            <a:off x="5134878" y="7573181"/>
            <a:ext cx="2040962" cy="281828"/>
          </a:xfrm>
          <a:prstGeom prst="rect">
            <a:avLst/>
          </a:prstGeom>
        </p:spPr>
        <p:txBody>
          <a:bodyPr lIns="0" tIns="0" rIns="0" bIns="0" rtlCol="0" anchor="t">
            <a:spAutoFit/>
          </a:bodyPr>
          <a:lstStyle/>
          <a:p>
            <a:pPr algn="l">
              <a:lnSpc>
                <a:spcPts val="2099"/>
              </a:lnSpc>
            </a:pPr>
            <a:r>
              <a:rPr lang="en-US" sz="2099">
                <a:solidFill>
                  <a:srgbClr val="FFFFFF"/>
                </a:solidFill>
                <a:latin typeface="Anton"/>
                <a:ea typeface="Anton"/>
                <a:cs typeface="Anton"/>
                <a:sym typeface="Anton"/>
              </a:rPr>
              <a:t>$ 300</a:t>
            </a:r>
          </a:p>
        </p:txBody>
      </p:sp>
      <p:sp>
        <p:nvSpPr>
          <p:cNvPr id="17" name="TextBox 17"/>
          <p:cNvSpPr txBox="1"/>
          <p:nvPr/>
        </p:nvSpPr>
        <p:spPr>
          <a:xfrm>
            <a:off x="5134878" y="798751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CTR Per Campaign</a:t>
            </a:r>
          </a:p>
        </p:txBody>
      </p:sp>
      <p:sp>
        <p:nvSpPr>
          <p:cNvPr id="18" name="TextBox 18"/>
          <p:cNvSpPr txBox="1"/>
          <p:nvPr/>
        </p:nvSpPr>
        <p:spPr>
          <a:xfrm>
            <a:off x="5124732" y="8794286"/>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CPC Per Campaign</a:t>
            </a:r>
          </a:p>
        </p:txBody>
      </p:sp>
      <p:sp>
        <p:nvSpPr>
          <p:cNvPr id="19" name="TextBox 19"/>
          <p:cNvSpPr txBox="1"/>
          <p:nvPr/>
        </p:nvSpPr>
        <p:spPr>
          <a:xfrm>
            <a:off x="5124732" y="9337540"/>
            <a:ext cx="2040962" cy="281828"/>
          </a:xfrm>
          <a:prstGeom prst="rect">
            <a:avLst/>
          </a:prstGeom>
        </p:spPr>
        <p:txBody>
          <a:bodyPr lIns="0" tIns="0" rIns="0" bIns="0" rtlCol="0" anchor="t">
            <a:spAutoFit/>
          </a:bodyPr>
          <a:lstStyle/>
          <a:p>
            <a:pPr algn="l">
              <a:lnSpc>
                <a:spcPts val="2099"/>
              </a:lnSpc>
            </a:pPr>
            <a:r>
              <a:rPr lang="en-US" sz="2099">
                <a:solidFill>
                  <a:srgbClr val="FFFFFF"/>
                </a:solidFill>
                <a:latin typeface="Anton"/>
                <a:ea typeface="Anton"/>
                <a:cs typeface="Anton"/>
                <a:sym typeface="Anton"/>
              </a:rPr>
              <a:t>$ 625</a:t>
            </a:r>
          </a:p>
        </p:txBody>
      </p:sp>
      <p:sp>
        <p:nvSpPr>
          <p:cNvPr id="20" name="TextBox 20"/>
          <p:cNvSpPr txBox="1"/>
          <p:nvPr/>
        </p:nvSpPr>
        <p:spPr>
          <a:xfrm>
            <a:off x="5124732" y="975187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CPA Per Campaign</a:t>
            </a:r>
          </a:p>
        </p:txBody>
      </p:sp>
      <p:sp>
        <p:nvSpPr>
          <p:cNvPr id="21" name="TextBox 21"/>
          <p:cNvSpPr txBox="1"/>
          <p:nvPr/>
        </p:nvSpPr>
        <p:spPr>
          <a:xfrm>
            <a:off x="434517" y="1460500"/>
            <a:ext cx="6775461" cy="1980607"/>
          </a:xfrm>
          <a:prstGeom prst="rect">
            <a:avLst/>
          </a:prstGeom>
        </p:spPr>
        <p:txBody>
          <a:bodyPr wrap="square" lIns="0" tIns="0" rIns="0" bIns="0" rtlCol="0" anchor="t">
            <a:spAutoFit/>
          </a:bodyPr>
          <a:lstStyle/>
          <a:p>
            <a:pPr algn="just"/>
            <a:r>
              <a:rPr lang="en-US" sz="1300" dirty="0">
                <a:solidFill>
                  <a:srgbClr val="000000"/>
                </a:solidFill>
                <a:latin typeface="Book Antiqua" panose="02040602050305030304" pitchFamily="18" charset="0"/>
              </a:rPr>
              <a:t>Over the past four years, the USD has appreciated 44% against the BDT, reflecting sharp depreciation driven by earlier policy missteps, particularly the delayed adjustment during 2012–2021. More recently, the currency has stabilized amid reserve rebuilding, a more flexible exchange-rate regime, current account improvement, and tight monetary policy.</a:t>
            </a:r>
          </a:p>
          <a:p>
            <a:pPr algn="just"/>
            <a:endParaRPr lang="en-US" sz="1300" dirty="0">
              <a:solidFill>
                <a:srgbClr val="000000"/>
              </a:solidFill>
              <a:latin typeface="Book Antiqua" panose="02040602050305030304" pitchFamily="18" charset="0"/>
            </a:endParaRPr>
          </a:p>
          <a:p>
            <a:pPr algn="just"/>
            <a:r>
              <a:rPr lang="en-US" sz="1300" dirty="0">
                <a:solidFill>
                  <a:srgbClr val="000000"/>
                </a:solidFill>
                <a:latin typeface="Book Antiqua" panose="02040602050305030304" pitchFamily="18" charset="0"/>
              </a:rPr>
              <a:t>As of December 2025, the exchange rate stands at BDT 122.32 per USD. However, the REER increased to 106.55 in October 2025, signaling a marginal loss of competitiveness due to price differentials. Looking ahead, the BDT is expected to depreciate by a further 4% next year to 128 against USD.</a:t>
            </a:r>
          </a:p>
          <a:p>
            <a:pPr algn="just">
              <a:lnSpc>
                <a:spcPts val="1439"/>
              </a:lnSpc>
            </a:pPr>
            <a:endParaRPr lang="en-US" sz="1300" dirty="0">
              <a:solidFill>
                <a:srgbClr val="000000"/>
              </a:solidFill>
              <a:latin typeface="Book Antiqua" panose="02040602050305030304" pitchFamily="18" charset="0"/>
              <a:ea typeface="PT Sans"/>
              <a:cs typeface="PT Sans"/>
              <a:sym typeface="PT Sans"/>
            </a:endParaRPr>
          </a:p>
        </p:txBody>
      </p:sp>
      <p:graphicFrame>
        <p:nvGraphicFramePr>
          <p:cNvPr id="22" name="Chart 21">
            <a:extLst>
              <a:ext uri="{FF2B5EF4-FFF2-40B4-BE49-F238E27FC236}">
                <a16:creationId xmlns:a16="http://schemas.microsoft.com/office/drawing/2014/main" id="{C396F67B-A1F3-990D-F6C5-5D465EE0D023}"/>
              </a:ext>
            </a:extLst>
          </p:cNvPr>
          <p:cNvGraphicFramePr>
            <a:graphicFrameLocks/>
          </p:cNvGraphicFramePr>
          <p:nvPr>
            <p:extLst>
              <p:ext uri="{D42A27DB-BD31-4B8C-83A1-F6EECF244321}">
                <p14:modId xmlns:p14="http://schemas.microsoft.com/office/powerpoint/2010/main" val="1859550033"/>
              </p:ext>
            </p:extLst>
          </p:nvPr>
        </p:nvGraphicFramePr>
        <p:xfrm>
          <a:off x="349250" y="3441700"/>
          <a:ext cx="6900726" cy="2631796"/>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a:extLst>
              <a:ext uri="{FF2B5EF4-FFF2-40B4-BE49-F238E27FC236}">
                <a16:creationId xmlns:a16="http://schemas.microsoft.com/office/drawing/2014/main" id="{74D0580C-191D-6F12-AF3D-BC70DE6C5F14}"/>
              </a:ext>
            </a:extLst>
          </p:cNvPr>
          <p:cNvSpPr>
            <a:spLocks noGrp="1"/>
          </p:cNvSpPr>
          <p:nvPr>
            <p:ph type="sldNum" sz="quarter" idx="12"/>
          </p:nvPr>
        </p:nvSpPr>
        <p:spPr/>
        <p:txBody>
          <a:bodyPr/>
          <a:lstStyle/>
          <a:p>
            <a:fld id="{B6F15528-21DE-4FAA-801E-634DDDAF4B2B}" type="slidenum">
              <a:rPr lang="en-US" smtClean="0"/>
              <a:pPr/>
              <a:t>13</a:t>
            </a:fld>
            <a:endParaRPr lang="en-US"/>
          </a:p>
        </p:txBody>
      </p:sp>
      <p:sp>
        <p:nvSpPr>
          <p:cNvPr id="23" name="AutoShape 11">
            <a:extLst>
              <a:ext uri="{FF2B5EF4-FFF2-40B4-BE49-F238E27FC236}">
                <a16:creationId xmlns:a16="http://schemas.microsoft.com/office/drawing/2014/main" id="{50472347-566C-58A1-5215-B55DCEDE8BC6}"/>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24" name="TextBox 35">
            <a:extLst>
              <a:ext uri="{FF2B5EF4-FFF2-40B4-BE49-F238E27FC236}">
                <a16:creationId xmlns:a16="http://schemas.microsoft.com/office/drawing/2014/main" id="{DD2AADFA-E601-7510-7B8A-74B04CC759CA}"/>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pic>
        <p:nvPicPr>
          <p:cNvPr id="26" name="Picture 25">
            <a:extLst>
              <a:ext uri="{FF2B5EF4-FFF2-40B4-BE49-F238E27FC236}">
                <a16:creationId xmlns:a16="http://schemas.microsoft.com/office/drawing/2014/main" id="{FA41389E-00B2-4FBC-1EC6-0E696A36EDA3}"/>
              </a:ext>
            </a:extLst>
          </p:cNvPr>
          <p:cNvPicPr>
            <a:picLocks noChangeAspect="1"/>
          </p:cNvPicPr>
          <p:nvPr/>
        </p:nvPicPr>
        <p:blipFill>
          <a:blip r:embed="rId4" cstate="print">
            <a:extLst>
              <a:ext uri="{28A0092B-C50C-407E-A947-70E740481C1C}">
                <a14:useLocalDpi xmlns:a14="http://schemas.microsoft.com/office/drawing/2010/main" val="0"/>
              </a:ext>
            </a:extLst>
          </a:blip>
          <a:srcRect t="5407"/>
          <a:stretch>
            <a:fillRect/>
          </a:stretch>
        </p:blipFill>
        <p:spPr>
          <a:xfrm>
            <a:off x="434517" y="6498309"/>
            <a:ext cx="6775461" cy="3372416"/>
          </a:xfrm>
          <a:prstGeom prst="rect">
            <a:avLst/>
          </a:prstGeom>
        </p:spPr>
      </p:pic>
      <p:sp>
        <p:nvSpPr>
          <p:cNvPr id="27" name="AutoShape 11">
            <a:extLst>
              <a:ext uri="{FF2B5EF4-FFF2-40B4-BE49-F238E27FC236}">
                <a16:creationId xmlns:a16="http://schemas.microsoft.com/office/drawing/2014/main" id="{8FD319DE-83EB-8F98-FEAC-F36737B47D3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8" name="TextBox 35">
            <a:extLst>
              <a:ext uri="{FF2B5EF4-FFF2-40B4-BE49-F238E27FC236}">
                <a16:creationId xmlns:a16="http://schemas.microsoft.com/office/drawing/2014/main" id="{FB3BA4A4-396C-B72D-8674-413EBF2B3419}"/>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7030097" y="903805"/>
            <a:ext cx="1059805" cy="4105772"/>
            <a:chOff x="0" y="0"/>
            <a:chExt cx="379810" cy="1471416"/>
          </a:xfrm>
        </p:grpSpPr>
        <p:sp>
          <p:nvSpPr>
            <p:cNvPr id="3" name="Freeform 3"/>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048AA2"/>
            </a:solidFill>
          </p:spPr>
        </p:sp>
        <p:sp>
          <p:nvSpPr>
            <p:cNvPr id="4" name="TextBox 4"/>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625288" y="5906057"/>
            <a:ext cx="1059805" cy="4105772"/>
            <a:chOff x="0" y="0"/>
            <a:chExt cx="379810" cy="1471416"/>
          </a:xfrm>
        </p:grpSpPr>
        <p:sp>
          <p:nvSpPr>
            <p:cNvPr id="9" name="Freeform 9"/>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048AA2"/>
            </a:solidFill>
          </p:spPr>
        </p:sp>
        <p:sp>
          <p:nvSpPr>
            <p:cNvPr id="10" name="TextBox 10"/>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sp>
        <p:nvSpPr>
          <p:cNvPr id="11" name="Freeform 11"/>
          <p:cNvSpPr/>
          <p:nvPr/>
        </p:nvSpPr>
        <p:spPr>
          <a:xfrm>
            <a:off x="640009" y="6184900"/>
            <a:ext cx="6393225" cy="3388409"/>
          </a:xfrm>
          <a:custGeom>
            <a:avLst/>
            <a:gdLst/>
            <a:ahLst/>
            <a:cxnLst/>
            <a:rect l="l" t="t" r="r" b="b"/>
            <a:pathLst>
              <a:path w="6393225" h="3388409">
                <a:moveTo>
                  <a:pt x="0" y="0"/>
                </a:moveTo>
                <a:lnTo>
                  <a:pt x="6393225" y="0"/>
                </a:lnTo>
                <a:lnTo>
                  <a:pt x="6393225" y="3388410"/>
                </a:lnTo>
                <a:lnTo>
                  <a:pt x="0" y="3388410"/>
                </a:lnTo>
                <a:lnTo>
                  <a:pt x="0" y="0"/>
                </a:lnTo>
                <a:close/>
              </a:path>
            </a:pathLst>
          </a:custGeom>
          <a:blipFill>
            <a:blip r:embed="rId2"/>
            <a:stretch>
              <a:fillRect/>
            </a:stretch>
          </a:blipFill>
        </p:spPr>
        <p:txBody>
          <a:bodyPr/>
          <a:lstStyle/>
          <a:p>
            <a:endParaRPr lang="en-GB" dirty="0"/>
          </a:p>
        </p:txBody>
      </p:sp>
      <p:sp>
        <p:nvSpPr>
          <p:cNvPr id="12" name="TextBox 12"/>
          <p:cNvSpPr txBox="1"/>
          <p:nvPr/>
        </p:nvSpPr>
        <p:spPr>
          <a:xfrm>
            <a:off x="730250" y="469900"/>
            <a:ext cx="1576817" cy="2140842"/>
          </a:xfrm>
          <a:prstGeom prst="rect">
            <a:avLst/>
          </a:prstGeom>
        </p:spPr>
        <p:txBody>
          <a:bodyPr wrap="square" lIns="0" tIns="0" rIns="0" bIns="0" rtlCol="0" anchor="t">
            <a:spAutoFit/>
          </a:bodyPr>
          <a:lstStyle/>
          <a:p>
            <a:pPr algn="l">
              <a:lnSpc>
                <a:spcPts val="3599"/>
              </a:lnSpc>
            </a:pPr>
            <a:r>
              <a:rPr lang="en-US" sz="3599" dirty="0">
                <a:solidFill>
                  <a:srgbClr val="2C524E"/>
                </a:solidFill>
                <a:latin typeface="Anton"/>
                <a:ea typeface="Anton"/>
                <a:cs typeface="Anton"/>
                <a:sym typeface="Anton"/>
              </a:rPr>
              <a:t>Inflation Started to cool down</a:t>
            </a:r>
          </a:p>
          <a:p>
            <a:pPr algn="l">
              <a:lnSpc>
                <a:spcPts val="1800"/>
              </a:lnSpc>
            </a:pPr>
            <a:endParaRPr lang="en-US" sz="3599" dirty="0">
              <a:solidFill>
                <a:srgbClr val="2C524E"/>
              </a:solidFill>
              <a:latin typeface="Anton"/>
              <a:ea typeface="Anton"/>
              <a:cs typeface="Anton"/>
              <a:sym typeface="Anton"/>
            </a:endParaRPr>
          </a:p>
        </p:txBody>
      </p:sp>
      <p:sp>
        <p:nvSpPr>
          <p:cNvPr id="16" name="TextBox 16"/>
          <p:cNvSpPr txBox="1"/>
          <p:nvPr/>
        </p:nvSpPr>
        <p:spPr>
          <a:xfrm>
            <a:off x="5124732" y="8794286"/>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CPC Per Campaign</a:t>
            </a:r>
          </a:p>
        </p:txBody>
      </p:sp>
      <p:sp>
        <p:nvSpPr>
          <p:cNvPr id="17" name="TextBox 17"/>
          <p:cNvSpPr txBox="1"/>
          <p:nvPr/>
        </p:nvSpPr>
        <p:spPr>
          <a:xfrm>
            <a:off x="5124732" y="9337540"/>
            <a:ext cx="2040962" cy="281828"/>
          </a:xfrm>
          <a:prstGeom prst="rect">
            <a:avLst/>
          </a:prstGeom>
        </p:spPr>
        <p:txBody>
          <a:bodyPr lIns="0" tIns="0" rIns="0" bIns="0" rtlCol="0" anchor="t">
            <a:spAutoFit/>
          </a:bodyPr>
          <a:lstStyle/>
          <a:p>
            <a:pPr algn="l">
              <a:lnSpc>
                <a:spcPts val="2099"/>
              </a:lnSpc>
            </a:pPr>
            <a:r>
              <a:rPr lang="en-US" sz="2099">
                <a:solidFill>
                  <a:srgbClr val="FFFFFF"/>
                </a:solidFill>
                <a:latin typeface="Anton"/>
                <a:ea typeface="Anton"/>
                <a:cs typeface="Anton"/>
                <a:sym typeface="Anton"/>
              </a:rPr>
              <a:t>$ 625</a:t>
            </a:r>
          </a:p>
        </p:txBody>
      </p:sp>
      <p:sp>
        <p:nvSpPr>
          <p:cNvPr id="18" name="TextBox 18"/>
          <p:cNvSpPr txBox="1"/>
          <p:nvPr/>
        </p:nvSpPr>
        <p:spPr>
          <a:xfrm>
            <a:off x="5124732" y="975187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CPA Per Campaign</a:t>
            </a:r>
          </a:p>
        </p:txBody>
      </p:sp>
      <p:sp>
        <p:nvSpPr>
          <p:cNvPr id="19" name="TextBox 19"/>
          <p:cNvSpPr txBox="1"/>
          <p:nvPr/>
        </p:nvSpPr>
        <p:spPr>
          <a:xfrm>
            <a:off x="381937" y="2754138"/>
            <a:ext cx="6621883" cy="3180935"/>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300" dirty="0">
                <a:solidFill>
                  <a:srgbClr val="000000"/>
                </a:solidFill>
                <a:latin typeface="Book Antiqua" panose="02040602050305030304" pitchFamily="18" charset="0"/>
              </a:rPr>
              <a:t>Bangladesh’s inflation peaked at 11.66% in July 2024 and remained elevated at 11.38% in November 2024, before easing to 8.29% in November 2025 as food prices moderated. Currently, food inflation stands at 7.01% and non-food inflation at 9.13%, according to BBS. Improved data transparency under the current government has strengthened credibility, though inflation remains sticky due to past BDT depreciation and reduced power-sector subsidies, despite a sharp fall in global commodity prices since 2022.</a:t>
            </a:r>
          </a:p>
          <a:p>
            <a:pPr marL="285750" indent="-285750" algn="just">
              <a:buFont typeface="Arial" panose="020B0604020202020204" pitchFamily="34" charset="0"/>
              <a:buChar char="•"/>
            </a:pPr>
            <a:endParaRPr lang="en-US" sz="1300" dirty="0">
              <a:solidFill>
                <a:srgbClr val="000000"/>
              </a:solidFill>
              <a:latin typeface="Book Antiqua" panose="02040602050305030304" pitchFamily="18" charset="0"/>
            </a:endParaRPr>
          </a:p>
          <a:p>
            <a:pPr marL="285750" indent="-285750" algn="just">
              <a:buFont typeface="Arial" panose="020B0604020202020204" pitchFamily="34" charset="0"/>
              <a:buChar char="•"/>
            </a:pPr>
            <a:r>
              <a:rPr lang="en-US" sz="1300" dirty="0">
                <a:solidFill>
                  <a:srgbClr val="000000"/>
                </a:solidFill>
                <a:latin typeface="Book Antiqua" panose="02040602050305030304" pitchFamily="18" charset="0"/>
              </a:rPr>
              <a:t>To contain inflation, Bangladesh Bank has raised the repo rate to 10% through three hikes, tightening monetary conditions. </a:t>
            </a:r>
          </a:p>
          <a:p>
            <a:pPr marL="285750" indent="-285750" algn="just">
              <a:buFont typeface="Arial" panose="020B0604020202020204" pitchFamily="34" charset="0"/>
              <a:buChar char="•"/>
            </a:pPr>
            <a:endParaRPr lang="en-US" sz="1300" dirty="0">
              <a:solidFill>
                <a:srgbClr val="000000"/>
              </a:solidFill>
              <a:latin typeface="Book Antiqua" panose="02040602050305030304" pitchFamily="18" charset="0"/>
            </a:endParaRPr>
          </a:p>
          <a:p>
            <a:pPr marL="285750" indent="-285750" algn="just">
              <a:buFont typeface="Arial" panose="020B0604020202020204" pitchFamily="34" charset="0"/>
              <a:buChar char="•"/>
            </a:pPr>
            <a:r>
              <a:rPr lang="en-US" sz="1300" dirty="0">
                <a:solidFill>
                  <a:srgbClr val="000000"/>
                </a:solidFill>
                <a:latin typeface="Book Antiqua" panose="02040602050305030304" pitchFamily="18" charset="0"/>
              </a:rPr>
              <a:t>Looking ahead, inflation is expected to gradually decline toward around 7% in early 2026 and closer to 6% thereafter, assuming exchange-rate stability and better measurement. However, IMF-flagged risks remain, as a potential post-election VAT increase on the power sector to 15% could keep non-food inflation elevated.</a:t>
            </a:r>
          </a:p>
          <a:p>
            <a:pPr algn="just">
              <a:lnSpc>
                <a:spcPts val="1439"/>
              </a:lnSpc>
            </a:pPr>
            <a:endParaRPr lang="en-US" sz="1300" dirty="0">
              <a:solidFill>
                <a:srgbClr val="FFDE59"/>
              </a:solidFill>
              <a:latin typeface="Book Antiqua" panose="02040602050305030304" pitchFamily="18" charset="0"/>
              <a:ea typeface="PT Sans"/>
              <a:cs typeface="PT Sans"/>
              <a:sym typeface="PT Sans"/>
            </a:endParaRPr>
          </a:p>
        </p:txBody>
      </p:sp>
      <p:graphicFrame>
        <p:nvGraphicFramePr>
          <p:cNvPr id="20" name="Chart 19">
            <a:extLst>
              <a:ext uri="{FF2B5EF4-FFF2-40B4-BE49-F238E27FC236}">
                <a16:creationId xmlns:a16="http://schemas.microsoft.com/office/drawing/2014/main" id="{EB1FE90E-5562-D2EF-6364-E7CD375F6DE2}"/>
              </a:ext>
            </a:extLst>
          </p:cNvPr>
          <p:cNvGraphicFramePr>
            <a:graphicFrameLocks/>
          </p:cNvGraphicFramePr>
          <p:nvPr>
            <p:extLst>
              <p:ext uri="{D42A27DB-BD31-4B8C-83A1-F6EECF244321}">
                <p14:modId xmlns:p14="http://schemas.microsoft.com/office/powerpoint/2010/main" val="2653302981"/>
              </p:ext>
            </p:extLst>
          </p:nvPr>
        </p:nvGraphicFramePr>
        <p:xfrm>
          <a:off x="2968589" y="306357"/>
          <a:ext cx="4083006" cy="2141562"/>
        </p:xfrm>
        <a:graphic>
          <a:graphicData uri="http://schemas.openxmlformats.org/drawingml/2006/chart">
            <c:chart xmlns:c="http://schemas.openxmlformats.org/drawingml/2006/chart" xmlns:r="http://schemas.openxmlformats.org/officeDocument/2006/relationships" r:id="rId3"/>
          </a:graphicData>
        </a:graphic>
      </p:graphicFrame>
      <p:sp>
        <p:nvSpPr>
          <p:cNvPr id="21" name="Slide Number Placeholder 20">
            <a:extLst>
              <a:ext uri="{FF2B5EF4-FFF2-40B4-BE49-F238E27FC236}">
                <a16:creationId xmlns:a16="http://schemas.microsoft.com/office/drawing/2014/main" id="{87578829-017C-090C-1156-58CC1F73E299}"/>
              </a:ext>
            </a:extLst>
          </p:cNvPr>
          <p:cNvSpPr>
            <a:spLocks noGrp="1"/>
          </p:cNvSpPr>
          <p:nvPr>
            <p:ph type="sldNum" sz="quarter" idx="12"/>
          </p:nvPr>
        </p:nvSpPr>
        <p:spPr/>
        <p:txBody>
          <a:bodyPr/>
          <a:lstStyle/>
          <a:p>
            <a:fld id="{B6F15528-21DE-4FAA-801E-634DDDAF4B2B}" type="slidenum">
              <a:rPr lang="en-US" smtClean="0"/>
              <a:pPr/>
              <a:t>14</a:t>
            </a:fld>
            <a:endParaRPr lang="en-US"/>
          </a:p>
        </p:txBody>
      </p:sp>
      <p:sp>
        <p:nvSpPr>
          <p:cNvPr id="22" name="AutoShape 11">
            <a:extLst>
              <a:ext uri="{FF2B5EF4-FFF2-40B4-BE49-F238E27FC236}">
                <a16:creationId xmlns:a16="http://schemas.microsoft.com/office/drawing/2014/main" id="{002871B0-4B10-8D32-4EB7-4599F878BE61}"/>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3" name="TextBox 35">
            <a:extLst>
              <a:ext uri="{FF2B5EF4-FFF2-40B4-BE49-F238E27FC236}">
                <a16:creationId xmlns:a16="http://schemas.microsoft.com/office/drawing/2014/main" id="{3051202A-997E-6F90-47E6-6EE989D4411D}"/>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C924D">
            <a:alpha val="0"/>
          </a:srgbClr>
        </a:solidFill>
        <a:effectLst/>
      </p:bgPr>
    </p:bg>
    <p:spTree>
      <p:nvGrpSpPr>
        <p:cNvPr id="1" name=""/>
        <p:cNvGrpSpPr/>
        <p:nvPr/>
      </p:nvGrpSpPr>
      <p:grpSpPr>
        <a:xfrm>
          <a:off x="0" y="0"/>
          <a:ext cx="0" cy="0"/>
          <a:chOff x="0" y="0"/>
          <a:chExt cx="0" cy="0"/>
        </a:xfrm>
      </p:grpSpPr>
      <p:grpSp>
        <p:nvGrpSpPr>
          <p:cNvPr id="2" name="Group 2"/>
          <p:cNvGrpSpPr/>
          <p:nvPr/>
        </p:nvGrpSpPr>
        <p:grpSpPr>
          <a:xfrm>
            <a:off x="-328541" y="7843957"/>
            <a:ext cx="7983791" cy="2866215"/>
            <a:chOff x="0" y="0"/>
            <a:chExt cx="2861210" cy="1027187"/>
          </a:xfrm>
        </p:grpSpPr>
        <p:sp>
          <p:nvSpPr>
            <p:cNvPr id="3" name="Freeform 3"/>
            <p:cNvSpPr/>
            <p:nvPr/>
          </p:nvSpPr>
          <p:spPr>
            <a:xfrm>
              <a:off x="0" y="0"/>
              <a:ext cx="2861210" cy="1027187"/>
            </a:xfrm>
            <a:custGeom>
              <a:avLst/>
              <a:gdLst/>
              <a:ahLst/>
              <a:cxnLst/>
              <a:rect l="l" t="t" r="r" b="b"/>
              <a:pathLst>
                <a:path w="2861210" h="1027187">
                  <a:moveTo>
                    <a:pt x="0" y="0"/>
                  </a:moveTo>
                  <a:lnTo>
                    <a:pt x="2861210" y="0"/>
                  </a:lnTo>
                  <a:lnTo>
                    <a:pt x="2861210" y="1027187"/>
                  </a:lnTo>
                  <a:lnTo>
                    <a:pt x="0" y="1027187"/>
                  </a:lnTo>
                  <a:close/>
                </a:path>
              </a:pathLst>
            </a:custGeom>
            <a:solidFill>
              <a:srgbClr val="048AA2"/>
            </a:solidFill>
          </p:spPr>
        </p:sp>
        <p:sp>
          <p:nvSpPr>
            <p:cNvPr id="4" name="TextBox 4"/>
            <p:cNvSpPr txBox="1"/>
            <p:nvPr/>
          </p:nvSpPr>
          <p:spPr>
            <a:xfrm>
              <a:off x="0" y="19050"/>
              <a:ext cx="2861210" cy="1008137"/>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rot="-5400000">
            <a:off x="6312278" y="6467871"/>
            <a:ext cx="228129" cy="2283422"/>
            <a:chOff x="0" y="0"/>
            <a:chExt cx="81756" cy="818327"/>
          </a:xfrm>
          <a:solidFill>
            <a:srgbClr val="BB8C21"/>
          </a:solidFill>
        </p:grpSpPr>
        <p:sp>
          <p:nvSpPr>
            <p:cNvPr id="9" name="Freeform 9"/>
            <p:cNvSpPr/>
            <p:nvPr/>
          </p:nvSpPr>
          <p:spPr>
            <a:xfrm>
              <a:off x="0" y="0"/>
              <a:ext cx="81756" cy="818327"/>
            </a:xfrm>
            <a:custGeom>
              <a:avLst/>
              <a:gdLst/>
              <a:ahLst/>
              <a:cxnLst/>
              <a:rect l="l" t="t" r="r" b="b"/>
              <a:pathLst>
                <a:path w="81756" h="818327">
                  <a:moveTo>
                    <a:pt x="0" y="0"/>
                  </a:moveTo>
                  <a:lnTo>
                    <a:pt x="81756" y="0"/>
                  </a:lnTo>
                  <a:lnTo>
                    <a:pt x="81756" y="818327"/>
                  </a:lnTo>
                  <a:lnTo>
                    <a:pt x="0" y="818327"/>
                  </a:lnTo>
                  <a:close/>
                </a:path>
              </a:pathLst>
            </a:custGeom>
            <a:grpFill/>
          </p:spPr>
        </p:sp>
        <p:sp>
          <p:nvSpPr>
            <p:cNvPr id="10" name="TextBox 10"/>
            <p:cNvSpPr txBox="1"/>
            <p:nvPr/>
          </p:nvSpPr>
          <p:spPr>
            <a:xfrm>
              <a:off x="0" y="19050"/>
              <a:ext cx="81756" cy="799277"/>
            </a:xfrm>
            <a:prstGeom prst="rect">
              <a:avLst/>
            </a:prstGeom>
            <a:grpFill/>
          </p:spPr>
          <p:txBody>
            <a:bodyPr lIns="50800" tIns="50800" rIns="50800" bIns="50800" rtlCol="0" anchor="ctr"/>
            <a:lstStyle/>
            <a:p>
              <a:pPr algn="ctr">
                <a:lnSpc>
                  <a:spcPts val="1400"/>
                </a:lnSpc>
              </a:pPr>
              <a:endParaRPr/>
            </a:p>
          </p:txBody>
        </p:sp>
      </p:grpSp>
      <p:sp>
        <p:nvSpPr>
          <p:cNvPr id="13" name="TextBox 13"/>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5" name="TextBox 15"/>
          <p:cNvSpPr txBox="1"/>
          <p:nvPr/>
        </p:nvSpPr>
        <p:spPr>
          <a:xfrm>
            <a:off x="756000" y="8273674"/>
            <a:ext cx="5803306" cy="1390637"/>
          </a:xfrm>
          <a:prstGeom prst="rect">
            <a:avLst/>
          </a:prstGeom>
        </p:spPr>
        <p:txBody>
          <a:bodyPr lIns="0" tIns="0" rIns="0" bIns="0" rtlCol="0" anchor="t">
            <a:spAutoFit/>
          </a:bodyPr>
          <a:lstStyle/>
          <a:p>
            <a:pPr algn="l">
              <a:lnSpc>
                <a:spcPts val="3599"/>
              </a:lnSpc>
            </a:pPr>
            <a:r>
              <a:rPr lang="en-US" sz="3000" dirty="0">
                <a:solidFill>
                  <a:srgbClr val="FBFBFB"/>
                </a:solidFill>
                <a:latin typeface="Anton"/>
                <a:ea typeface="Anton"/>
                <a:cs typeface="Anton"/>
                <a:sym typeface="Anton"/>
              </a:rPr>
              <a:t>Broad Money growth is driven by Net Foreign Asset Growth</a:t>
            </a:r>
          </a:p>
          <a:p>
            <a:pPr algn="l">
              <a:lnSpc>
                <a:spcPts val="3599"/>
              </a:lnSpc>
            </a:pPr>
            <a:endParaRPr lang="en-US" sz="3599" dirty="0">
              <a:solidFill>
                <a:srgbClr val="FBFBFB"/>
              </a:solidFill>
              <a:latin typeface="Anton"/>
              <a:ea typeface="Anton"/>
              <a:cs typeface="Anton"/>
              <a:sym typeface="Anton"/>
            </a:endParaRPr>
          </a:p>
        </p:txBody>
      </p:sp>
      <p:graphicFrame>
        <p:nvGraphicFramePr>
          <p:cNvPr id="16" name="Chart 15">
            <a:extLst>
              <a:ext uri="{FF2B5EF4-FFF2-40B4-BE49-F238E27FC236}">
                <a16:creationId xmlns:a16="http://schemas.microsoft.com/office/drawing/2014/main" id="{C5411A48-3F2B-0607-7789-F26EC2524AC3}"/>
              </a:ext>
            </a:extLst>
          </p:cNvPr>
          <p:cNvGraphicFramePr>
            <a:graphicFrameLocks/>
          </p:cNvGraphicFramePr>
          <p:nvPr/>
        </p:nvGraphicFramePr>
        <p:xfrm>
          <a:off x="622744" y="785195"/>
          <a:ext cx="6288227" cy="255425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Chart 16">
            <a:extLst>
              <a:ext uri="{FF2B5EF4-FFF2-40B4-BE49-F238E27FC236}">
                <a16:creationId xmlns:a16="http://schemas.microsoft.com/office/drawing/2014/main" id="{CDABFA9F-A214-B13D-DA32-9C2FD1D6A860}"/>
              </a:ext>
            </a:extLst>
          </p:cNvPr>
          <p:cNvGraphicFramePr>
            <a:graphicFrameLocks/>
          </p:cNvGraphicFramePr>
          <p:nvPr>
            <p:extLst>
              <p:ext uri="{D42A27DB-BD31-4B8C-83A1-F6EECF244321}">
                <p14:modId xmlns:p14="http://schemas.microsoft.com/office/powerpoint/2010/main" val="90832575"/>
              </p:ext>
            </p:extLst>
          </p:nvPr>
        </p:nvGraphicFramePr>
        <p:xfrm>
          <a:off x="654050" y="4076800"/>
          <a:ext cx="6288227" cy="25653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a:extLst>
              <a:ext uri="{FF2B5EF4-FFF2-40B4-BE49-F238E27FC236}">
                <a16:creationId xmlns:a16="http://schemas.microsoft.com/office/drawing/2014/main" id="{CAB4526B-6B2A-B775-BFDC-8D57C16BDDF2}"/>
              </a:ext>
            </a:extLst>
          </p:cNvPr>
          <p:cNvSpPr>
            <a:spLocks noGrp="1"/>
          </p:cNvSpPr>
          <p:nvPr>
            <p:ph type="sldNum" sz="quarter" idx="12"/>
          </p:nvPr>
        </p:nvSpPr>
        <p:spPr/>
        <p:txBody>
          <a:bodyPr/>
          <a:lstStyle/>
          <a:p>
            <a:fld id="{B6F15528-21DE-4FAA-801E-634DDDAF4B2B}" type="slidenum">
              <a:rPr lang="en-US" smtClean="0"/>
              <a:pPr/>
              <a:t>15</a:t>
            </a:fld>
            <a:endParaRPr lang="en-US"/>
          </a:p>
        </p:txBody>
      </p:sp>
      <p:sp>
        <p:nvSpPr>
          <p:cNvPr id="12" name="AutoShape 11">
            <a:extLst>
              <a:ext uri="{FF2B5EF4-FFF2-40B4-BE49-F238E27FC236}">
                <a16:creationId xmlns:a16="http://schemas.microsoft.com/office/drawing/2014/main" id="{BD7712BA-1F59-0990-C754-9E51A52349F5}"/>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8" name="TextBox 35">
            <a:extLst>
              <a:ext uri="{FF2B5EF4-FFF2-40B4-BE49-F238E27FC236}">
                <a16:creationId xmlns:a16="http://schemas.microsoft.com/office/drawing/2014/main" id="{62B0D595-3020-0389-6335-47479AC1A8B5}"/>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a:t>
            </a:r>
            <a:r>
              <a:rPr lang="en-US" sz="1400" dirty="0">
                <a:solidFill>
                  <a:schemeClr val="bg1"/>
                </a:solidFill>
                <a:latin typeface="Impact" panose="020B0806030902050204" pitchFamily="34" charset="0"/>
                <a:ea typeface="Roboto"/>
                <a:cs typeface="Roboto"/>
                <a:sym typeface="Roboto"/>
              </a:rPr>
              <a:t>PAGE 15</a:t>
            </a:r>
          </a:p>
        </p:txBody>
      </p:sp>
      <p:sp>
        <p:nvSpPr>
          <p:cNvPr id="19" name="AutoShape 11">
            <a:extLst>
              <a:ext uri="{FF2B5EF4-FFF2-40B4-BE49-F238E27FC236}">
                <a16:creationId xmlns:a16="http://schemas.microsoft.com/office/drawing/2014/main" id="{E54B009B-B58C-405B-49CD-22521AD0586E}"/>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20" name="TextBox 35">
            <a:extLst>
              <a:ext uri="{FF2B5EF4-FFF2-40B4-BE49-F238E27FC236}">
                <a16:creationId xmlns:a16="http://schemas.microsoft.com/office/drawing/2014/main" id="{69D79848-A3B9-0500-D64D-0DE9E92E82A2}"/>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Tree>
    <p:extLst>
      <p:ext uri="{BB962C8B-B14F-4D97-AF65-F5344CB8AC3E}">
        <p14:creationId xmlns:p14="http://schemas.microsoft.com/office/powerpoint/2010/main" val="10923414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7030097" y="903805"/>
            <a:ext cx="1059805" cy="4105772"/>
            <a:chOff x="0" y="0"/>
            <a:chExt cx="379810" cy="1471416"/>
          </a:xfrm>
          <a:solidFill>
            <a:srgbClr val="BB8C21"/>
          </a:solidFill>
        </p:grpSpPr>
        <p:sp>
          <p:nvSpPr>
            <p:cNvPr id="3" name="Freeform 3"/>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grpFill/>
          </p:spPr>
        </p:sp>
        <p:sp>
          <p:nvSpPr>
            <p:cNvPr id="4" name="TextBox 4"/>
            <p:cNvSpPr txBox="1"/>
            <p:nvPr/>
          </p:nvSpPr>
          <p:spPr>
            <a:xfrm>
              <a:off x="0" y="19050"/>
              <a:ext cx="379810" cy="1452366"/>
            </a:xfrm>
            <a:prstGeom prst="rect">
              <a:avLst/>
            </a:prstGeom>
            <a:grpFill/>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625288" y="5906057"/>
            <a:ext cx="1059805" cy="4105772"/>
            <a:chOff x="0" y="0"/>
            <a:chExt cx="379810" cy="1471416"/>
          </a:xfrm>
        </p:grpSpPr>
        <p:sp>
          <p:nvSpPr>
            <p:cNvPr id="9" name="Freeform 9"/>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048AA2"/>
            </a:solidFill>
          </p:spPr>
        </p:sp>
        <p:sp>
          <p:nvSpPr>
            <p:cNvPr id="10" name="TextBox 10"/>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sp>
        <p:nvSpPr>
          <p:cNvPr id="14" name="TextBox 14"/>
          <p:cNvSpPr txBox="1"/>
          <p:nvPr/>
        </p:nvSpPr>
        <p:spPr>
          <a:xfrm>
            <a:off x="5134878" y="7573181"/>
            <a:ext cx="2040962" cy="281828"/>
          </a:xfrm>
          <a:prstGeom prst="rect">
            <a:avLst/>
          </a:prstGeom>
        </p:spPr>
        <p:txBody>
          <a:bodyPr lIns="0" tIns="0" rIns="0" bIns="0" rtlCol="0" anchor="t">
            <a:spAutoFit/>
          </a:bodyPr>
          <a:lstStyle/>
          <a:p>
            <a:pPr algn="l">
              <a:lnSpc>
                <a:spcPts val="2099"/>
              </a:lnSpc>
            </a:pPr>
            <a:r>
              <a:rPr lang="en-US" sz="2099">
                <a:solidFill>
                  <a:srgbClr val="FFFFFF"/>
                </a:solidFill>
                <a:latin typeface="Anton"/>
                <a:ea typeface="Anton"/>
                <a:cs typeface="Anton"/>
                <a:sym typeface="Anton"/>
              </a:rPr>
              <a:t>$ 300</a:t>
            </a:r>
          </a:p>
        </p:txBody>
      </p:sp>
      <p:sp>
        <p:nvSpPr>
          <p:cNvPr id="15" name="TextBox 15"/>
          <p:cNvSpPr txBox="1"/>
          <p:nvPr/>
        </p:nvSpPr>
        <p:spPr>
          <a:xfrm>
            <a:off x="5134878" y="798751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CTR Per Campaign</a:t>
            </a:r>
          </a:p>
        </p:txBody>
      </p:sp>
      <p:sp>
        <p:nvSpPr>
          <p:cNvPr id="16" name="TextBox 16"/>
          <p:cNvSpPr txBox="1"/>
          <p:nvPr/>
        </p:nvSpPr>
        <p:spPr>
          <a:xfrm>
            <a:off x="5124732" y="8794286"/>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CPC Per Campaign</a:t>
            </a:r>
          </a:p>
        </p:txBody>
      </p:sp>
      <p:sp>
        <p:nvSpPr>
          <p:cNvPr id="17" name="TextBox 17"/>
          <p:cNvSpPr txBox="1"/>
          <p:nvPr/>
        </p:nvSpPr>
        <p:spPr>
          <a:xfrm>
            <a:off x="434517" y="1638108"/>
            <a:ext cx="6394873" cy="3014671"/>
          </a:xfrm>
          <a:prstGeom prst="rect">
            <a:avLst/>
          </a:prstGeom>
        </p:spPr>
        <p:txBody>
          <a:bodyPr lIns="0" tIns="0" rIns="0" bIns="0" rtlCol="0" anchor="t">
            <a:spAutoFit/>
          </a:bodyPr>
          <a:lstStyle/>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US inflation surged after the Russia-Ukraine war due to supply chain disruptions. In response, the Federal Reserve swiftly raised policy rates from 0.25% to 5.5%, curbing peak inflation of 8.7% to 2.9%, before later easing rates to 4.25%. However, October inflation data were not published due to the US government shutdown, adding temporary uncertainty to near-term inflation assessment, while renewed trade frictions and tariff-related supply disruptions continue to pose upside risks..</a:t>
            </a:r>
          </a:p>
          <a:p>
            <a:pPr algn="just">
              <a:lnSpc>
                <a:spcPts val="1679"/>
              </a:lnSpc>
            </a:pPr>
            <a:endParaRPr lang="en-US" sz="1300" dirty="0">
              <a:solidFill>
                <a:srgbClr val="000000"/>
              </a:solidFill>
              <a:latin typeface="Book Antiqua" panose="02040602050305030304" pitchFamily="18" charset="0"/>
              <a:ea typeface="PT Sans"/>
              <a:cs typeface="PT Sans"/>
              <a:sym typeface="PT Sans"/>
            </a:endParaRPr>
          </a:p>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In contrast, Bangladesh Bank delayed its response, raising policy rates only a year after the US, while maintaining an interest rate cap that slowed the impact of monetary policy. As a result, inflation remained persistently high. However, with the new governor taking charge, the policy rate was increased by 150 basis points within six months, and rates are now market-driven — marking the first time in five years that inflation has fallen below the policy rate</a:t>
            </a:r>
            <a:r>
              <a:rPr lang="en-US" sz="1399" dirty="0">
                <a:solidFill>
                  <a:srgbClr val="000000"/>
                </a:solidFill>
                <a:latin typeface="PT Sans"/>
                <a:ea typeface="PT Sans"/>
                <a:cs typeface="PT Sans"/>
                <a:sym typeface="PT Sans"/>
              </a:rPr>
              <a:t>.</a:t>
            </a:r>
          </a:p>
          <a:p>
            <a:pPr algn="just">
              <a:lnSpc>
                <a:spcPts val="1439"/>
              </a:lnSpc>
            </a:pPr>
            <a:endParaRPr lang="en-US" sz="1399" dirty="0">
              <a:solidFill>
                <a:srgbClr val="000000"/>
              </a:solidFill>
              <a:latin typeface="PT Sans"/>
              <a:ea typeface="PT Sans"/>
              <a:cs typeface="PT Sans"/>
              <a:sym typeface="PT Sans"/>
            </a:endParaRPr>
          </a:p>
        </p:txBody>
      </p:sp>
      <p:sp>
        <p:nvSpPr>
          <p:cNvPr id="18" name="TextBox 18"/>
          <p:cNvSpPr txBox="1"/>
          <p:nvPr/>
        </p:nvSpPr>
        <p:spPr>
          <a:xfrm>
            <a:off x="730250" y="698500"/>
            <a:ext cx="6276464" cy="916306"/>
          </a:xfrm>
          <a:prstGeom prst="rect">
            <a:avLst/>
          </a:prstGeom>
        </p:spPr>
        <p:txBody>
          <a:bodyPr lIns="0" tIns="0" rIns="0" bIns="0" rtlCol="0" anchor="t">
            <a:spAutoFit/>
          </a:bodyPr>
          <a:lstStyle/>
          <a:p>
            <a:pPr algn="l">
              <a:lnSpc>
                <a:spcPts val="3599"/>
              </a:lnSpc>
            </a:pPr>
            <a:r>
              <a:rPr lang="en-US" sz="3599" dirty="0">
                <a:solidFill>
                  <a:srgbClr val="2C524E"/>
                </a:solidFill>
                <a:latin typeface="Anton"/>
                <a:ea typeface="Anton"/>
                <a:cs typeface="Anton"/>
                <a:sym typeface="Anton"/>
              </a:rPr>
              <a:t>Delayed Response to Swift Action: </a:t>
            </a:r>
          </a:p>
          <a:p>
            <a:pPr algn="l">
              <a:lnSpc>
                <a:spcPts val="1800"/>
              </a:lnSpc>
            </a:pPr>
            <a:r>
              <a:rPr lang="en-US" sz="1800" dirty="0">
                <a:solidFill>
                  <a:srgbClr val="2C524E"/>
                </a:solidFill>
                <a:latin typeface="Anton"/>
                <a:ea typeface="Anton"/>
                <a:cs typeface="Anton"/>
                <a:sym typeface="Anton"/>
              </a:rPr>
              <a:t>Bangladesh Bank's Policy Shift to Tackle Inflation</a:t>
            </a:r>
          </a:p>
          <a:p>
            <a:pPr algn="l">
              <a:lnSpc>
                <a:spcPts val="1800"/>
              </a:lnSpc>
            </a:pPr>
            <a:r>
              <a:rPr lang="en-US" sz="1800" dirty="0">
                <a:solidFill>
                  <a:srgbClr val="2C524E"/>
                </a:solidFill>
                <a:latin typeface="Anton"/>
                <a:ea typeface="Anton"/>
                <a:cs typeface="Anton"/>
                <a:sym typeface="Anton"/>
              </a:rPr>
              <a:t> </a:t>
            </a:r>
          </a:p>
        </p:txBody>
      </p:sp>
      <p:graphicFrame>
        <p:nvGraphicFramePr>
          <p:cNvPr id="20" name="Chart 19">
            <a:extLst>
              <a:ext uri="{FF2B5EF4-FFF2-40B4-BE49-F238E27FC236}">
                <a16:creationId xmlns:a16="http://schemas.microsoft.com/office/drawing/2014/main" id="{07762755-6B99-47F1-800F-ECA4CF4BAE5C}"/>
              </a:ext>
            </a:extLst>
          </p:cNvPr>
          <p:cNvGraphicFramePr>
            <a:graphicFrameLocks/>
          </p:cNvGraphicFramePr>
          <p:nvPr>
            <p:extLst>
              <p:ext uri="{D42A27DB-BD31-4B8C-83A1-F6EECF244321}">
                <p14:modId xmlns:p14="http://schemas.microsoft.com/office/powerpoint/2010/main" val="254444790"/>
              </p:ext>
            </p:extLst>
          </p:nvPr>
        </p:nvGraphicFramePr>
        <p:xfrm>
          <a:off x="665066" y="4596443"/>
          <a:ext cx="6264677" cy="23242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1" name="Chart 20">
            <a:extLst>
              <a:ext uri="{FF2B5EF4-FFF2-40B4-BE49-F238E27FC236}">
                <a16:creationId xmlns:a16="http://schemas.microsoft.com/office/drawing/2014/main" id="{EEC4F2BC-F244-9CB8-2B43-B792C08F4B45}"/>
              </a:ext>
            </a:extLst>
          </p:cNvPr>
          <p:cNvGraphicFramePr>
            <a:graphicFrameLocks/>
          </p:cNvGraphicFramePr>
          <p:nvPr>
            <p:extLst>
              <p:ext uri="{D42A27DB-BD31-4B8C-83A1-F6EECF244321}">
                <p14:modId xmlns:p14="http://schemas.microsoft.com/office/powerpoint/2010/main" val="3887697861"/>
              </p:ext>
            </p:extLst>
          </p:nvPr>
        </p:nvGraphicFramePr>
        <p:xfrm>
          <a:off x="736525" y="6832065"/>
          <a:ext cx="6423767" cy="3014670"/>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948EA447-7231-5B7A-83AE-D833590DC7AA}"/>
              </a:ext>
            </a:extLst>
          </p:cNvPr>
          <p:cNvSpPr>
            <a:spLocks noGrp="1"/>
          </p:cNvSpPr>
          <p:nvPr>
            <p:ph type="sldNum" sz="quarter" idx="12"/>
          </p:nvPr>
        </p:nvSpPr>
        <p:spPr/>
        <p:txBody>
          <a:bodyPr/>
          <a:lstStyle/>
          <a:p>
            <a:fld id="{B6F15528-21DE-4FAA-801E-634DDDAF4B2B}" type="slidenum">
              <a:rPr lang="en-US" smtClean="0"/>
              <a:pPr/>
              <a:t>16</a:t>
            </a:fld>
            <a:endParaRPr lang="en-US"/>
          </a:p>
        </p:txBody>
      </p:sp>
      <p:sp>
        <p:nvSpPr>
          <p:cNvPr id="13" name="AutoShape 11">
            <a:extLst>
              <a:ext uri="{FF2B5EF4-FFF2-40B4-BE49-F238E27FC236}">
                <a16:creationId xmlns:a16="http://schemas.microsoft.com/office/drawing/2014/main" id="{99FCB4C9-71E8-9D86-0A81-70F475391989}"/>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9" name="TextBox 35">
            <a:extLst>
              <a:ext uri="{FF2B5EF4-FFF2-40B4-BE49-F238E27FC236}">
                <a16:creationId xmlns:a16="http://schemas.microsoft.com/office/drawing/2014/main" id="{CAC87B36-EC09-1F8D-3B0A-6C493B31FCE5}"/>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625288" y="5906057"/>
            <a:ext cx="1059805" cy="4105772"/>
            <a:chOff x="0" y="0"/>
            <a:chExt cx="379810" cy="1471416"/>
          </a:xfrm>
        </p:grpSpPr>
        <p:sp>
          <p:nvSpPr>
            <p:cNvPr id="9" name="Freeform 9"/>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048AA2"/>
            </a:solidFill>
          </p:spPr>
        </p:sp>
        <p:sp>
          <p:nvSpPr>
            <p:cNvPr id="10" name="TextBox 10"/>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sp>
        <p:nvSpPr>
          <p:cNvPr id="14" name="TextBox 14"/>
          <p:cNvSpPr txBox="1"/>
          <p:nvPr/>
        </p:nvSpPr>
        <p:spPr>
          <a:xfrm>
            <a:off x="5134878" y="7573181"/>
            <a:ext cx="2040962" cy="281828"/>
          </a:xfrm>
          <a:prstGeom prst="rect">
            <a:avLst/>
          </a:prstGeom>
        </p:spPr>
        <p:txBody>
          <a:bodyPr lIns="0" tIns="0" rIns="0" bIns="0" rtlCol="0" anchor="t">
            <a:spAutoFit/>
          </a:bodyPr>
          <a:lstStyle/>
          <a:p>
            <a:pPr algn="l">
              <a:lnSpc>
                <a:spcPts val="2099"/>
              </a:lnSpc>
            </a:pPr>
            <a:r>
              <a:rPr lang="en-US" sz="2099">
                <a:solidFill>
                  <a:srgbClr val="FFFFFF"/>
                </a:solidFill>
                <a:latin typeface="Anton"/>
                <a:ea typeface="Anton"/>
                <a:cs typeface="Anton"/>
                <a:sym typeface="Anton"/>
              </a:rPr>
              <a:t>$ 300</a:t>
            </a:r>
          </a:p>
        </p:txBody>
      </p:sp>
      <p:sp>
        <p:nvSpPr>
          <p:cNvPr id="15" name="TextBox 15"/>
          <p:cNvSpPr txBox="1"/>
          <p:nvPr/>
        </p:nvSpPr>
        <p:spPr>
          <a:xfrm>
            <a:off x="5134878" y="798751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CTR Per Campaign</a:t>
            </a:r>
          </a:p>
        </p:txBody>
      </p:sp>
      <p:sp>
        <p:nvSpPr>
          <p:cNvPr id="16" name="TextBox 16"/>
          <p:cNvSpPr txBox="1"/>
          <p:nvPr/>
        </p:nvSpPr>
        <p:spPr>
          <a:xfrm>
            <a:off x="3527212" y="784787"/>
            <a:ext cx="3392415" cy="4104713"/>
          </a:xfrm>
          <a:prstGeom prst="rect">
            <a:avLst/>
          </a:prstGeom>
        </p:spPr>
        <p:txBody>
          <a:bodyPr wrap="square" lIns="0" tIns="0" rIns="0" bIns="0" rtlCol="0" anchor="t">
            <a:spAutoFit/>
          </a:bodyPr>
          <a:lstStyle/>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The Standing Lending Facility (SLF) and Standing Deposit Facility (SDF) are key monetary policy tools utilized by the Bangladesh Bank. The SLF allows the central bank to provide overnight credit to eligible banks during liquidity shortages, while the SDF enables banks to deposit excess liquidity with the central bank. </a:t>
            </a:r>
          </a:p>
          <a:p>
            <a:pPr algn="just">
              <a:lnSpc>
                <a:spcPts val="1679"/>
              </a:lnSpc>
            </a:pPr>
            <a:endParaRPr lang="en-US" sz="1300" dirty="0">
              <a:solidFill>
                <a:srgbClr val="000000"/>
              </a:solidFill>
              <a:latin typeface="Book Antiqua" panose="02040602050305030304" pitchFamily="18" charset="0"/>
              <a:ea typeface="PT Sans"/>
              <a:cs typeface="PT Sans"/>
              <a:sym typeface="PT Sans"/>
            </a:endParaRPr>
          </a:p>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Recently, the rates for SLF has been raised to 11.5% and SDF has been raised to 8.5% to control money supply and curb inflation. However, as there is indication of low inflation central bank reduce SDF to 8%.</a:t>
            </a:r>
          </a:p>
          <a:p>
            <a:pPr marL="302259" lvl="1" indent="-151129" algn="just">
              <a:lnSpc>
                <a:spcPts val="1679"/>
              </a:lnSpc>
              <a:buFont typeface="Arial"/>
              <a:buChar char="•"/>
            </a:pPr>
            <a:endParaRPr lang="en-US" sz="1300" dirty="0">
              <a:solidFill>
                <a:srgbClr val="000000"/>
              </a:solidFill>
              <a:latin typeface="Book Antiqua" panose="02040602050305030304" pitchFamily="18" charset="0"/>
              <a:ea typeface="PT Sans"/>
              <a:cs typeface="PT Sans"/>
              <a:sym typeface="PT Sans"/>
            </a:endParaRPr>
          </a:p>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We are expecting rate cut after election.</a:t>
            </a:r>
          </a:p>
          <a:p>
            <a:pPr algn="just">
              <a:lnSpc>
                <a:spcPts val="1439"/>
              </a:lnSpc>
            </a:pPr>
            <a:endParaRPr lang="en-US" sz="1399" dirty="0">
              <a:solidFill>
                <a:srgbClr val="000000"/>
              </a:solidFill>
              <a:latin typeface="PT Sans"/>
              <a:ea typeface="PT Sans"/>
              <a:cs typeface="PT Sans"/>
              <a:sym typeface="PT Sans"/>
            </a:endParaRPr>
          </a:p>
        </p:txBody>
      </p:sp>
      <p:sp>
        <p:nvSpPr>
          <p:cNvPr id="17" name="TextBox 17"/>
          <p:cNvSpPr txBox="1"/>
          <p:nvPr/>
        </p:nvSpPr>
        <p:spPr>
          <a:xfrm>
            <a:off x="636873" y="1411479"/>
            <a:ext cx="2836578" cy="2602507"/>
          </a:xfrm>
          <a:prstGeom prst="rect">
            <a:avLst/>
          </a:prstGeom>
        </p:spPr>
        <p:txBody>
          <a:bodyPr wrap="square" lIns="0" tIns="0" rIns="0" bIns="0" rtlCol="0" anchor="t">
            <a:spAutoFit/>
          </a:bodyPr>
          <a:lstStyle/>
          <a:p>
            <a:pPr algn="l">
              <a:lnSpc>
                <a:spcPts val="3599"/>
              </a:lnSpc>
            </a:pPr>
            <a:r>
              <a:rPr lang="en-US" sz="3599" dirty="0">
                <a:solidFill>
                  <a:srgbClr val="2C524E"/>
                </a:solidFill>
                <a:latin typeface="Anton"/>
                <a:ea typeface="Anton"/>
                <a:cs typeface="Anton"/>
                <a:sym typeface="Anton"/>
              </a:rPr>
              <a:t>Bangladesh Bank Hikes SLF and SDF Rates to Tame Inflation</a:t>
            </a:r>
          </a:p>
          <a:p>
            <a:pPr algn="l">
              <a:lnSpc>
                <a:spcPts val="1800"/>
              </a:lnSpc>
            </a:pPr>
            <a:endParaRPr lang="en-US" sz="3599" dirty="0">
              <a:solidFill>
                <a:srgbClr val="2C524E"/>
              </a:solidFill>
              <a:latin typeface="Anton"/>
              <a:ea typeface="Anton"/>
              <a:cs typeface="Anton"/>
              <a:sym typeface="Anton"/>
            </a:endParaRPr>
          </a:p>
        </p:txBody>
      </p:sp>
      <p:graphicFrame>
        <p:nvGraphicFramePr>
          <p:cNvPr id="18" name="Chart 17">
            <a:extLst>
              <a:ext uri="{FF2B5EF4-FFF2-40B4-BE49-F238E27FC236}">
                <a16:creationId xmlns:a16="http://schemas.microsoft.com/office/drawing/2014/main" id="{E7CA1681-F6C3-6CFD-7AF4-52C08109A5D9}"/>
              </a:ext>
            </a:extLst>
          </p:cNvPr>
          <p:cNvGraphicFramePr>
            <a:graphicFrameLocks/>
          </p:cNvGraphicFramePr>
          <p:nvPr>
            <p:extLst>
              <p:ext uri="{D42A27DB-BD31-4B8C-83A1-F6EECF244321}">
                <p14:modId xmlns:p14="http://schemas.microsoft.com/office/powerpoint/2010/main" val="3011020648"/>
              </p:ext>
            </p:extLst>
          </p:nvPr>
        </p:nvGraphicFramePr>
        <p:xfrm>
          <a:off x="434517" y="4725967"/>
          <a:ext cx="6394873" cy="21960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8B1E290C-8A97-AA01-DE35-EB6CBFAE228F}"/>
              </a:ext>
            </a:extLst>
          </p:cNvPr>
          <p:cNvGraphicFramePr>
            <a:graphicFrameLocks/>
          </p:cNvGraphicFramePr>
          <p:nvPr>
            <p:extLst>
              <p:ext uri="{D42A27DB-BD31-4B8C-83A1-F6EECF244321}">
                <p14:modId xmlns:p14="http://schemas.microsoft.com/office/powerpoint/2010/main" val="3279658221"/>
              </p:ext>
            </p:extLst>
          </p:nvPr>
        </p:nvGraphicFramePr>
        <p:xfrm>
          <a:off x="434517" y="6946900"/>
          <a:ext cx="6394873" cy="1981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a:extLst>
              <a:ext uri="{FF2B5EF4-FFF2-40B4-BE49-F238E27FC236}">
                <a16:creationId xmlns:a16="http://schemas.microsoft.com/office/drawing/2014/main" id="{F66EE4CB-0670-8E82-E44E-EEFF6305E13A}"/>
              </a:ext>
            </a:extLst>
          </p:cNvPr>
          <p:cNvSpPr>
            <a:spLocks noGrp="1"/>
          </p:cNvSpPr>
          <p:nvPr>
            <p:ph type="sldNum" sz="quarter" idx="12"/>
          </p:nvPr>
        </p:nvSpPr>
        <p:spPr/>
        <p:txBody>
          <a:bodyPr/>
          <a:lstStyle/>
          <a:p>
            <a:fld id="{B6F15528-21DE-4FAA-801E-634DDDAF4B2B}" type="slidenum">
              <a:rPr lang="en-US" smtClean="0"/>
              <a:pPr/>
              <a:t>17</a:t>
            </a:fld>
            <a:endParaRPr lang="en-US"/>
          </a:p>
        </p:txBody>
      </p:sp>
      <p:sp>
        <p:nvSpPr>
          <p:cNvPr id="12" name="AutoShape 11">
            <a:extLst>
              <a:ext uri="{FF2B5EF4-FFF2-40B4-BE49-F238E27FC236}">
                <a16:creationId xmlns:a16="http://schemas.microsoft.com/office/drawing/2014/main" id="{CFBB029A-B39A-BD9C-8BF0-E27F901BE9A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0" name="TextBox 35">
            <a:extLst>
              <a:ext uri="{FF2B5EF4-FFF2-40B4-BE49-F238E27FC236}">
                <a16:creationId xmlns:a16="http://schemas.microsoft.com/office/drawing/2014/main" id="{A34E093B-85CC-10CA-9602-C84B4E78E0C7}"/>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17</a:t>
            </a:r>
          </a:p>
        </p:txBody>
      </p:sp>
      <p:sp>
        <p:nvSpPr>
          <p:cNvPr id="21" name="AutoShape 11">
            <a:extLst>
              <a:ext uri="{FF2B5EF4-FFF2-40B4-BE49-F238E27FC236}">
                <a16:creationId xmlns:a16="http://schemas.microsoft.com/office/drawing/2014/main" id="{C6A8DC0F-25F5-430D-CF36-2EB4938ADEF8}"/>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22" name="TextBox 35">
            <a:extLst>
              <a:ext uri="{FF2B5EF4-FFF2-40B4-BE49-F238E27FC236}">
                <a16:creationId xmlns:a16="http://schemas.microsoft.com/office/drawing/2014/main" id="{66A8E26D-5E1B-FE09-4C34-67E513170740}"/>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7291" y="-520700"/>
            <a:ext cx="7983791" cy="3623663"/>
            <a:chOff x="0" y="0"/>
            <a:chExt cx="2861210" cy="1027187"/>
          </a:xfrm>
          <a:solidFill>
            <a:schemeClr val="accent5">
              <a:lumMod val="50000"/>
            </a:schemeClr>
          </a:solidFill>
        </p:grpSpPr>
        <p:sp>
          <p:nvSpPr>
            <p:cNvPr id="3" name="Freeform 3"/>
            <p:cNvSpPr/>
            <p:nvPr/>
          </p:nvSpPr>
          <p:spPr>
            <a:xfrm>
              <a:off x="0" y="0"/>
              <a:ext cx="2861210" cy="1027187"/>
            </a:xfrm>
            <a:custGeom>
              <a:avLst/>
              <a:gdLst/>
              <a:ahLst/>
              <a:cxnLst/>
              <a:rect l="l" t="t" r="r" b="b"/>
              <a:pathLst>
                <a:path w="2861210" h="1027187">
                  <a:moveTo>
                    <a:pt x="0" y="0"/>
                  </a:moveTo>
                  <a:lnTo>
                    <a:pt x="2861210" y="0"/>
                  </a:lnTo>
                  <a:lnTo>
                    <a:pt x="2861210" y="1027187"/>
                  </a:lnTo>
                  <a:lnTo>
                    <a:pt x="0" y="1027187"/>
                  </a:lnTo>
                  <a:close/>
                </a:path>
              </a:pathLst>
            </a:custGeom>
            <a:grpFill/>
          </p:spPr>
        </p:sp>
        <p:sp>
          <p:nvSpPr>
            <p:cNvPr id="4" name="TextBox 4"/>
            <p:cNvSpPr txBox="1"/>
            <p:nvPr/>
          </p:nvSpPr>
          <p:spPr>
            <a:xfrm>
              <a:off x="0" y="19050"/>
              <a:ext cx="2861210" cy="1008137"/>
            </a:xfrm>
            <a:prstGeom prst="rect">
              <a:avLst/>
            </a:prstGeom>
            <a:grpFill/>
          </p:spPr>
          <p:txBody>
            <a:bodyPr lIns="50800" tIns="50800" rIns="50800" bIns="50800" rtlCol="0" anchor="ctr"/>
            <a:lstStyle/>
            <a:p>
              <a:pPr algn="ctr">
                <a:lnSpc>
                  <a:spcPts val="1400"/>
                </a:lnSpc>
              </a:pPr>
              <a:endParaRPr/>
            </a:p>
          </p:txBody>
        </p:sp>
      </p:grpSp>
      <p:grpSp>
        <p:nvGrpSpPr>
          <p:cNvPr id="5" name="Group 5"/>
          <p:cNvGrpSpPr/>
          <p:nvPr/>
        </p:nvGrpSpPr>
        <p:grpSpPr>
          <a:xfrm rot="-5400000">
            <a:off x="6304225" y="9114201"/>
            <a:ext cx="228129" cy="2283422"/>
            <a:chOff x="0" y="0"/>
            <a:chExt cx="81756" cy="818327"/>
          </a:xfrm>
        </p:grpSpPr>
        <p:sp>
          <p:nvSpPr>
            <p:cNvPr id="6" name="Freeform 6"/>
            <p:cNvSpPr/>
            <p:nvPr/>
          </p:nvSpPr>
          <p:spPr>
            <a:xfrm>
              <a:off x="0" y="0"/>
              <a:ext cx="81756" cy="818327"/>
            </a:xfrm>
            <a:custGeom>
              <a:avLst/>
              <a:gdLst/>
              <a:ahLst/>
              <a:cxnLst/>
              <a:rect l="l" t="t" r="r" b="b"/>
              <a:pathLst>
                <a:path w="81756" h="818327">
                  <a:moveTo>
                    <a:pt x="0" y="0"/>
                  </a:moveTo>
                  <a:lnTo>
                    <a:pt x="81756" y="0"/>
                  </a:lnTo>
                  <a:lnTo>
                    <a:pt x="81756" y="818327"/>
                  </a:lnTo>
                  <a:lnTo>
                    <a:pt x="0" y="818327"/>
                  </a:lnTo>
                  <a:close/>
                </a:path>
              </a:pathLst>
            </a:custGeom>
            <a:solidFill>
              <a:srgbClr val="048AA2"/>
            </a:solidFill>
          </p:spPr>
        </p:sp>
        <p:sp>
          <p:nvSpPr>
            <p:cNvPr id="7" name="TextBox 7"/>
            <p:cNvSpPr txBox="1"/>
            <p:nvPr/>
          </p:nvSpPr>
          <p:spPr>
            <a:xfrm>
              <a:off x="0" y="19050"/>
              <a:ext cx="81756" cy="799277"/>
            </a:xfrm>
            <a:prstGeom prst="rect">
              <a:avLst/>
            </a:prstGeom>
          </p:spPr>
          <p:txBody>
            <a:bodyPr lIns="50800" tIns="50800" rIns="50800" bIns="50800" rtlCol="0" anchor="ctr"/>
            <a:lstStyle/>
            <a:p>
              <a:pPr algn="ctr">
                <a:lnSpc>
                  <a:spcPts val="1400"/>
                </a:lnSpc>
              </a:pPr>
              <a:endParaRPr/>
            </a:p>
          </p:txBody>
        </p:sp>
      </p:grpSp>
      <p:sp>
        <p:nvSpPr>
          <p:cNvPr id="9" name="TextBox 9"/>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0" name="TextBox 10"/>
          <p:cNvSpPr txBox="1"/>
          <p:nvPr/>
        </p:nvSpPr>
        <p:spPr>
          <a:xfrm>
            <a:off x="291060" y="3250359"/>
            <a:ext cx="6912986" cy="2976199"/>
          </a:xfrm>
          <a:prstGeom prst="rect">
            <a:avLst/>
          </a:prstGeom>
        </p:spPr>
        <p:txBody>
          <a:bodyPr lIns="0" tIns="0" rIns="0" bIns="0" rtlCol="0" anchor="t">
            <a:spAutoFit/>
          </a:bodyPr>
          <a:lstStyle/>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Bangladesh’s Treasury bill yields have eased from the decade-highs above 12.5% earlier this year to around 10.52%–10.89%, reflecting improved liquidity after aggressive monetary tightening by Bangladesh Bank.</a:t>
            </a:r>
          </a:p>
          <a:p>
            <a:pPr marL="302259" lvl="1" indent="-151129" algn="just">
              <a:lnSpc>
                <a:spcPts val="1679"/>
              </a:lnSpc>
              <a:buFont typeface="Arial"/>
              <a:buChar char="•"/>
            </a:pPr>
            <a:endParaRPr lang="en-US" sz="1300" dirty="0">
              <a:solidFill>
                <a:srgbClr val="000000"/>
              </a:solidFill>
              <a:latin typeface="Book Antiqua" panose="02040602050305030304" pitchFamily="18" charset="0"/>
              <a:ea typeface="PT Sans"/>
              <a:cs typeface="PT Sans"/>
              <a:sym typeface="PT Sans"/>
            </a:endParaRPr>
          </a:p>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Yields have moderated across the curve as the central bank absorbed excess taka through foreign exchange interventions and inflation pressures eased. The decline also indicates rising market confidence supported by clearer policy guidance and reduced uncertainty, even though financial conditions remain tight.</a:t>
            </a:r>
          </a:p>
          <a:p>
            <a:pPr marL="302259" lvl="1" indent="-151129" algn="just">
              <a:lnSpc>
                <a:spcPts val="1679"/>
              </a:lnSpc>
              <a:buFont typeface="Arial"/>
              <a:buChar char="•"/>
            </a:pPr>
            <a:endParaRPr lang="en-US" sz="1300" dirty="0">
              <a:solidFill>
                <a:srgbClr val="000000"/>
              </a:solidFill>
              <a:latin typeface="Book Antiqua" panose="02040602050305030304" pitchFamily="18" charset="0"/>
              <a:ea typeface="PT Sans"/>
              <a:cs typeface="PT Sans"/>
              <a:sym typeface="PT Sans"/>
            </a:endParaRPr>
          </a:p>
          <a:p>
            <a:pPr marL="302259" lvl="1" indent="-151129" algn="just">
              <a:lnSpc>
                <a:spcPts val="1679"/>
              </a:lnSpc>
              <a:buFont typeface="Arial"/>
              <a:buChar char="•"/>
            </a:pPr>
            <a:r>
              <a:rPr lang="en-US" sz="1300" dirty="0">
                <a:solidFill>
                  <a:srgbClr val="000000"/>
                </a:solidFill>
                <a:latin typeface="Book Antiqua" panose="02040602050305030304" pitchFamily="18" charset="0"/>
                <a:ea typeface="PT Sans"/>
                <a:cs typeface="PT Sans"/>
                <a:sym typeface="PT Sans"/>
              </a:rPr>
              <a:t>Looking ahead, a further 200 bps cut across all maturities is expected by the end of next year.</a:t>
            </a:r>
          </a:p>
          <a:p>
            <a:pPr algn="just">
              <a:lnSpc>
                <a:spcPts val="1679"/>
              </a:lnSpc>
            </a:pPr>
            <a:endParaRPr lang="en-US" sz="1399" dirty="0">
              <a:solidFill>
                <a:srgbClr val="000000"/>
              </a:solidFill>
              <a:latin typeface="PT Sans"/>
              <a:ea typeface="PT Sans"/>
              <a:cs typeface="PT Sans"/>
              <a:sym typeface="PT Sans"/>
            </a:endParaRPr>
          </a:p>
          <a:p>
            <a:pPr algn="just">
              <a:lnSpc>
                <a:spcPts val="1439"/>
              </a:lnSpc>
            </a:pPr>
            <a:endParaRPr lang="en-US" sz="1399" dirty="0">
              <a:solidFill>
                <a:srgbClr val="000000"/>
              </a:solidFill>
              <a:latin typeface="PT Sans"/>
              <a:ea typeface="PT Sans"/>
              <a:cs typeface="PT Sans"/>
              <a:sym typeface="PT Sans"/>
            </a:endParaRPr>
          </a:p>
          <a:p>
            <a:pPr algn="just">
              <a:lnSpc>
                <a:spcPts val="1439"/>
              </a:lnSpc>
            </a:pPr>
            <a:endParaRPr lang="en-US" sz="1399" dirty="0">
              <a:solidFill>
                <a:srgbClr val="000000"/>
              </a:solidFill>
              <a:latin typeface="PT Sans"/>
              <a:ea typeface="PT Sans"/>
              <a:cs typeface="PT Sans"/>
              <a:sym typeface="PT Sans"/>
            </a:endParaRPr>
          </a:p>
        </p:txBody>
      </p:sp>
      <p:sp>
        <p:nvSpPr>
          <p:cNvPr id="13" name="TextBox 13"/>
          <p:cNvSpPr txBox="1"/>
          <p:nvPr/>
        </p:nvSpPr>
        <p:spPr>
          <a:xfrm>
            <a:off x="291060" y="673735"/>
            <a:ext cx="3607526" cy="1853565"/>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Treasury Yield started to fall due to high liquidity in the market</a:t>
            </a:r>
          </a:p>
        </p:txBody>
      </p:sp>
      <p:graphicFrame>
        <p:nvGraphicFramePr>
          <p:cNvPr id="15" name="Chart 14">
            <a:extLst>
              <a:ext uri="{FF2B5EF4-FFF2-40B4-BE49-F238E27FC236}">
                <a16:creationId xmlns:a16="http://schemas.microsoft.com/office/drawing/2014/main" id="{54E48B9B-5E77-A1A7-CE98-361ADC1BA805}"/>
              </a:ext>
            </a:extLst>
          </p:cNvPr>
          <p:cNvGraphicFramePr>
            <a:graphicFrameLocks/>
          </p:cNvGraphicFramePr>
          <p:nvPr>
            <p:extLst>
              <p:ext uri="{D42A27DB-BD31-4B8C-83A1-F6EECF244321}">
                <p14:modId xmlns:p14="http://schemas.microsoft.com/office/powerpoint/2010/main" val="1455756097"/>
              </p:ext>
            </p:extLst>
          </p:nvPr>
        </p:nvGraphicFramePr>
        <p:xfrm>
          <a:off x="291060" y="5936798"/>
          <a:ext cx="6912986" cy="38294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00000000-0008-0000-1000-000002000000}"/>
              </a:ext>
            </a:extLst>
          </p:cNvPr>
          <p:cNvGraphicFramePr>
            <a:graphicFrameLocks/>
          </p:cNvGraphicFramePr>
          <p:nvPr>
            <p:extLst>
              <p:ext uri="{D42A27DB-BD31-4B8C-83A1-F6EECF244321}">
                <p14:modId xmlns:p14="http://schemas.microsoft.com/office/powerpoint/2010/main" val="1920831176"/>
              </p:ext>
            </p:extLst>
          </p:nvPr>
        </p:nvGraphicFramePr>
        <p:xfrm>
          <a:off x="3898586" y="468502"/>
          <a:ext cx="3366854" cy="2439798"/>
        </p:xfrm>
        <a:graphic>
          <a:graphicData uri="http://schemas.openxmlformats.org/drawingml/2006/chart">
            <c:chart xmlns:c="http://schemas.openxmlformats.org/drawingml/2006/chart" xmlns:r="http://schemas.openxmlformats.org/officeDocument/2006/relationships" r:id="rId3"/>
          </a:graphicData>
        </a:graphic>
      </p:graphicFrame>
      <p:sp>
        <p:nvSpPr>
          <p:cNvPr id="11" name="Slide Number Placeholder 10">
            <a:extLst>
              <a:ext uri="{FF2B5EF4-FFF2-40B4-BE49-F238E27FC236}">
                <a16:creationId xmlns:a16="http://schemas.microsoft.com/office/drawing/2014/main" id="{C859B866-C6DB-0C31-AB13-D1AA059796B3}"/>
              </a:ext>
            </a:extLst>
          </p:cNvPr>
          <p:cNvSpPr>
            <a:spLocks noGrp="1"/>
          </p:cNvSpPr>
          <p:nvPr>
            <p:ph type="sldNum" sz="quarter" idx="12"/>
          </p:nvPr>
        </p:nvSpPr>
        <p:spPr/>
        <p:txBody>
          <a:bodyPr/>
          <a:lstStyle/>
          <a:p>
            <a:fld id="{B6F15528-21DE-4FAA-801E-634DDDAF4B2B}" type="slidenum">
              <a:rPr lang="en-US" smtClean="0"/>
              <a:pPr/>
              <a:t>18</a:t>
            </a:fld>
            <a:endParaRPr lang="en-US"/>
          </a:p>
        </p:txBody>
      </p:sp>
      <p:grpSp>
        <p:nvGrpSpPr>
          <p:cNvPr id="14" name="Group 5">
            <a:extLst>
              <a:ext uri="{FF2B5EF4-FFF2-40B4-BE49-F238E27FC236}">
                <a16:creationId xmlns:a16="http://schemas.microsoft.com/office/drawing/2014/main" id="{4C81F64D-CAA0-B7BF-0D55-258A62C83CC7}"/>
              </a:ext>
            </a:extLst>
          </p:cNvPr>
          <p:cNvGrpSpPr/>
          <p:nvPr/>
        </p:nvGrpSpPr>
        <p:grpSpPr>
          <a:xfrm>
            <a:off x="139702" y="0"/>
            <a:ext cx="497170" cy="408634"/>
            <a:chOff x="0" y="0"/>
            <a:chExt cx="178175" cy="146445"/>
          </a:xfrm>
          <a:solidFill>
            <a:srgbClr val="BB8C21"/>
          </a:solidFill>
        </p:grpSpPr>
        <p:sp>
          <p:nvSpPr>
            <p:cNvPr id="16" name="Freeform 6">
              <a:extLst>
                <a:ext uri="{FF2B5EF4-FFF2-40B4-BE49-F238E27FC236}">
                  <a16:creationId xmlns:a16="http://schemas.microsoft.com/office/drawing/2014/main" id="{14DD1B98-F736-D111-D23F-732681F66EA4}"/>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grpFill/>
          </p:spPr>
        </p:sp>
        <p:sp>
          <p:nvSpPr>
            <p:cNvPr id="17" name="TextBox 7">
              <a:extLst>
                <a:ext uri="{FF2B5EF4-FFF2-40B4-BE49-F238E27FC236}">
                  <a16:creationId xmlns:a16="http://schemas.microsoft.com/office/drawing/2014/main" id="{CE805F7B-921B-D077-FDD8-6C0168B57943}"/>
                </a:ext>
              </a:extLst>
            </p:cNvPr>
            <p:cNvSpPr txBox="1"/>
            <p:nvPr/>
          </p:nvSpPr>
          <p:spPr>
            <a:xfrm>
              <a:off x="0" y="-28575"/>
              <a:ext cx="178175" cy="175020"/>
            </a:xfrm>
            <a:prstGeom prst="rect">
              <a:avLst/>
            </a:prstGeom>
            <a:grpFill/>
          </p:spPr>
          <p:txBody>
            <a:bodyPr lIns="50800" tIns="50800" rIns="50800" bIns="50800" rtlCol="0" anchor="ctr"/>
            <a:lstStyle/>
            <a:p>
              <a:pPr algn="ctr">
                <a:lnSpc>
                  <a:spcPts val="1960"/>
                </a:lnSpc>
                <a:spcBef>
                  <a:spcPct val="0"/>
                </a:spcBef>
              </a:pPr>
              <a:endParaRPr/>
            </a:p>
          </p:txBody>
        </p:sp>
      </p:grpSp>
      <p:grpSp>
        <p:nvGrpSpPr>
          <p:cNvPr id="18" name="Group 5">
            <a:extLst>
              <a:ext uri="{FF2B5EF4-FFF2-40B4-BE49-F238E27FC236}">
                <a16:creationId xmlns:a16="http://schemas.microsoft.com/office/drawing/2014/main" id="{D57CFE0D-1DE5-3B81-F64F-FFFE31F171B5}"/>
              </a:ext>
            </a:extLst>
          </p:cNvPr>
          <p:cNvGrpSpPr/>
          <p:nvPr/>
        </p:nvGrpSpPr>
        <p:grpSpPr>
          <a:xfrm rot="-5400000">
            <a:off x="6265890" y="9081789"/>
            <a:ext cx="304800" cy="2283422"/>
            <a:chOff x="0" y="0"/>
            <a:chExt cx="109233" cy="818327"/>
          </a:xfrm>
        </p:grpSpPr>
        <p:sp>
          <p:nvSpPr>
            <p:cNvPr id="19" name="Freeform 6">
              <a:extLst>
                <a:ext uri="{FF2B5EF4-FFF2-40B4-BE49-F238E27FC236}">
                  <a16:creationId xmlns:a16="http://schemas.microsoft.com/office/drawing/2014/main" id="{A1F377E4-7DB8-DFFE-D6A7-1AC7B6AF19F9}"/>
                </a:ext>
              </a:extLst>
            </p:cNvPr>
            <p:cNvSpPr/>
            <p:nvPr/>
          </p:nvSpPr>
          <p:spPr>
            <a:xfrm>
              <a:off x="27477" y="0"/>
              <a:ext cx="81756" cy="818327"/>
            </a:xfrm>
            <a:custGeom>
              <a:avLst/>
              <a:gdLst/>
              <a:ahLst/>
              <a:cxnLst/>
              <a:rect l="l" t="t" r="r" b="b"/>
              <a:pathLst>
                <a:path w="81756" h="818327">
                  <a:moveTo>
                    <a:pt x="0" y="0"/>
                  </a:moveTo>
                  <a:lnTo>
                    <a:pt x="81756" y="0"/>
                  </a:lnTo>
                  <a:lnTo>
                    <a:pt x="81756" y="818327"/>
                  </a:lnTo>
                  <a:lnTo>
                    <a:pt x="0" y="818327"/>
                  </a:lnTo>
                  <a:close/>
                </a:path>
              </a:pathLst>
            </a:custGeom>
            <a:solidFill>
              <a:srgbClr val="048AA2"/>
            </a:solidFill>
          </p:spPr>
        </p:sp>
        <p:sp>
          <p:nvSpPr>
            <p:cNvPr id="20" name="TextBox 7">
              <a:extLst>
                <a:ext uri="{FF2B5EF4-FFF2-40B4-BE49-F238E27FC236}">
                  <a16:creationId xmlns:a16="http://schemas.microsoft.com/office/drawing/2014/main" id="{8BBADBD6-1665-B3DE-699A-197552711750}"/>
                </a:ext>
              </a:extLst>
            </p:cNvPr>
            <p:cNvSpPr txBox="1"/>
            <p:nvPr/>
          </p:nvSpPr>
          <p:spPr>
            <a:xfrm>
              <a:off x="0" y="19050"/>
              <a:ext cx="81756" cy="799277"/>
            </a:xfrm>
            <a:prstGeom prst="rect">
              <a:avLst/>
            </a:prstGeom>
          </p:spPr>
          <p:txBody>
            <a:bodyPr lIns="50800" tIns="50800" rIns="50800" bIns="50800" rtlCol="0" anchor="ctr"/>
            <a:lstStyle/>
            <a:p>
              <a:pPr algn="ctr">
                <a:lnSpc>
                  <a:spcPts val="1400"/>
                </a:lnSpc>
              </a:pPr>
              <a:endParaRPr/>
            </a:p>
          </p:txBody>
        </p:sp>
      </p:grpSp>
      <p:sp>
        <p:nvSpPr>
          <p:cNvPr id="21" name="AutoShape 11">
            <a:extLst>
              <a:ext uri="{FF2B5EF4-FFF2-40B4-BE49-F238E27FC236}">
                <a16:creationId xmlns:a16="http://schemas.microsoft.com/office/drawing/2014/main" id="{3CCD8569-B085-85FA-7C9D-DBF6D2F0F4C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2" name="TextBox 35">
            <a:extLst>
              <a:ext uri="{FF2B5EF4-FFF2-40B4-BE49-F238E27FC236}">
                <a16:creationId xmlns:a16="http://schemas.microsoft.com/office/drawing/2014/main" id="{3B9C4593-C157-46B7-0694-BF8B2B21F882}"/>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chemeClr val="bg1"/>
                </a:solidFill>
                <a:latin typeface="Impact" panose="020B0806030902050204" pitchFamily="34" charset="0"/>
                <a:ea typeface="Roboto"/>
                <a:cs typeface="Roboto"/>
                <a:sym typeface="Roboto"/>
              </a:rPr>
              <a:t>| PAGE 18</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423791" y="-1"/>
            <a:ext cx="7983791" cy="3893415"/>
            <a:chOff x="0" y="0"/>
            <a:chExt cx="2861210" cy="1027187"/>
          </a:xfrm>
          <a:solidFill>
            <a:schemeClr val="accent5">
              <a:lumMod val="50000"/>
            </a:schemeClr>
          </a:solidFill>
        </p:grpSpPr>
        <p:sp>
          <p:nvSpPr>
            <p:cNvPr id="3" name="Freeform 3"/>
            <p:cNvSpPr/>
            <p:nvPr/>
          </p:nvSpPr>
          <p:spPr>
            <a:xfrm>
              <a:off x="0" y="0"/>
              <a:ext cx="2861210" cy="1027187"/>
            </a:xfrm>
            <a:custGeom>
              <a:avLst/>
              <a:gdLst/>
              <a:ahLst/>
              <a:cxnLst/>
              <a:rect l="l" t="t" r="r" b="b"/>
              <a:pathLst>
                <a:path w="2861210" h="1027187">
                  <a:moveTo>
                    <a:pt x="0" y="0"/>
                  </a:moveTo>
                  <a:lnTo>
                    <a:pt x="2861210" y="0"/>
                  </a:lnTo>
                  <a:lnTo>
                    <a:pt x="2861210" y="1027187"/>
                  </a:lnTo>
                  <a:lnTo>
                    <a:pt x="0" y="1027187"/>
                  </a:lnTo>
                  <a:close/>
                </a:path>
              </a:pathLst>
            </a:custGeom>
            <a:grpFill/>
            <a:ln>
              <a:solidFill>
                <a:schemeClr val="accent5">
                  <a:lumMod val="50000"/>
                </a:schemeClr>
              </a:solidFill>
            </a:ln>
          </p:spPr>
        </p:sp>
        <p:sp>
          <p:nvSpPr>
            <p:cNvPr id="4" name="TextBox 4"/>
            <p:cNvSpPr txBox="1"/>
            <p:nvPr/>
          </p:nvSpPr>
          <p:spPr>
            <a:xfrm>
              <a:off x="0" y="19050"/>
              <a:ext cx="2861210" cy="1008137"/>
            </a:xfrm>
            <a:prstGeom prst="rect">
              <a:avLst/>
            </a:prstGeom>
            <a:grpFill/>
            <a:ln>
              <a:solidFill>
                <a:schemeClr val="accent5">
                  <a:lumMod val="50000"/>
                </a:schemeClr>
              </a:solidFill>
            </a:ln>
          </p:spPr>
          <p:txBody>
            <a:bodyPr lIns="50800" tIns="50800" rIns="50800" bIns="50800" rtlCol="0" anchor="ctr"/>
            <a:lstStyle/>
            <a:p>
              <a:pPr algn="ctr">
                <a:lnSpc>
                  <a:spcPts val="1400"/>
                </a:lnSpc>
              </a:pPr>
              <a:endParaRPr/>
            </a:p>
          </p:txBody>
        </p:sp>
      </p:grpSp>
      <p:sp>
        <p:nvSpPr>
          <p:cNvPr id="10" name="TextBox 10"/>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1" name="TextBox 11"/>
          <p:cNvSpPr txBox="1"/>
          <p:nvPr/>
        </p:nvSpPr>
        <p:spPr>
          <a:xfrm>
            <a:off x="3001105" y="698500"/>
            <a:ext cx="3977545" cy="3040256"/>
          </a:xfrm>
          <a:prstGeom prst="rect">
            <a:avLst/>
          </a:prstGeom>
        </p:spPr>
        <p:txBody>
          <a:bodyPr wrap="square" lIns="0" tIns="0" rIns="0" bIns="0" rtlCol="0" anchor="t">
            <a:spAutoFit/>
          </a:bodyPr>
          <a:lstStyle/>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The Weighted Average Lending Rate continues to rise after the removal of the interest rate cap, currently standing at 12.14%, while the Weighted Average Deposit Rate has increased to 6.40%, resulting in a spread of 5.8%. </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Deposit rates are expected to stabilize now with lending rates now exceeding 13% in the banking sector and 16% in the NBFI sector.</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The sustained rising cost of borrowing is driving up the cost of doing business, leaving companies with low EBITDA margins struggling to service their debts.</a:t>
            </a:r>
          </a:p>
          <a:p>
            <a:pPr algn="just">
              <a:lnSpc>
                <a:spcPts val="1320"/>
              </a:lnSpc>
            </a:pPr>
            <a:endParaRPr lang="en-US" sz="1299" dirty="0">
              <a:solidFill>
                <a:srgbClr val="FBFBFB"/>
              </a:solidFill>
              <a:latin typeface="PT Sans"/>
              <a:ea typeface="PT Sans"/>
              <a:cs typeface="PT Sans"/>
              <a:sym typeface="PT Sans"/>
            </a:endParaRPr>
          </a:p>
        </p:txBody>
      </p:sp>
      <p:sp>
        <p:nvSpPr>
          <p:cNvPr id="13" name="TextBox 13"/>
          <p:cNvSpPr txBox="1"/>
          <p:nvPr/>
        </p:nvSpPr>
        <p:spPr>
          <a:xfrm>
            <a:off x="291060" y="1060463"/>
            <a:ext cx="3150072" cy="1390637"/>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Rising Rates Strain Businesses</a:t>
            </a:r>
          </a:p>
        </p:txBody>
      </p:sp>
      <p:graphicFrame>
        <p:nvGraphicFramePr>
          <p:cNvPr id="14" name="Chart 13">
            <a:extLst>
              <a:ext uri="{FF2B5EF4-FFF2-40B4-BE49-F238E27FC236}">
                <a16:creationId xmlns:a16="http://schemas.microsoft.com/office/drawing/2014/main" id="{F233554D-A500-1EE3-0E55-6A2F29DC19CB}"/>
              </a:ext>
            </a:extLst>
          </p:cNvPr>
          <p:cNvGraphicFramePr>
            <a:graphicFrameLocks/>
          </p:cNvGraphicFramePr>
          <p:nvPr>
            <p:extLst>
              <p:ext uri="{D42A27DB-BD31-4B8C-83A1-F6EECF244321}">
                <p14:modId xmlns:p14="http://schemas.microsoft.com/office/powerpoint/2010/main" val="4044273992"/>
              </p:ext>
            </p:extLst>
          </p:nvPr>
        </p:nvGraphicFramePr>
        <p:xfrm>
          <a:off x="425450" y="3893415"/>
          <a:ext cx="6781798" cy="29772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193D762D-FC6E-F3BD-5CC9-AC92961299D8}"/>
              </a:ext>
            </a:extLst>
          </p:cNvPr>
          <p:cNvGraphicFramePr>
            <a:graphicFrameLocks/>
          </p:cNvGraphicFramePr>
          <p:nvPr>
            <p:extLst>
              <p:ext uri="{D42A27DB-BD31-4B8C-83A1-F6EECF244321}">
                <p14:modId xmlns:p14="http://schemas.microsoft.com/office/powerpoint/2010/main" val="2308057131"/>
              </p:ext>
            </p:extLst>
          </p:nvPr>
        </p:nvGraphicFramePr>
        <p:xfrm>
          <a:off x="649195" y="6946900"/>
          <a:ext cx="6481855" cy="286101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EDED5F9A-1295-9238-4637-126F6FE43353}"/>
              </a:ext>
            </a:extLst>
          </p:cNvPr>
          <p:cNvSpPr>
            <a:spLocks noGrp="1"/>
          </p:cNvSpPr>
          <p:nvPr>
            <p:ph type="sldNum" sz="quarter" idx="12"/>
          </p:nvPr>
        </p:nvSpPr>
        <p:spPr/>
        <p:txBody>
          <a:bodyPr/>
          <a:lstStyle/>
          <a:p>
            <a:fld id="{B6F15528-21DE-4FAA-801E-634DDDAF4B2B}" type="slidenum">
              <a:rPr lang="en-US" smtClean="0"/>
              <a:pPr/>
              <a:t>19</a:t>
            </a:fld>
            <a:endParaRPr lang="en-US"/>
          </a:p>
        </p:txBody>
      </p:sp>
      <p:sp>
        <p:nvSpPr>
          <p:cNvPr id="9" name="AutoShape 11">
            <a:extLst>
              <a:ext uri="{FF2B5EF4-FFF2-40B4-BE49-F238E27FC236}">
                <a16:creationId xmlns:a16="http://schemas.microsoft.com/office/drawing/2014/main" id="{19346758-287C-A506-3483-903E316EF612}"/>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16" name="TextBox 35">
            <a:extLst>
              <a:ext uri="{FF2B5EF4-FFF2-40B4-BE49-F238E27FC236}">
                <a16:creationId xmlns:a16="http://schemas.microsoft.com/office/drawing/2014/main" id="{7A025FC9-128D-792F-84A3-2B8A8AD29EF7}"/>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solidFill>
                <a:latin typeface="Anton" pitchFamily="2" charset="0"/>
                <a:ea typeface="Roboto"/>
                <a:cs typeface="Roboto"/>
                <a:sym typeface="Roboto"/>
              </a:rPr>
              <a:t>Macro Economic Report 2025</a:t>
            </a:r>
          </a:p>
        </p:txBody>
      </p:sp>
      <p:sp>
        <p:nvSpPr>
          <p:cNvPr id="17" name="AutoShape 11">
            <a:extLst>
              <a:ext uri="{FF2B5EF4-FFF2-40B4-BE49-F238E27FC236}">
                <a16:creationId xmlns:a16="http://schemas.microsoft.com/office/drawing/2014/main" id="{2C42BB66-6646-7C0E-BA6B-500E98C7CE49}"/>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8" name="TextBox 35">
            <a:extLst>
              <a:ext uri="{FF2B5EF4-FFF2-40B4-BE49-F238E27FC236}">
                <a16:creationId xmlns:a16="http://schemas.microsoft.com/office/drawing/2014/main" id="{3F58AE51-9355-4C53-0706-588E0FCFA267}"/>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grpSp>
        <p:nvGrpSpPr>
          <p:cNvPr id="2" name="Group 2"/>
          <p:cNvGrpSpPr/>
          <p:nvPr/>
        </p:nvGrpSpPr>
        <p:grpSpPr>
          <a:xfrm>
            <a:off x="636872" y="7733905"/>
            <a:ext cx="4443633" cy="928549"/>
            <a:chOff x="0" y="0"/>
            <a:chExt cx="1592498" cy="332771"/>
          </a:xfrm>
        </p:grpSpPr>
        <p:sp>
          <p:nvSpPr>
            <p:cNvPr id="3" name="Freeform 3"/>
            <p:cNvSpPr/>
            <p:nvPr/>
          </p:nvSpPr>
          <p:spPr>
            <a:xfrm>
              <a:off x="0" y="0"/>
              <a:ext cx="1592498" cy="332771"/>
            </a:xfrm>
            <a:custGeom>
              <a:avLst/>
              <a:gdLst/>
              <a:ahLst/>
              <a:cxnLst/>
              <a:rect l="l" t="t" r="r" b="b"/>
              <a:pathLst>
                <a:path w="1592498" h="332771">
                  <a:moveTo>
                    <a:pt x="0" y="0"/>
                  </a:moveTo>
                  <a:lnTo>
                    <a:pt x="1592498" y="0"/>
                  </a:lnTo>
                  <a:lnTo>
                    <a:pt x="1592498" y="332771"/>
                  </a:lnTo>
                  <a:lnTo>
                    <a:pt x="0" y="332771"/>
                  </a:lnTo>
                  <a:close/>
                </a:path>
              </a:pathLst>
            </a:custGeom>
            <a:solidFill>
              <a:srgbClr val="EAEAEA"/>
            </a:solidFill>
          </p:spPr>
          <p:txBody>
            <a:bodyPr/>
            <a:lstStyle/>
            <a:p>
              <a:endParaRPr lang="en-GB" dirty="0"/>
            </a:p>
          </p:txBody>
        </p:sp>
        <p:sp>
          <p:nvSpPr>
            <p:cNvPr id="4" name="TextBox 4"/>
            <p:cNvSpPr txBox="1"/>
            <p:nvPr/>
          </p:nvSpPr>
          <p:spPr>
            <a:xfrm>
              <a:off x="0" y="9525"/>
              <a:ext cx="1592498" cy="323246"/>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4658700" y="8378182"/>
            <a:ext cx="2563810" cy="1284384"/>
            <a:chOff x="0" y="0"/>
            <a:chExt cx="918812" cy="460294"/>
          </a:xfrm>
        </p:grpSpPr>
        <p:sp>
          <p:nvSpPr>
            <p:cNvPr id="6" name="Freeform 6"/>
            <p:cNvSpPr/>
            <p:nvPr/>
          </p:nvSpPr>
          <p:spPr>
            <a:xfrm>
              <a:off x="0" y="0"/>
              <a:ext cx="918812" cy="460294"/>
            </a:xfrm>
            <a:custGeom>
              <a:avLst/>
              <a:gdLst/>
              <a:ahLst/>
              <a:cxnLst/>
              <a:rect l="l" t="t" r="r" b="b"/>
              <a:pathLst>
                <a:path w="918812" h="460294">
                  <a:moveTo>
                    <a:pt x="0" y="0"/>
                  </a:moveTo>
                  <a:lnTo>
                    <a:pt x="918812" y="0"/>
                  </a:lnTo>
                  <a:lnTo>
                    <a:pt x="918812" y="460294"/>
                  </a:lnTo>
                  <a:lnTo>
                    <a:pt x="0" y="460294"/>
                  </a:lnTo>
                  <a:close/>
                </a:path>
              </a:pathLst>
            </a:custGeom>
            <a:solidFill>
              <a:srgbClr val="048AA2"/>
            </a:solidFill>
            <a:ln cap="sq">
              <a:noFill/>
              <a:prstDash val="solid"/>
              <a:miter/>
            </a:ln>
          </p:spPr>
        </p:sp>
        <p:sp>
          <p:nvSpPr>
            <p:cNvPr id="7" name="TextBox 7"/>
            <p:cNvSpPr txBox="1"/>
            <p:nvPr/>
          </p:nvSpPr>
          <p:spPr>
            <a:xfrm>
              <a:off x="0" y="9525"/>
              <a:ext cx="918812" cy="450769"/>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8" name="Group 8"/>
          <p:cNvGrpSpPr/>
          <p:nvPr/>
        </p:nvGrpSpPr>
        <p:grpSpPr>
          <a:xfrm>
            <a:off x="139702" y="0"/>
            <a:ext cx="497170" cy="408634"/>
            <a:chOff x="0" y="0"/>
            <a:chExt cx="178175" cy="146445"/>
          </a:xfrm>
        </p:grpSpPr>
        <p:sp>
          <p:nvSpPr>
            <p:cNvPr id="9" name="Freeform 9"/>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10" name="TextBox 10"/>
            <p:cNvSpPr txBox="1"/>
            <p:nvPr/>
          </p:nvSpPr>
          <p:spPr>
            <a:xfrm>
              <a:off x="0" y="-38100"/>
              <a:ext cx="178175" cy="184545"/>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6426000" y="1379325"/>
            <a:ext cx="465544" cy="912912"/>
            <a:chOff x="0" y="0"/>
            <a:chExt cx="166841" cy="327167"/>
          </a:xfrm>
        </p:grpSpPr>
        <p:sp>
          <p:nvSpPr>
            <p:cNvPr id="12" name="Freeform 12"/>
            <p:cNvSpPr/>
            <p:nvPr/>
          </p:nvSpPr>
          <p:spPr>
            <a:xfrm>
              <a:off x="0" y="0"/>
              <a:ext cx="166841" cy="327167"/>
            </a:xfrm>
            <a:custGeom>
              <a:avLst/>
              <a:gdLst/>
              <a:ahLst/>
              <a:cxnLst/>
              <a:rect l="l" t="t" r="r" b="b"/>
              <a:pathLst>
                <a:path w="166841" h="327167">
                  <a:moveTo>
                    <a:pt x="0" y="0"/>
                  </a:moveTo>
                  <a:lnTo>
                    <a:pt x="166841" y="0"/>
                  </a:lnTo>
                  <a:lnTo>
                    <a:pt x="166841" y="327167"/>
                  </a:lnTo>
                  <a:lnTo>
                    <a:pt x="0" y="327167"/>
                  </a:lnTo>
                  <a:close/>
                </a:path>
              </a:pathLst>
            </a:custGeom>
            <a:solidFill>
              <a:srgbClr val="BB8C21"/>
            </a:solidFill>
            <a:ln cap="sq">
              <a:noFill/>
              <a:prstDash val="solid"/>
              <a:miter/>
            </a:ln>
          </p:spPr>
        </p:sp>
        <p:sp>
          <p:nvSpPr>
            <p:cNvPr id="13" name="TextBox 13"/>
            <p:cNvSpPr txBox="1"/>
            <p:nvPr/>
          </p:nvSpPr>
          <p:spPr>
            <a:xfrm>
              <a:off x="0" y="9525"/>
              <a:ext cx="166841" cy="317642"/>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14" name="Group 14"/>
          <p:cNvGrpSpPr/>
          <p:nvPr/>
        </p:nvGrpSpPr>
        <p:grpSpPr>
          <a:xfrm>
            <a:off x="6646564" y="1575728"/>
            <a:ext cx="465544" cy="912912"/>
            <a:chOff x="0" y="0"/>
            <a:chExt cx="166841" cy="327167"/>
          </a:xfrm>
        </p:grpSpPr>
        <p:sp>
          <p:nvSpPr>
            <p:cNvPr id="15" name="Freeform 15"/>
            <p:cNvSpPr/>
            <p:nvPr/>
          </p:nvSpPr>
          <p:spPr>
            <a:xfrm>
              <a:off x="0" y="0"/>
              <a:ext cx="166841" cy="327167"/>
            </a:xfrm>
            <a:custGeom>
              <a:avLst/>
              <a:gdLst/>
              <a:ahLst/>
              <a:cxnLst/>
              <a:rect l="l" t="t" r="r" b="b"/>
              <a:pathLst>
                <a:path w="166841" h="327167">
                  <a:moveTo>
                    <a:pt x="0" y="0"/>
                  </a:moveTo>
                  <a:lnTo>
                    <a:pt x="166841" y="0"/>
                  </a:lnTo>
                  <a:lnTo>
                    <a:pt x="166841" y="327167"/>
                  </a:lnTo>
                  <a:lnTo>
                    <a:pt x="0" y="327167"/>
                  </a:lnTo>
                  <a:close/>
                </a:path>
              </a:pathLst>
            </a:custGeom>
            <a:solidFill>
              <a:srgbClr val="048AA2"/>
            </a:solidFill>
            <a:ln cap="sq">
              <a:noFill/>
              <a:prstDash val="solid"/>
              <a:miter/>
            </a:ln>
          </p:spPr>
        </p:sp>
        <p:sp>
          <p:nvSpPr>
            <p:cNvPr id="16" name="TextBox 16"/>
            <p:cNvSpPr txBox="1"/>
            <p:nvPr/>
          </p:nvSpPr>
          <p:spPr>
            <a:xfrm>
              <a:off x="0" y="9525"/>
              <a:ext cx="166841" cy="317642"/>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17" name="Group 17"/>
          <p:cNvGrpSpPr/>
          <p:nvPr/>
        </p:nvGrpSpPr>
        <p:grpSpPr>
          <a:xfrm>
            <a:off x="0" y="9824492"/>
            <a:ext cx="465544" cy="912912"/>
            <a:chOff x="0" y="0"/>
            <a:chExt cx="166841" cy="327167"/>
          </a:xfrm>
        </p:grpSpPr>
        <p:sp>
          <p:nvSpPr>
            <p:cNvPr id="18" name="Freeform 18"/>
            <p:cNvSpPr/>
            <p:nvPr/>
          </p:nvSpPr>
          <p:spPr>
            <a:xfrm>
              <a:off x="0" y="0"/>
              <a:ext cx="166841" cy="327167"/>
            </a:xfrm>
            <a:custGeom>
              <a:avLst/>
              <a:gdLst/>
              <a:ahLst/>
              <a:cxnLst/>
              <a:rect l="l" t="t" r="r" b="b"/>
              <a:pathLst>
                <a:path w="166841" h="327167">
                  <a:moveTo>
                    <a:pt x="0" y="0"/>
                  </a:moveTo>
                  <a:lnTo>
                    <a:pt x="166841" y="0"/>
                  </a:lnTo>
                  <a:lnTo>
                    <a:pt x="166841" y="327167"/>
                  </a:lnTo>
                  <a:lnTo>
                    <a:pt x="0" y="327167"/>
                  </a:lnTo>
                  <a:close/>
                </a:path>
              </a:pathLst>
            </a:custGeom>
            <a:solidFill>
              <a:srgbClr val="BB8C21"/>
            </a:solidFill>
            <a:ln cap="sq">
              <a:noFill/>
              <a:prstDash val="solid"/>
              <a:miter/>
            </a:ln>
          </p:spPr>
        </p:sp>
        <p:sp>
          <p:nvSpPr>
            <p:cNvPr id="19" name="TextBox 19"/>
            <p:cNvSpPr txBox="1"/>
            <p:nvPr/>
          </p:nvSpPr>
          <p:spPr>
            <a:xfrm>
              <a:off x="0" y="9525"/>
              <a:ext cx="166841" cy="317642"/>
            </a:xfrm>
            <a:prstGeom prst="rect">
              <a:avLst/>
            </a:prstGeom>
          </p:spPr>
          <p:txBody>
            <a:bodyPr lIns="50800" tIns="50800" rIns="50800" bIns="50800" rtlCol="0" anchor="ctr"/>
            <a:lstStyle/>
            <a:p>
              <a:pPr marL="0" lvl="0" indent="0" algn="ctr">
                <a:lnSpc>
                  <a:spcPts val="1400"/>
                </a:lnSpc>
                <a:spcBef>
                  <a:spcPct val="0"/>
                </a:spcBef>
              </a:pPr>
              <a:endParaRPr/>
            </a:p>
          </p:txBody>
        </p:sp>
      </p:grpSp>
      <p:grpSp>
        <p:nvGrpSpPr>
          <p:cNvPr id="20" name="Group 20"/>
          <p:cNvGrpSpPr/>
          <p:nvPr/>
        </p:nvGrpSpPr>
        <p:grpSpPr>
          <a:xfrm>
            <a:off x="232772" y="10005884"/>
            <a:ext cx="465544" cy="912912"/>
            <a:chOff x="0" y="0"/>
            <a:chExt cx="166841" cy="327167"/>
          </a:xfrm>
        </p:grpSpPr>
        <p:sp>
          <p:nvSpPr>
            <p:cNvPr id="21" name="Freeform 21"/>
            <p:cNvSpPr/>
            <p:nvPr/>
          </p:nvSpPr>
          <p:spPr>
            <a:xfrm>
              <a:off x="0" y="0"/>
              <a:ext cx="166841" cy="327167"/>
            </a:xfrm>
            <a:custGeom>
              <a:avLst/>
              <a:gdLst/>
              <a:ahLst/>
              <a:cxnLst/>
              <a:rect l="l" t="t" r="r" b="b"/>
              <a:pathLst>
                <a:path w="166841" h="327167">
                  <a:moveTo>
                    <a:pt x="0" y="0"/>
                  </a:moveTo>
                  <a:lnTo>
                    <a:pt x="166841" y="0"/>
                  </a:lnTo>
                  <a:lnTo>
                    <a:pt x="166841" y="327167"/>
                  </a:lnTo>
                  <a:lnTo>
                    <a:pt x="0" y="327167"/>
                  </a:lnTo>
                  <a:close/>
                </a:path>
              </a:pathLst>
            </a:custGeom>
            <a:solidFill>
              <a:srgbClr val="048AA2"/>
            </a:solidFill>
            <a:ln cap="sq">
              <a:noFill/>
              <a:prstDash val="solid"/>
              <a:miter/>
            </a:ln>
          </p:spPr>
        </p:sp>
        <p:sp>
          <p:nvSpPr>
            <p:cNvPr id="22" name="TextBox 22"/>
            <p:cNvSpPr txBox="1"/>
            <p:nvPr/>
          </p:nvSpPr>
          <p:spPr>
            <a:xfrm>
              <a:off x="0" y="9525"/>
              <a:ext cx="166841" cy="317642"/>
            </a:xfrm>
            <a:prstGeom prst="rect">
              <a:avLst/>
            </a:prstGeom>
          </p:spPr>
          <p:txBody>
            <a:bodyPr lIns="50800" tIns="50800" rIns="50800" bIns="50800" rtlCol="0" anchor="ctr"/>
            <a:lstStyle/>
            <a:p>
              <a:pPr marL="0" lvl="0" indent="0" algn="ctr">
                <a:lnSpc>
                  <a:spcPts val="1400"/>
                </a:lnSpc>
                <a:spcBef>
                  <a:spcPct val="0"/>
                </a:spcBef>
              </a:pPr>
              <a:endParaRPr/>
            </a:p>
          </p:txBody>
        </p:sp>
      </p:grpSp>
      <p:sp>
        <p:nvSpPr>
          <p:cNvPr id="23" name="Freeform 23"/>
          <p:cNvSpPr/>
          <p:nvPr/>
        </p:nvSpPr>
        <p:spPr>
          <a:xfrm>
            <a:off x="5378450" y="3822700"/>
            <a:ext cx="1933225" cy="2657753"/>
          </a:xfrm>
          <a:custGeom>
            <a:avLst/>
            <a:gdLst/>
            <a:ahLst/>
            <a:cxnLst/>
            <a:rect l="l" t="t" r="r" b="b"/>
            <a:pathLst>
              <a:path w="2648394" h="3609395">
                <a:moveTo>
                  <a:pt x="0" y="0"/>
                </a:moveTo>
                <a:lnTo>
                  <a:pt x="2648394" y="0"/>
                </a:lnTo>
                <a:lnTo>
                  <a:pt x="2648394" y="3609395"/>
                </a:lnTo>
                <a:lnTo>
                  <a:pt x="0" y="3609395"/>
                </a:lnTo>
                <a:lnTo>
                  <a:pt x="0" y="0"/>
                </a:lnTo>
                <a:close/>
              </a:path>
            </a:pathLst>
          </a:custGeom>
          <a:blipFill>
            <a:blip r:embed="rId2"/>
            <a:stretch>
              <a:fillRect/>
            </a:stretch>
          </a:blipFill>
        </p:spPr>
      </p:sp>
      <p:sp>
        <p:nvSpPr>
          <p:cNvPr id="24" name="TextBox 24"/>
          <p:cNvSpPr txBox="1"/>
          <p:nvPr/>
        </p:nvSpPr>
        <p:spPr>
          <a:xfrm>
            <a:off x="833645" y="7934188"/>
            <a:ext cx="1183779" cy="313163"/>
          </a:xfrm>
          <a:prstGeom prst="rect">
            <a:avLst/>
          </a:prstGeom>
        </p:spPr>
        <p:txBody>
          <a:bodyPr lIns="0" tIns="0" rIns="0" bIns="0" rtlCol="0" anchor="t">
            <a:spAutoFit/>
          </a:bodyPr>
          <a:lstStyle/>
          <a:p>
            <a:pPr algn="ctr">
              <a:lnSpc>
                <a:spcPts val="2399"/>
              </a:lnSpc>
            </a:pPr>
            <a:r>
              <a:rPr lang="en-US" sz="2399" b="1" dirty="0">
                <a:solidFill>
                  <a:srgbClr val="000000"/>
                </a:solidFill>
                <a:latin typeface="Book Antiqua" panose="02040602050305030304" pitchFamily="18" charset="0"/>
                <a:ea typeface="Roboto Bold"/>
                <a:cs typeface="Roboto Bold"/>
                <a:sym typeface="Roboto Bold"/>
              </a:rPr>
              <a:t>+23.6%</a:t>
            </a:r>
          </a:p>
        </p:txBody>
      </p:sp>
      <p:sp>
        <p:nvSpPr>
          <p:cNvPr id="25" name="TextBox 25"/>
          <p:cNvSpPr txBox="1"/>
          <p:nvPr/>
        </p:nvSpPr>
        <p:spPr>
          <a:xfrm>
            <a:off x="636872" y="8280898"/>
            <a:ext cx="1660629" cy="316230"/>
          </a:xfrm>
          <a:prstGeom prst="rect">
            <a:avLst/>
          </a:prstGeom>
        </p:spPr>
        <p:txBody>
          <a:bodyPr lIns="0" tIns="0" rIns="0" bIns="0" rtlCol="0" anchor="t">
            <a:spAutoFit/>
          </a:bodyPr>
          <a:lstStyle/>
          <a:p>
            <a:pPr algn="ctr">
              <a:lnSpc>
                <a:spcPts val="1199"/>
              </a:lnSpc>
            </a:pPr>
            <a:r>
              <a:rPr lang="en-US" sz="1199" b="1" dirty="0">
                <a:solidFill>
                  <a:srgbClr val="000000"/>
                </a:solidFill>
                <a:latin typeface="Book Antiqua" panose="02040602050305030304" pitchFamily="18" charset="0"/>
                <a:ea typeface="Roboto Bold"/>
                <a:cs typeface="Roboto Bold"/>
                <a:sym typeface="Roboto Bold"/>
              </a:rPr>
              <a:t>REMITTANCES</a:t>
            </a:r>
          </a:p>
          <a:p>
            <a:pPr algn="ctr">
              <a:lnSpc>
                <a:spcPts val="1199"/>
              </a:lnSpc>
            </a:pPr>
            <a:r>
              <a:rPr lang="en-US" sz="1199" b="1" dirty="0">
                <a:solidFill>
                  <a:srgbClr val="000000"/>
                </a:solidFill>
                <a:latin typeface="Book Antiqua" panose="02040602050305030304" pitchFamily="18" charset="0"/>
                <a:ea typeface="Roboto Bold"/>
                <a:cs typeface="Roboto Bold"/>
                <a:sym typeface="Roboto Bold"/>
              </a:rPr>
              <a:t>(YOY)</a:t>
            </a:r>
          </a:p>
        </p:txBody>
      </p:sp>
      <p:sp>
        <p:nvSpPr>
          <p:cNvPr id="26" name="TextBox 26"/>
          <p:cNvSpPr txBox="1"/>
          <p:nvPr/>
        </p:nvSpPr>
        <p:spPr>
          <a:xfrm>
            <a:off x="2320493" y="7934188"/>
            <a:ext cx="1124919" cy="313163"/>
          </a:xfrm>
          <a:prstGeom prst="rect">
            <a:avLst/>
          </a:prstGeom>
        </p:spPr>
        <p:txBody>
          <a:bodyPr lIns="0" tIns="0" rIns="0" bIns="0" rtlCol="0" anchor="t">
            <a:spAutoFit/>
          </a:bodyPr>
          <a:lstStyle/>
          <a:p>
            <a:pPr algn="ctr">
              <a:lnSpc>
                <a:spcPts val="2399"/>
              </a:lnSpc>
            </a:pPr>
            <a:r>
              <a:rPr lang="en-US" sz="2399" b="1" dirty="0">
                <a:solidFill>
                  <a:srgbClr val="000000"/>
                </a:solidFill>
                <a:latin typeface="Book Antiqua" panose="02040602050305030304" pitchFamily="18" charset="0"/>
                <a:ea typeface="Roboto Bold"/>
                <a:cs typeface="Roboto Bold"/>
                <a:sym typeface="Roboto Bold"/>
              </a:rPr>
              <a:t>35.7%</a:t>
            </a:r>
          </a:p>
        </p:txBody>
      </p:sp>
      <p:sp>
        <p:nvSpPr>
          <p:cNvPr id="27" name="TextBox 27"/>
          <p:cNvSpPr txBox="1"/>
          <p:nvPr/>
        </p:nvSpPr>
        <p:spPr>
          <a:xfrm>
            <a:off x="2410844" y="8330877"/>
            <a:ext cx="895690" cy="156581"/>
          </a:xfrm>
          <a:prstGeom prst="rect">
            <a:avLst/>
          </a:prstGeom>
        </p:spPr>
        <p:txBody>
          <a:bodyPr lIns="0" tIns="0" rIns="0" bIns="0" rtlCol="0" anchor="t">
            <a:spAutoFit/>
          </a:bodyPr>
          <a:lstStyle/>
          <a:p>
            <a:pPr algn="ctr">
              <a:lnSpc>
                <a:spcPts val="1199"/>
              </a:lnSpc>
            </a:pPr>
            <a:r>
              <a:rPr lang="en-US" sz="1199" b="1" dirty="0">
                <a:solidFill>
                  <a:srgbClr val="000000"/>
                </a:solidFill>
                <a:latin typeface="Book Antiqua" panose="02040602050305030304" pitchFamily="18" charset="0"/>
                <a:ea typeface="Roboto Bold"/>
                <a:cs typeface="Roboto Bold"/>
                <a:sym typeface="Roboto Bold"/>
              </a:rPr>
              <a:t>NPLS</a:t>
            </a:r>
          </a:p>
        </p:txBody>
      </p:sp>
      <p:sp>
        <p:nvSpPr>
          <p:cNvPr id="28" name="TextBox 28"/>
          <p:cNvSpPr txBox="1"/>
          <p:nvPr/>
        </p:nvSpPr>
        <p:spPr>
          <a:xfrm>
            <a:off x="3480557" y="7934188"/>
            <a:ext cx="1229631" cy="313163"/>
          </a:xfrm>
          <a:prstGeom prst="rect">
            <a:avLst/>
          </a:prstGeom>
        </p:spPr>
        <p:txBody>
          <a:bodyPr lIns="0" tIns="0" rIns="0" bIns="0" rtlCol="0" anchor="t">
            <a:spAutoFit/>
          </a:bodyPr>
          <a:lstStyle/>
          <a:p>
            <a:pPr algn="ctr">
              <a:lnSpc>
                <a:spcPts val="2399"/>
              </a:lnSpc>
            </a:pPr>
            <a:r>
              <a:rPr lang="en-US" sz="2399" b="1" dirty="0">
                <a:solidFill>
                  <a:srgbClr val="000000"/>
                </a:solidFill>
                <a:latin typeface="Book Antiqua" panose="02040602050305030304" pitchFamily="18" charset="0"/>
                <a:ea typeface="Roboto Bold"/>
                <a:cs typeface="Roboto Bold"/>
                <a:sym typeface="Roboto Bold"/>
              </a:rPr>
              <a:t>6.68%</a:t>
            </a:r>
          </a:p>
        </p:txBody>
      </p:sp>
      <p:sp>
        <p:nvSpPr>
          <p:cNvPr id="29" name="TextBox 29"/>
          <p:cNvSpPr txBox="1"/>
          <p:nvPr/>
        </p:nvSpPr>
        <p:spPr>
          <a:xfrm>
            <a:off x="3548413" y="8330877"/>
            <a:ext cx="941542" cy="156581"/>
          </a:xfrm>
          <a:prstGeom prst="rect">
            <a:avLst/>
          </a:prstGeom>
        </p:spPr>
        <p:txBody>
          <a:bodyPr lIns="0" tIns="0" rIns="0" bIns="0" rtlCol="0" anchor="t">
            <a:spAutoFit/>
          </a:bodyPr>
          <a:lstStyle/>
          <a:p>
            <a:pPr algn="ctr">
              <a:lnSpc>
                <a:spcPts val="1199"/>
              </a:lnSpc>
            </a:pPr>
            <a:r>
              <a:rPr lang="en-US" sz="1199" b="1" dirty="0">
                <a:solidFill>
                  <a:srgbClr val="000000"/>
                </a:solidFill>
                <a:latin typeface="Book Antiqua" panose="02040602050305030304" pitchFamily="18" charset="0"/>
                <a:ea typeface="Roboto Bold"/>
                <a:cs typeface="Roboto Bold"/>
                <a:sym typeface="Roboto Bold"/>
              </a:rPr>
              <a:t>TAX-GDP</a:t>
            </a:r>
          </a:p>
        </p:txBody>
      </p:sp>
      <p:sp>
        <p:nvSpPr>
          <p:cNvPr id="30" name="TextBox 30"/>
          <p:cNvSpPr txBox="1"/>
          <p:nvPr/>
        </p:nvSpPr>
        <p:spPr>
          <a:xfrm>
            <a:off x="4710188" y="8517779"/>
            <a:ext cx="2512322" cy="923330"/>
          </a:xfrm>
          <a:prstGeom prst="rect">
            <a:avLst/>
          </a:prstGeom>
        </p:spPr>
        <p:txBody>
          <a:bodyPr wrap="square" lIns="0" tIns="0" rIns="0" bIns="0" rtlCol="0" anchor="t">
            <a:spAutoFit/>
          </a:bodyPr>
          <a:lstStyle/>
          <a:p>
            <a:pPr algn="ctr">
              <a:lnSpc>
                <a:spcPts val="1775"/>
              </a:lnSpc>
            </a:pPr>
            <a:r>
              <a:rPr lang="en-US" sz="1599" dirty="0">
                <a:solidFill>
                  <a:srgbClr val="FFFFFF"/>
                </a:solidFill>
                <a:latin typeface="Book Antiqua" panose="02040602050305030304" pitchFamily="18" charset="0"/>
                <a:ea typeface="Roboto"/>
                <a:cs typeface="Roboto"/>
                <a:sym typeface="Roboto"/>
              </a:rPr>
              <a:t>Stability is returning, but reform depth will determine recovery durability</a:t>
            </a:r>
            <a:r>
              <a:rPr lang="en-US" sz="1599" dirty="0">
                <a:solidFill>
                  <a:srgbClr val="FFFFFF"/>
                </a:solidFill>
                <a:latin typeface="Roboto"/>
                <a:ea typeface="Roboto"/>
                <a:cs typeface="Roboto"/>
                <a:sym typeface="Roboto"/>
              </a:rPr>
              <a:t>.</a:t>
            </a:r>
          </a:p>
        </p:txBody>
      </p:sp>
      <p:sp>
        <p:nvSpPr>
          <p:cNvPr id="31" name="TextBox 31"/>
          <p:cNvSpPr txBox="1"/>
          <p:nvPr/>
        </p:nvSpPr>
        <p:spPr>
          <a:xfrm>
            <a:off x="753633" y="822675"/>
            <a:ext cx="5186972" cy="481965"/>
          </a:xfrm>
          <a:prstGeom prst="rect">
            <a:avLst/>
          </a:prstGeom>
        </p:spPr>
        <p:txBody>
          <a:bodyPr lIns="0" tIns="0" rIns="0" bIns="0" rtlCol="0" anchor="t">
            <a:spAutoFit/>
          </a:bodyPr>
          <a:lstStyle/>
          <a:p>
            <a:pPr algn="l">
              <a:lnSpc>
                <a:spcPts val="3599"/>
              </a:lnSpc>
            </a:pPr>
            <a:r>
              <a:rPr lang="en-US" sz="3599" b="1" dirty="0">
                <a:solidFill>
                  <a:srgbClr val="2E5365"/>
                </a:solidFill>
                <a:latin typeface=" Anton Bold"/>
                <a:ea typeface="Roboto Bold"/>
                <a:cs typeface="Roboto Bold"/>
                <a:sym typeface="Roboto Bold"/>
              </a:rPr>
              <a:t>EXECUTIVE SUMMARY</a:t>
            </a:r>
          </a:p>
        </p:txBody>
      </p:sp>
      <p:sp>
        <p:nvSpPr>
          <p:cNvPr id="33" name="TextBox 33"/>
          <p:cNvSpPr txBox="1"/>
          <p:nvPr/>
        </p:nvSpPr>
        <p:spPr>
          <a:xfrm>
            <a:off x="736060" y="2461596"/>
            <a:ext cx="4443634" cy="5104795"/>
          </a:xfrm>
          <a:prstGeom prst="rect">
            <a:avLst/>
          </a:prstGeom>
        </p:spPr>
        <p:txBody>
          <a:bodyPr wrap="square" lIns="0" tIns="0" rIns="0" bIns="0" rtlCol="0" anchor="t">
            <a:spAutoFit/>
          </a:bodyPr>
          <a:lstStyle/>
          <a:p>
            <a:pPr algn="just">
              <a:lnSpc>
                <a:spcPts val="1919"/>
              </a:lnSpc>
            </a:pPr>
            <a:r>
              <a:rPr lang="en-US" sz="1400" dirty="0">
                <a:latin typeface="Book Antiqua" panose="02040602050305030304" pitchFamily="18" charset="0"/>
                <a:cs typeface="Arial" panose="020B0604020202020204" pitchFamily="34" charset="0"/>
              </a:rPr>
              <a:t>Bangladesh’s economy is showing </a:t>
            </a:r>
            <a:r>
              <a:rPr lang="en-US" sz="1400" b="1" dirty="0">
                <a:latin typeface="Book Antiqua" panose="02040602050305030304" pitchFamily="18" charset="0"/>
                <a:cs typeface="Arial" panose="020B0604020202020204" pitchFamily="34" charset="0"/>
              </a:rPr>
              <a:t>moderate but resilient recovery</a:t>
            </a:r>
            <a:r>
              <a:rPr lang="en-US" sz="1400" dirty="0">
                <a:latin typeface="Book Antiqua" panose="02040602050305030304" pitchFamily="18" charset="0"/>
                <a:cs typeface="Arial" panose="020B0604020202020204" pitchFamily="34" charset="0"/>
              </a:rPr>
              <a:t> in FY2026, supported by higher electricity demand, structural growth in manufacturing and services, and strong remittances. The </a:t>
            </a:r>
            <a:r>
              <a:rPr lang="en-US" sz="1400" b="1" dirty="0">
                <a:latin typeface="Book Antiqua" panose="02040602050305030304" pitchFamily="18" charset="0"/>
                <a:cs typeface="Arial" panose="020B0604020202020204" pitchFamily="34" charset="0"/>
              </a:rPr>
              <a:t>PMI at 54.0</a:t>
            </a:r>
            <a:r>
              <a:rPr lang="en-US" sz="1400" dirty="0">
                <a:latin typeface="Book Antiqua" panose="02040602050305030304" pitchFamily="18" charset="0"/>
                <a:cs typeface="Arial" panose="020B0604020202020204" pitchFamily="34" charset="0"/>
              </a:rPr>
              <a:t> signals slower momentum, while exports may reach </a:t>
            </a:r>
            <a:r>
              <a:rPr lang="en-US" sz="1400" b="1" dirty="0">
                <a:latin typeface="Book Antiqua" panose="02040602050305030304" pitchFamily="18" charset="0"/>
                <a:cs typeface="Arial" panose="020B0604020202020204" pitchFamily="34" charset="0"/>
              </a:rPr>
              <a:t>USD 40 billion</a:t>
            </a:r>
            <a:r>
              <a:rPr lang="en-US" sz="1400" dirty="0">
                <a:latin typeface="Book Antiqua" panose="02040602050305030304" pitchFamily="18" charset="0"/>
                <a:cs typeface="Arial" panose="020B0604020202020204" pitchFamily="34" charset="0"/>
              </a:rPr>
              <a:t> if markets stabilize despite US tariffs. Imports are projected at </a:t>
            </a:r>
            <a:r>
              <a:rPr lang="en-US" sz="1400" b="1" dirty="0">
                <a:latin typeface="Book Antiqua" panose="02040602050305030304" pitchFamily="18" charset="0"/>
                <a:cs typeface="Arial" panose="020B0604020202020204" pitchFamily="34" charset="0"/>
              </a:rPr>
              <a:t>USD 68–69 billion</a:t>
            </a:r>
            <a:r>
              <a:rPr lang="en-US" sz="1400" dirty="0">
                <a:latin typeface="Book Antiqua" panose="02040602050305030304" pitchFamily="18" charset="0"/>
                <a:cs typeface="Arial" panose="020B0604020202020204" pitchFamily="34" charset="0"/>
              </a:rPr>
              <a:t>, though declining LC activity poses near-term supply risks. The </a:t>
            </a:r>
            <a:r>
              <a:rPr lang="en-US" sz="1400" b="1" dirty="0">
                <a:latin typeface="Book Antiqua" panose="02040602050305030304" pitchFamily="18" charset="0"/>
                <a:cs typeface="Arial" panose="020B0604020202020204" pitchFamily="34" charset="0"/>
              </a:rPr>
              <a:t>trade deficit narrowed to USD 24.4 billion in FY2025</a:t>
            </a:r>
            <a:r>
              <a:rPr lang="en-US" sz="1400" dirty="0">
                <a:latin typeface="Book Antiqua" panose="02040602050305030304" pitchFamily="18" charset="0"/>
                <a:cs typeface="Arial" panose="020B0604020202020204" pitchFamily="34" charset="0"/>
              </a:rPr>
              <a:t>, but the current account returned to deficit early FY2026. The BDT stabilized around </a:t>
            </a:r>
            <a:r>
              <a:rPr lang="en-US" sz="1400" b="1" dirty="0">
                <a:latin typeface="Book Antiqua" panose="02040602050305030304" pitchFamily="18" charset="0"/>
                <a:cs typeface="Arial" panose="020B0604020202020204" pitchFamily="34" charset="0"/>
              </a:rPr>
              <a:t>122/USD</a:t>
            </a:r>
            <a:r>
              <a:rPr lang="en-US" sz="1400" dirty="0">
                <a:latin typeface="Book Antiqua" panose="02040602050305030304" pitchFamily="18" charset="0"/>
                <a:cs typeface="Arial" panose="020B0604020202020204" pitchFamily="34" charset="0"/>
              </a:rPr>
              <a:t>, though the </a:t>
            </a:r>
            <a:r>
              <a:rPr lang="en-US" sz="1400" b="1" dirty="0">
                <a:latin typeface="Book Antiqua" panose="02040602050305030304" pitchFamily="18" charset="0"/>
                <a:cs typeface="Arial" panose="020B0604020202020204" pitchFamily="34" charset="0"/>
              </a:rPr>
              <a:t>REER rose</a:t>
            </a:r>
            <a:r>
              <a:rPr lang="en-US" sz="1400" dirty="0">
                <a:latin typeface="Book Antiqua" panose="02040602050305030304" pitchFamily="18" charset="0"/>
                <a:cs typeface="Arial" panose="020B0604020202020204" pitchFamily="34" charset="0"/>
              </a:rPr>
              <a:t>, signaling marginal loss of competitiveness, with another </a:t>
            </a:r>
            <a:r>
              <a:rPr lang="en-US" sz="1400" b="1" dirty="0">
                <a:latin typeface="Book Antiqua" panose="02040602050305030304" pitchFamily="18" charset="0"/>
                <a:cs typeface="Arial" panose="020B0604020202020204" pitchFamily="34" charset="0"/>
              </a:rPr>
              <a:t>4–5% depreciation</a:t>
            </a:r>
            <a:r>
              <a:rPr lang="en-US" sz="1400" dirty="0">
                <a:latin typeface="Book Antiqua" panose="02040602050305030304" pitchFamily="18" charset="0"/>
                <a:cs typeface="Arial" panose="020B0604020202020204" pitchFamily="34" charset="0"/>
              </a:rPr>
              <a:t> expected. Inflation eased to </a:t>
            </a:r>
            <a:r>
              <a:rPr lang="en-US" sz="1400" b="1" dirty="0">
                <a:latin typeface="Book Antiqua" panose="02040602050305030304" pitchFamily="18" charset="0"/>
                <a:cs typeface="Arial" panose="020B0604020202020204" pitchFamily="34" charset="0"/>
              </a:rPr>
              <a:t>8.29%</a:t>
            </a:r>
            <a:r>
              <a:rPr lang="en-US" sz="1400" dirty="0">
                <a:latin typeface="Book Antiqua" panose="02040602050305030304" pitchFamily="18" charset="0"/>
                <a:cs typeface="Arial" panose="020B0604020202020204" pitchFamily="34" charset="0"/>
              </a:rPr>
              <a:t> (food 7.01%, non-food 9.13%), supported by </a:t>
            </a:r>
            <a:r>
              <a:rPr lang="en-US" sz="1400" b="1" dirty="0">
                <a:latin typeface="Book Antiqua" panose="02040602050305030304" pitchFamily="18" charset="0"/>
                <a:cs typeface="Arial" panose="020B0604020202020204" pitchFamily="34" charset="0"/>
              </a:rPr>
              <a:t>repo hikes to 10%</a:t>
            </a:r>
            <a:r>
              <a:rPr lang="en-US" sz="1400" dirty="0">
                <a:latin typeface="Book Antiqua" panose="02040602050305030304" pitchFamily="18" charset="0"/>
                <a:cs typeface="Arial" panose="020B0604020202020204" pitchFamily="34" charset="0"/>
              </a:rPr>
              <a:t>, while NPLs surged to </a:t>
            </a:r>
            <a:r>
              <a:rPr lang="en-US" sz="1400" b="1" dirty="0">
                <a:latin typeface="Book Antiqua" panose="02040602050305030304" pitchFamily="18" charset="0"/>
                <a:cs typeface="Arial" panose="020B0604020202020204" pitchFamily="34" charset="0"/>
              </a:rPr>
              <a:t>35.7% (BDT 6,445 bn)</a:t>
            </a:r>
            <a:r>
              <a:rPr lang="en-US" sz="1400" dirty="0">
                <a:latin typeface="Book Antiqua" panose="02040602050305030304" pitchFamily="18" charset="0"/>
                <a:cs typeface="Arial" panose="020B0604020202020204" pitchFamily="34" charset="0"/>
              </a:rPr>
              <a:t>, prompting bank mergers. Treasury yields moderated to </a:t>
            </a:r>
            <a:r>
              <a:rPr lang="en-US" sz="1400" b="1" dirty="0">
                <a:latin typeface="Book Antiqua" panose="02040602050305030304" pitchFamily="18" charset="0"/>
                <a:cs typeface="Arial" panose="020B0604020202020204" pitchFamily="34" charset="0"/>
              </a:rPr>
              <a:t>10.52–10.89%</a:t>
            </a:r>
            <a:r>
              <a:rPr lang="en-US" sz="1400" dirty="0">
                <a:latin typeface="Book Antiqua" panose="02040602050305030304" pitchFamily="18" charset="0"/>
                <a:cs typeface="Arial" panose="020B0604020202020204" pitchFamily="34" charset="0"/>
              </a:rPr>
              <a:t>, and excess liquidity reached </a:t>
            </a:r>
            <a:r>
              <a:rPr lang="en-US" sz="1400" b="1" dirty="0">
                <a:latin typeface="Book Antiqua" panose="02040602050305030304" pitchFamily="18" charset="0"/>
                <a:cs typeface="Arial" panose="020B0604020202020204" pitchFamily="34" charset="0"/>
              </a:rPr>
              <a:t>BDT 2,196 bn</a:t>
            </a:r>
            <a:r>
              <a:rPr lang="en-US" sz="1400" dirty="0">
                <a:latin typeface="Book Antiqua" panose="02040602050305030304" pitchFamily="18" charset="0"/>
                <a:cs typeface="Arial" panose="020B0604020202020204" pitchFamily="34" charset="0"/>
              </a:rPr>
              <a:t>. Structural reforms in banking, capital markets, energy, EVs, and telecom support resilience, but risks remain from currency pressures, inflation, and post-election policy shifts.</a:t>
            </a:r>
            <a:endParaRPr lang="en-US" sz="1400" dirty="0">
              <a:solidFill>
                <a:srgbClr val="000000"/>
              </a:solidFill>
              <a:latin typeface="Book Antiqua" panose="02040602050305030304" pitchFamily="18" charset="0"/>
              <a:ea typeface="Roboto"/>
              <a:cs typeface="Arial" panose="020B0604020202020204" pitchFamily="34" charset="0"/>
              <a:sym typeface="Roboto"/>
            </a:endParaRPr>
          </a:p>
        </p:txBody>
      </p:sp>
      <p:sp>
        <p:nvSpPr>
          <p:cNvPr id="35" name="TextBox 35"/>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rgbClr val="000000"/>
                </a:solidFill>
                <a:latin typeface="Impact" panose="020B0806030902050204" pitchFamily="34" charset="0"/>
                <a:ea typeface="Roboto"/>
                <a:cs typeface="Roboto"/>
                <a:sym typeface="Roboto"/>
              </a:rPr>
              <a:t>| PAGE 2</a:t>
            </a:r>
          </a:p>
        </p:txBody>
      </p:sp>
      <p:sp>
        <p:nvSpPr>
          <p:cNvPr id="37" name="TextBox 36">
            <a:extLst>
              <a:ext uri="{FF2B5EF4-FFF2-40B4-BE49-F238E27FC236}">
                <a16:creationId xmlns:a16="http://schemas.microsoft.com/office/drawing/2014/main" id="{1E6A8E65-657C-0CBA-D375-B7F718F8FB3F}"/>
              </a:ext>
            </a:extLst>
          </p:cNvPr>
          <p:cNvSpPr txBox="1"/>
          <p:nvPr/>
        </p:nvSpPr>
        <p:spPr>
          <a:xfrm>
            <a:off x="677164" y="1243615"/>
            <a:ext cx="4520103" cy="626454"/>
          </a:xfrm>
          <a:prstGeom prst="rect">
            <a:avLst/>
          </a:prstGeom>
          <a:noFill/>
        </p:spPr>
        <p:txBody>
          <a:bodyPr wrap="square">
            <a:spAutoFit/>
          </a:bodyPr>
          <a:lstStyle/>
          <a:p>
            <a:pPr>
              <a:lnSpc>
                <a:spcPts val="2249"/>
              </a:lnSpc>
            </a:pPr>
            <a:r>
              <a:rPr lang="en-US" sz="1200" dirty="0">
                <a:solidFill>
                  <a:srgbClr val="000000"/>
                </a:solidFill>
                <a:latin typeface="Anton" pitchFamily="2" charset="0"/>
                <a:ea typeface="Roboto Bold"/>
                <a:cs typeface="Roboto Bold"/>
                <a:sym typeface="Roboto Bold"/>
              </a:rPr>
              <a:t>Bangladesh is stabilizing after prolonged macroeconomic distortions. Recovery has begun, but structural risks remain high</a:t>
            </a:r>
            <a:endParaRPr lang="en-US" sz="1200" dirty="0">
              <a:solidFill>
                <a:srgbClr val="000000"/>
              </a:solidFill>
              <a:latin typeface="Anton"/>
              <a:ea typeface="Anton"/>
              <a:cs typeface="Anton"/>
              <a:sym typeface="Anton"/>
            </a:endParaRPr>
          </a:p>
        </p:txBody>
      </p:sp>
      <p:sp>
        <p:nvSpPr>
          <p:cNvPr id="38" name="AutoShape 11">
            <a:extLst>
              <a:ext uri="{FF2B5EF4-FFF2-40B4-BE49-F238E27FC236}">
                <a16:creationId xmlns:a16="http://schemas.microsoft.com/office/drawing/2014/main" id="{61EDB705-830E-13F4-A014-D352772CC301}"/>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39" name="TextBox 31">
            <a:extLst>
              <a:ext uri="{FF2B5EF4-FFF2-40B4-BE49-F238E27FC236}">
                <a16:creationId xmlns:a16="http://schemas.microsoft.com/office/drawing/2014/main" id="{D247143D-848C-B92C-756E-635879F56154}"/>
              </a:ext>
            </a:extLst>
          </p:cNvPr>
          <p:cNvSpPr txBox="1"/>
          <p:nvPr/>
        </p:nvSpPr>
        <p:spPr>
          <a:xfrm>
            <a:off x="726157" y="2062463"/>
            <a:ext cx="5186972" cy="430374"/>
          </a:xfrm>
          <a:prstGeom prst="rect">
            <a:avLst/>
          </a:prstGeom>
        </p:spPr>
        <p:txBody>
          <a:bodyPr lIns="0" tIns="0" rIns="0" bIns="0" rtlCol="0" anchor="t">
            <a:spAutoFit/>
          </a:bodyPr>
          <a:lstStyle/>
          <a:p>
            <a:pPr algn="l">
              <a:lnSpc>
                <a:spcPts val="3599"/>
              </a:lnSpc>
            </a:pPr>
            <a:r>
              <a:rPr lang="en-US" sz="2500" b="1" dirty="0">
                <a:latin typeface=" Anton Bold"/>
                <a:ea typeface="Roboto Bold"/>
                <a:cs typeface="Roboto Bold"/>
                <a:sym typeface="Roboto Bold"/>
              </a:rPr>
              <a:t>Overview</a:t>
            </a:r>
          </a:p>
        </p:txBody>
      </p:sp>
      <p:sp>
        <p:nvSpPr>
          <p:cNvPr id="40" name="Slide Number Placeholder 39">
            <a:extLst>
              <a:ext uri="{FF2B5EF4-FFF2-40B4-BE49-F238E27FC236}">
                <a16:creationId xmlns:a16="http://schemas.microsoft.com/office/drawing/2014/main" id="{F1E55A61-6CC1-D4F4-49E9-39464A3A4E23}"/>
              </a:ext>
            </a:extLst>
          </p:cNvPr>
          <p:cNvSpPr>
            <a:spLocks noGrp="1"/>
          </p:cNvSpPr>
          <p:nvPr>
            <p:ph type="sldNum" sz="quarter" idx="12"/>
          </p:nvPr>
        </p:nvSpPr>
        <p:spPr/>
        <p:txBody>
          <a:bodyPr/>
          <a:lstStyle/>
          <a:p>
            <a:fld id="{B6F15528-21DE-4FAA-801E-634DDDAF4B2B}"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3674334" y="608122"/>
            <a:ext cx="3317511" cy="1981288"/>
            <a:chOff x="0" y="0"/>
            <a:chExt cx="1188921" cy="710049"/>
          </a:xfrm>
        </p:grpSpPr>
        <p:sp>
          <p:nvSpPr>
            <p:cNvPr id="3" name="Freeform 3"/>
            <p:cNvSpPr/>
            <p:nvPr/>
          </p:nvSpPr>
          <p:spPr>
            <a:xfrm>
              <a:off x="0" y="0"/>
              <a:ext cx="1188921" cy="710049"/>
            </a:xfrm>
            <a:custGeom>
              <a:avLst/>
              <a:gdLst/>
              <a:ahLst/>
              <a:cxnLst/>
              <a:rect l="l" t="t" r="r" b="b"/>
              <a:pathLst>
                <a:path w="1188921" h="710049">
                  <a:moveTo>
                    <a:pt x="0" y="0"/>
                  </a:moveTo>
                  <a:lnTo>
                    <a:pt x="1188921" y="0"/>
                  </a:lnTo>
                  <a:lnTo>
                    <a:pt x="1188921" y="710049"/>
                  </a:lnTo>
                  <a:lnTo>
                    <a:pt x="0" y="710049"/>
                  </a:lnTo>
                  <a:close/>
                </a:path>
              </a:pathLst>
            </a:custGeom>
            <a:solidFill>
              <a:srgbClr val="BB8C21"/>
            </a:solidFill>
          </p:spPr>
        </p:sp>
        <p:sp>
          <p:nvSpPr>
            <p:cNvPr id="4" name="TextBox 4"/>
            <p:cNvSpPr txBox="1"/>
            <p:nvPr/>
          </p:nvSpPr>
          <p:spPr>
            <a:xfrm>
              <a:off x="0" y="19050"/>
              <a:ext cx="1188921" cy="690999"/>
            </a:xfrm>
            <a:prstGeom prst="rect">
              <a:avLst/>
            </a:prstGeom>
          </p:spPr>
          <p:txBody>
            <a:bodyPr lIns="50800" tIns="50800" rIns="50800" bIns="50800" rtlCol="0" anchor="ctr"/>
            <a:lstStyle/>
            <a:p>
              <a:pPr algn="ctr">
                <a:lnSpc>
                  <a:spcPts val="1400"/>
                </a:lnSpc>
              </a:pPr>
              <a:endParaRPr/>
            </a:p>
          </p:txBody>
        </p:sp>
      </p:grpSp>
      <p:sp>
        <p:nvSpPr>
          <p:cNvPr id="5" name="AutoShape 5"/>
          <p:cNvSpPr/>
          <p:nvPr/>
        </p:nvSpPr>
        <p:spPr>
          <a:xfrm flipH="1" flipV="1">
            <a:off x="1512000" y="9842500"/>
            <a:ext cx="6048000" cy="0"/>
          </a:xfrm>
          <a:prstGeom prst="line">
            <a:avLst/>
          </a:prstGeom>
          <a:ln w="19050" cap="flat">
            <a:solidFill>
              <a:srgbClr val="048AA2"/>
            </a:solidFill>
            <a:prstDash val="solid"/>
            <a:headEnd type="none" w="sm" len="sm"/>
            <a:tailEnd type="diamond" w="lg" len="lg"/>
          </a:ln>
        </p:spPr>
      </p:sp>
      <p:grpSp>
        <p:nvGrpSpPr>
          <p:cNvPr id="6" name="Group 6"/>
          <p:cNvGrpSpPr/>
          <p:nvPr/>
        </p:nvGrpSpPr>
        <p:grpSpPr>
          <a:xfrm>
            <a:off x="636872" y="2589410"/>
            <a:ext cx="2710776" cy="4669285"/>
            <a:chOff x="0" y="0"/>
            <a:chExt cx="971481" cy="1673366"/>
          </a:xfrm>
        </p:grpSpPr>
        <p:sp>
          <p:nvSpPr>
            <p:cNvPr id="7" name="Freeform 7"/>
            <p:cNvSpPr/>
            <p:nvPr/>
          </p:nvSpPr>
          <p:spPr>
            <a:xfrm>
              <a:off x="0" y="0"/>
              <a:ext cx="971481" cy="1673366"/>
            </a:xfrm>
            <a:custGeom>
              <a:avLst/>
              <a:gdLst/>
              <a:ahLst/>
              <a:cxnLst/>
              <a:rect l="l" t="t" r="r" b="b"/>
              <a:pathLst>
                <a:path w="971481" h="1673366">
                  <a:moveTo>
                    <a:pt x="0" y="0"/>
                  </a:moveTo>
                  <a:lnTo>
                    <a:pt x="971481" y="0"/>
                  </a:lnTo>
                  <a:lnTo>
                    <a:pt x="971481" y="1673366"/>
                  </a:lnTo>
                  <a:lnTo>
                    <a:pt x="0" y="1673366"/>
                  </a:lnTo>
                  <a:close/>
                </a:path>
              </a:pathLst>
            </a:custGeom>
            <a:solidFill>
              <a:srgbClr val="BB8C21"/>
            </a:solidFill>
          </p:spPr>
        </p:sp>
        <p:sp>
          <p:nvSpPr>
            <p:cNvPr id="8" name="TextBox 8"/>
            <p:cNvSpPr txBox="1"/>
            <p:nvPr/>
          </p:nvSpPr>
          <p:spPr>
            <a:xfrm>
              <a:off x="0" y="19050"/>
              <a:ext cx="971481" cy="1654316"/>
            </a:xfrm>
            <a:prstGeom prst="rect">
              <a:avLst/>
            </a:prstGeom>
          </p:spPr>
          <p:txBody>
            <a:bodyPr lIns="50800" tIns="50800" rIns="50800" bIns="50800" rtlCol="0" anchor="ctr"/>
            <a:lstStyle/>
            <a:p>
              <a:pPr algn="ctr">
                <a:lnSpc>
                  <a:spcPts val="1400"/>
                </a:lnSpc>
              </a:pPr>
              <a:endParaRPr/>
            </a:p>
          </p:txBody>
        </p:sp>
      </p:grpSp>
      <p:grpSp>
        <p:nvGrpSpPr>
          <p:cNvPr id="9" name="Group 9"/>
          <p:cNvGrpSpPr/>
          <p:nvPr/>
        </p:nvGrpSpPr>
        <p:grpSpPr>
          <a:xfrm>
            <a:off x="6401934" y="-131161"/>
            <a:ext cx="1835740" cy="530536"/>
            <a:chOff x="0" y="0"/>
            <a:chExt cx="657888" cy="190132"/>
          </a:xfrm>
        </p:grpSpPr>
        <p:sp>
          <p:nvSpPr>
            <p:cNvPr id="10" name="Freeform 10"/>
            <p:cNvSpPr/>
            <p:nvPr/>
          </p:nvSpPr>
          <p:spPr>
            <a:xfrm>
              <a:off x="0" y="0"/>
              <a:ext cx="657888" cy="190132"/>
            </a:xfrm>
            <a:custGeom>
              <a:avLst/>
              <a:gdLst/>
              <a:ahLst/>
              <a:cxnLst/>
              <a:rect l="l" t="t" r="r" b="b"/>
              <a:pathLst>
                <a:path w="657888" h="190132">
                  <a:moveTo>
                    <a:pt x="0" y="0"/>
                  </a:moveTo>
                  <a:lnTo>
                    <a:pt x="657888" y="0"/>
                  </a:lnTo>
                  <a:lnTo>
                    <a:pt x="657888" y="190132"/>
                  </a:lnTo>
                  <a:lnTo>
                    <a:pt x="0" y="190132"/>
                  </a:lnTo>
                  <a:close/>
                </a:path>
              </a:pathLst>
            </a:custGeom>
            <a:solidFill>
              <a:srgbClr val="048AA2"/>
            </a:solidFill>
          </p:spPr>
        </p:sp>
        <p:sp>
          <p:nvSpPr>
            <p:cNvPr id="11" name="TextBox 11"/>
            <p:cNvSpPr txBox="1"/>
            <p:nvPr/>
          </p:nvSpPr>
          <p:spPr>
            <a:xfrm>
              <a:off x="0" y="19050"/>
              <a:ext cx="657888" cy="171082"/>
            </a:xfrm>
            <a:prstGeom prst="rect">
              <a:avLst/>
            </a:prstGeom>
          </p:spPr>
          <p:txBody>
            <a:bodyPr lIns="50800" tIns="50800" rIns="50800" bIns="50800" rtlCol="0" anchor="ctr"/>
            <a:lstStyle/>
            <a:p>
              <a:pPr algn="ctr">
                <a:lnSpc>
                  <a:spcPts val="1400"/>
                </a:lnSpc>
              </a:pPr>
              <a:endParaRPr/>
            </a:p>
          </p:txBody>
        </p:sp>
      </p:grpSp>
      <p:grpSp>
        <p:nvGrpSpPr>
          <p:cNvPr id="12" name="Group 12"/>
          <p:cNvGrpSpPr/>
          <p:nvPr/>
        </p:nvGrpSpPr>
        <p:grpSpPr>
          <a:xfrm>
            <a:off x="139702" y="0"/>
            <a:ext cx="497170" cy="408634"/>
            <a:chOff x="0" y="0"/>
            <a:chExt cx="178175" cy="146445"/>
          </a:xfrm>
        </p:grpSpPr>
        <p:sp>
          <p:nvSpPr>
            <p:cNvPr id="13" name="Freeform 13"/>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14" name="TextBox 14"/>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sp>
        <p:nvSpPr>
          <p:cNvPr id="15" name="AutoShape 15"/>
          <p:cNvSpPr/>
          <p:nvPr/>
        </p:nvSpPr>
        <p:spPr>
          <a:xfrm flipH="1" flipV="1">
            <a:off x="2468389" y="9994900"/>
            <a:ext cx="6048000" cy="0"/>
          </a:xfrm>
          <a:prstGeom prst="line">
            <a:avLst/>
          </a:prstGeom>
          <a:ln w="19050" cap="flat">
            <a:solidFill>
              <a:srgbClr val="048AA2"/>
            </a:solidFill>
            <a:prstDash val="solid"/>
            <a:headEnd type="none" w="sm" len="sm"/>
            <a:tailEnd type="diamond" w="lg" len="lg"/>
          </a:ln>
        </p:spPr>
      </p:sp>
      <p:grpSp>
        <p:nvGrpSpPr>
          <p:cNvPr id="16" name="Group 16"/>
          <p:cNvGrpSpPr/>
          <p:nvPr/>
        </p:nvGrpSpPr>
        <p:grpSpPr>
          <a:xfrm>
            <a:off x="7158577" y="608122"/>
            <a:ext cx="322455" cy="295755"/>
            <a:chOff x="0" y="0"/>
            <a:chExt cx="115560" cy="105992"/>
          </a:xfrm>
        </p:grpSpPr>
        <p:sp>
          <p:nvSpPr>
            <p:cNvPr id="17" name="Freeform 17"/>
            <p:cNvSpPr/>
            <p:nvPr/>
          </p:nvSpPr>
          <p:spPr>
            <a:xfrm>
              <a:off x="0" y="0"/>
              <a:ext cx="115560" cy="105992"/>
            </a:xfrm>
            <a:custGeom>
              <a:avLst/>
              <a:gdLst/>
              <a:ahLst/>
              <a:cxnLst/>
              <a:rect l="l" t="t" r="r" b="b"/>
              <a:pathLst>
                <a:path w="115560" h="105992">
                  <a:moveTo>
                    <a:pt x="0" y="0"/>
                  </a:moveTo>
                  <a:lnTo>
                    <a:pt x="115560" y="0"/>
                  </a:lnTo>
                  <a:lnTo>
                    <a:pt x="115560" y="105992"/>
                  </a:lnTo>
                  <a:lnTo>
                    <a:pt x="0" y="105992"/>
                  </a:lnTo>
                  <a:close/>
                </a:path>
              </a:pathLst>
            </a:custGeom>
            <a:solidFill>
              <a:srgbClr val="048AA2"/>
            </a:solidFill>
          </p:spPr>
        </p:sp>
        <p:sp>
          <p:nvSpPr>
            <p:cNvPr id="18" name="TextBox 18"/>
            <p:cNvSpPr txBox="1"/>
            <p:nvPr/>
          </p:nvSpPr>
          <p:spPr>
            <a:xfrm>
              <a:off x="0" y="19050"/>
              <a:ext cx="115560" cy="86942"/>
            </a:xfrm>
            <a:prstGeom prst="rect">
              <a:avLst/>
            </a:prstGeom>
          </p:spPr>
          <p:txBody>
            <a:bodyPr lIns="50800" tIns="50800" rIns="50800" bIns="50800" rtlCol="0" anchor="ctr"/>
            <a:lstStyle/>
            <a:p>
              <a:pPr algn="ctr">
                <a:lnSpc>
                  <a:spcPts val="1400"/>
                </a:lnSpc>
              </a:pPr>
              <a:endParaRPr/>
            </a:p>
          </p:txBody>
        </p:sp>
      </p:grpSp>
      <p:grpSp>
        <p:nvGrpSpPr>
          <p:cNvPr id="19" name="Group 19"/>
          <p:cNvGrpSpPr/>
          <p:nvPr/>
        </p:nvGrpSpPr>
        <p:grpSpPr>
          <a:xfrm>
            <a:off x="388287" y="9640245"/>
            <a:ext cx="322455" cy="295755"/>
            <a:chOff x="0" y="0"/>
            <a:chExt cx="115560" cy="105992"/>
          </a:xfrm>
        </p:grpSpPr>
        <p:sp>
          <p:nvSpPr>
            <p:cNvPr id="20" name="Freeform 20"/>
            <p:cNvSpPr/>
            <p:nvPr/>
          </p:nvSpPr>
          <p:spPr>
            <a:xfrm>
              <a:off x="0" y="0"/>
              <a:ext cx="115560" cy="105992"/>
            </a:xfrm>
            <a:custGeom>
              <a:avLst/>
              <a:gdLst/>
              <a:ahLst/>
              <a:cxnLst/>
              <a:rect l="l" t="t" r="r" b="b"/>
              <a:pathLst>
                <a:path w="115560" h="105992">
                  <a:moveTo>
                    <a:pt x="0" y="0"/>
                  </a:moveTo>
                  <a:lnTo>
                    <a:pt x="115560" y="0"/>
                  </a:lnTo>
                  <a:lnTo>
                    <a:pt x="115560" y="105992"/>
                  </a:lnTo>
                  <a:lnTo>
                    <a:pt x="0" y="105992"/>
                  </a:lnTo>
                  <a:close/>
                </a:path>
              </a:pathLst>
            </a:custGeom>
            <a:solidFill>
              <a:srgbClr val="048AA2"/>
            </a:solidFill>
          </p:spPr>
        </p:sp>
        <p:sp>
          <p:nvSpPr>
            <p:cNvPr id="21" name="TextBox 21"/>
            <p:cNvSpPr txBox="1"/>
            <p:nvPr/>
          </p:nvSpPr>
          <p:spPr>
            <a:xfrm>
              <a:off x="0" y="19050"/>
              <a:ext cx="115560" cy="86942"/>
            </a:xfrm>
            <a:prstGeom prst="rect">
              <a:avLst/>
            </a:prstGeom>
          </p:spPr>
          <p:txBody>
            <a:bodyPr lIns="50800" tIns="50800" rIns="50800" bIns="50800" rtlCol="0" anchor="ctr"/>
            <a:lstStyle/>
            <a:p>
              <a:pPr algn="ctr">
                <a:lnSpc>
                  <a:spcPts val="1400"/>
                </a:lnSpc>
              </a:pPr>
              <a:endParaRPr/>
            </a:p>
          </p:txBody>
        </p:sp>
      </p:grpSp>
      <p:sp>
        <p:nvSpPr>
          <p:cNvPr id="24" name="TextBox 24"/>
          <p:cNvSpPr txBox="1"/>
          <p:nvPr/>
        </p:nvSpPr>
        <p:spPr>
          <a:xfrm>
            <a:off x="3704689" y="2850712"/>
            <a:ext cx="3287156" cy="4129336"/>
          </a:xfrm>
          <a:prstGeom prst="rect">
            <a:avLst/>
          </a:prstGeom>
        </p:spPr>
        <p:txBody>
          <a:bodyPr lIns="0" tIns="0" rIns="0" bIns="0" rtlCol="0" anchor="t">
            <a:spAutoFit/>
          </a:bodyPr>
          <a:lstStyle/>
          <a:p>
            <a:pPr marL="259080" lvl="1" indent="-129540" algn="just">
              <a:lnSpc>
                <a:spcPts val="1439"/>
              </a:lnSpc>
              <a:buFont typeface="Arial"/>
              <a:buChar char="•"/>
            </a:pPr>
            <a:r>
              <a:rPr lang="en-US" sz="1199" dirty="0">
                <a:solidFill>
                  <a:srgbClr val="000000"/>
                </a:solidFill>
                <a:latin typeface="Book Antiqua" panose="02040602050305030304" pitchFamily="18" charset="0"/>
                <a:ea typeface="PT Sans"/>
                <a:cs typeface="PT Sans"/>
                <a:sym typeface="PT Sans"/>
              </a:rPr>
              <a:t>As of September 2025, Bangladesh’s non-performing loans (NPLs surged to BDT 6,445 billion, representing 35.7% of total loans—the highest in South Asia. The sharp rise followed Bangladesh Bank’s April 2025 move to classify loans as non-performing after three months overdue, instead of six, aligning with Basel III and IFRS 9 standards. The disclosure, emerging under the interim government after the end of Sheikh Hasina’s 15-year rule, revealed years of window dressing that had masked true default levels.</a:t>
            </a:r>
          </a:p>
          <a:p>
            <a:pPr marL="129540" lvl="1" algn="just">
              <a:lnSpc>
                <a:spcPts val="1439"/>
              </a:lnSpc>
            </a:pPr>
            <a:endParaRPr lang="en-US" sz="1199" dirty="0">
              <a:solidFill>
                <a:srgbClr val="000000"/>
              </a:solidFill>
              <a:latin typeface="Book Antiqua" panose="02040602050305030304" pitchFamily="18" charset="0"/>
              <a:ea typeface="PT Sans"/>
              <a:cs typeface="PT Sans"/>
              <a:sym typeface="PT Sans"/>
            </a:endParaRPr>
          </a:p>
          <a:p>
            <a:pPr marL="259080" lvl="1" indent="-129540" algn="just">
              <a:lnSpc>
                <a:spcPts val="1439"/>
              </a:lnSpc>
              <a:buFont typeface="Arial"/>
              <a:buChar char="•"/>
            </a:pPr>
            <a:r>
              <a:rPr lang="en-US" sz="1199" dirty="0">
                <a:solidFill>
                  <a:srgbClr val="000000"/>
                </a:solidFill>
                <a:latin typeface="Book Antiqua" panose="02040602050305030304" pitchFamily="18" charset="0"/>
                <a:ea typeface="PT Sans"/>
                <a:cs typeface="PT Sans"/>
                <a:sym typeface="PT Sans"/>
              </a:rPr>
              <a:t>The situation is compounded by a provision shortfall of BDT 3,886 billion, posing a serious threat to financial stability. </a:t>
            </a:r>
          </a:p>
          <a:p>
            <a:pPr marL="259080" lvl="1" indent="-129540" algn="just">
              <a:lnSpc>
                <a:spcPts val="1439"/>
              </a:lnSpc>
              <a:buFont typeface="Arial"/>
              <a:buChar char="•"/>
            </a:pPr>
            <a:endParaRPr lang="en-US" sz="1199" dirty="0">
              <a:solidFill>
                <a:srgbClr val="000000"/>
              </a:solidFill>
              <a:latin typeface="Book Antiqua" panose="02040602050305030304" pitchFamily="18" charset="0"/>
              <a:ea typeface="PT Sans"/>
              <a:cs typeface="PT Sans"/>
              <a:sym typeface="PT Sans"/>
            </a:endParaRPr>
          </a:p>
          <a:p>
            <a:pPr marL="259080" lvl="1" indent="-129540" algn="just">
              <a:lnSpc>
                <a:spcPts val="1439"/>
              </a:lnSpc>
              <a:buFont typeface="Arial"/>
              <a:buChar char="•"/>
            </a:pPr>
            <a:r>
              <a:rPr lang="en-US" sz="1199" dirty="0">
                <a:solidFill>
                  <a:srgbClr val="000000"/>
                </a:solidFill>
                <a:latin typeface="Book Antiqua" panose="02040602050305030304" pitchFamily="18" charset="0"/>
                <a:ea typeface="PT Sans"/>
                <a:cs typeface="PT Sans"/>
                <a:sym typeface="PT Sans"/>
              </a:rPr>
              <a:t>In response, Bangladesh Bank has begun merging weak banks as part of its resolution and restructuring efforts to contain systemic risk.</a:t>
            </a:r>
          </a:p>
          <a:p>
            <a:pPr algn="l">
              <a:lnSpc>
                <a:spcPts val="1439"/>
              </a:lnSpc>
            </a:pPr>
            <a:endParaRPr lang="en-US" sz="1199" dirty="0">
              <a:solidFill>
                <a:srgbClr val="000000"/>
              </a:solidFill>
              <a:latin typeface="PT Sans"/>
              <a:ea typeface="PT Sans"/>
              <a:cs typeface="PT Sans"/>
              <a:sym typeface="PT Sans"/>
            </a:endParaRPr>
          </a:p>
        </p:txBody>
      </p:sp>
      <p:grpSp>
        <p:nvGrpSpPr>
          <p:cNvPr id="25" name="Group 25"/>
          <p:cNvGrpSpPr/>
          <p:nvPr/>
        </p:nvGrpSpPr>
        <p:grpSpPr>
          <a:xfrm>
            <a:off x="678986" y="7431835"/>
            <a:ext cx="6312859" cy="2261562"/>
            <a:chOff x="0" y="0"/>
            <a:chExt cx="2059723" cy="657604"/>
          </a:xfrm>
        </p:grpSpPr>
        <p:sp>
          <p:nvSpPr>
            <p:cNvPr id="26" name="Freeform 26"/>
            <p:cNvSpPr/>
            <p:nvPr/>
          </p:nvSpPr>
          <p:spPr>
            <a:xfrm>
              <a:off x="0" y="0"/>
              <a:ext cx="2059723" cy="657604"/>
            </a:xfrm>
            <a:custGeom>
              <a:avLst/>
              <a:gdLst/>
              <a:ahLst/>
              <a:cxnLst/>
              <a:rect l="l" t="t" r="r" b="b"/>
              <a:pathLst>
                <a:path w="2059723" h="657604">
                  <a:moveTo>
                    <a:pt x="0" y="0"/>
                  </a:moveTo>
                  <a:lnTo>
                    <a:pt x="2059723" y="0"/>
                  </a:lnTo>
                  <a:lnTo>
                    <a:pt x="2059723" y="657604"/>
                  </a:lnTo>
                  <a:lnTo>
                    <a:pt x="0" y="657604"/>
                  </a:lnTo>
                  <a:close/>
                </a:path>
              </a:pathLst>
            </a:custGeom>
            <a:solidFill>
              <a:srgbClr val="BB8C21"/>
            </a:solidFill>
          </p:spPr>
        </p:sp>
        <p:sp>
          <p:nvSpPr>
            <p:cNvPr id="27" name="TextBox 27"/>
            <p:cNvSpPr txBox="1"/>
            <p:nvPr/>
          </p:nvSpPr>
          <p:spPr>
            <a:xfrm>
              <a:off x="0" y="19050"/>
              <a:ext cx="2059723" cy="638554"/>
            </a:xfrm>
            <a:prstGeom prst="rect">
              <a:avLst/>
            </a:prstGeom>
          </p:spPr>
          <p:txBody>
            <a:bodyPr lIns="50800" tIns="50800" rIns="50800" bIns="50800" rtlCol="0" anchor="ctr"/>
            <a:lstStyle/>
            <a:p>
              <a:pPr algn="ctr">
                <a:lnSpc>
                  <a:spcPts val="1400"/>
                </a:lnSpc>
              </a:pPr>
              <a:endParaRPr/>
            </a:p>
          </p:txBody>
        </p:sp>
      </p:grpSp>
      <p:sp>
        <p:nvSpPr>
          <p:cNvPr id="30" name="TextBox 30"/>
          <p:cNvSpPr txBox="1"/>
          <p:nvPr/>
        </p:nvSpPr>
        <p:spPr>
          <a:xfrm>
            <a:off x="678322" y="726481"/>
            <a:ext cx="3026367" cy="1373506"/>
          </a:xfrm>
          <a:prstGeom prst="rect">
            <a:avLst/>
          </a:prstGeom>
        </p:spPr>
        <p:txBody>
          <a:bodyPr lIns="0" tIns="0" rIns="0" bIns="0" rtlCol="0" anchor="t">
            <a:spAutoFit/>
          </a:bodyPr>
          <a:lstStyle/>
          <a:p>
            <a:pPr algn="l">
              <a:lnSpc>
                <a:spcPts val="3599"/>
              </a:lnSpc>
            </a:pPr>
            <a:r>
              <a:rPr lang="en-US" sz="3599" dirty="0">
                <a:solidFill>
                  <a:srgbClr val="2C524E"/>
                </a:solidFill>
                <a:latin typeface="Anton"/>
                <a:ea typeface="Anton"/>
                <a:cs typeface="Anton"/>
                <a:sym typeface="Anton"/>
              </a:rPr>
              <a:t>Bangladesh’s NPL Crisis: </a:t>
            </a:r>
          </a:p>
          <a:p>
            <a:pPr algn="l">
              <a:lnSpc>
                <a:spcPts val="1800"/>
              </a:lnSpc>
            </a:pPr>
            <a:r>
              <a:rPr lang="en-US" sz="1800" dirty="0">
                <a:solidFill>
                  <a:srgbClr val="2C524E"/>
                </a:solidFill>
                <a:latin typeface="Anton"/>
                <a:ea typeface="Anton"/>
                <a:cs typeface="Anton"/>
                <a:sym typeface="Anton"/>
              </a:rPr>
              <a:t>Highest in South Asia and the Path to </a:t>
            </a:r>
          </a:p>
        </p:txBody>
      </p:sp>
      <p:graphicFrame>
        <p:nvGraphicFramePr>
          <p:cNvPr id="32" name="Chart 31">
            <a:extLst>
              <a:ext uri="{FF2B5EF4-FFF2-40B4-BE49-F238E27FC236}">
                <a16:creationId xmlns:a16="http://schemas.microsoft.com/office/drawing/2014/main" id="{B15CDEAC-282D-5CEE-D26E-EBCCE07B64E3}"/>
              </a:ext>
              <a:ext uri="{147F2762-F138-4A5C-976F-8EAC2B608ADB}">
                <a16:predDERef xmlns:a16="http://schemas.microsoft.com/office/drawing/2014/main" pred="{037A85D7-F1BD-051E-1907-FD67AE620402}"/>
              </a:ext>
            </a:extLst>
          </p:cNvPr>
          <p:cNvGraphicFramePr>
            <a:graphicFrameLocks/>
          </p:cNvGraphicFramePr>
          <p:nvPr>
            <p:extLst>
              <p:ext uri="{D42A27DB-BD31-4B8C-83A1-F6EECF244321}">
                <p14:modId xmlns:p14="http://schemas.microsoft.com/office/powerpoint/2010/main" val="2787832934"/>
              </p:ext>
            </p:extLst>
          </p:nvPr>
        </p:nvGraphicFramePr>
        <p:xfrm>
          <a:off x="678322" y="2670873"/>
          <a:ext cx="2624969" cy="438673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3" name="Chart 32">
            <a:extLst>
              <a:ext uri="{FF2B5EF4-FFF2-40B4-BE49-F238E27FC236}">
                <a16:creationId xmlns:a16="http://schemas.microsoft.com/office/drawing/2014/main" id="{4AFEA1CD-E6A7-F731-BC2A-758819902DF6}"/>
              </a:ext>
            </a:extLst>
          </p:cNvPr>
          <p:cNvGraphicFramePr>
            <a:graphicFrameLocks/>
          </p:cNvGraphicFramePr>
          <p:nvPr>
            <p:extLst>
              <p:ext uri="{D42A27DB-BD31-4B8C-83A1-F6EECF244321}">
                <p14:modId xmlns:p14="http://schemas.microsoft.com/office/powerpoint/2010/main" val="3048986447"/>
              </p:ext>
            </p:extLst>
          </p:nvPr>
        </p:nvGraphicFramePr>
        <p:xfrm>
          <a:off x="882651" y="7556063"/>
          <a:ext cx="5921732" cy="208418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Chart 21">
            <a:extLst>
              <a:ext uri="{FF2B5EF4-FFF2-40B4-BE49-F238E27FC236}">
                <a16:creationId xmlns:a16="http://schemas.microsoft.com/office/drawing/2014/main" id="{00000000-0008-0000-0A00-000002000000}"/>
              </a:ext>
            </a:extLst>
          </p:cNvPr>
          <p:cNvGraphicFramePr>
            <a:graphicFrameLocks/>
          </p:cNvGraphicFramePr>
          <p:nvPr>
            <p:extLst>
              <p:ext uri="{D42A27DB-BD31-4B8C-83A1-F6EECF244321}">
                <p14:modId xmlns:p14="http://schemas.microsoft.com/office/powerpoint/2010/main" val="2593241030"/>
              </p:ext>
            </p:extLst>
          </p:nvPr>
        </p:nvGraphicFramePr>
        <p:xfrm>
          <a:off x="3744305" y="662939"/>
          <a:ext cx="3287157" cy="1897266"/>
        </p:xfrm>
        <a:graphic>
          <a:graphicData uri="http://schemas.openxmlformats.org/drawingml/2006/chart">
            <c:chart xmlns:c="http://schemas.openxmlformats.org/drawingml/2006/chart" xmlns:r="http://schemas.openxmlformats.org/officeDocument/2006/relationships" r:id="rId4"/>
          </a:graphicData>
        </a:graphic>
      </p:graphicFrame>
      <p:sp>
        <p:nvSpPr>
          <p:cNvPr id="23" name="Slide Number Placeholder 22">
            <a:extLst>
              <a:ext uri="{FF2B5EF4-FFF2-40B4-BE49-F238E27FC236}">
                <a16:creationId xmlns:a16="http://schemas.microsoft.com/office/drawing/2014/main" id="{B972DEF4-E43D-62AF-C89D-595994433DAD}"/>
              </a:ext>
            </a:extLst>
          </p:cNvPr>
          <p:cNvSpPr>
            <a:spLocks noGrp="1"/>
          </p:cNvSpPr>
          <p:nvPr>
            <p:ph type="sldNum" sz="quarter" idx="12"/>
          </p:nvPr>
        </p:nvSpPr>
        <p:spPr/>
        <p:txBody>
          <a:bodyPr/>
          <a:lstStyle/>
          <a:p>
            <a:fld id="{B6F15528-21DE-4FAA-801E-634DDDAF4B2B}" type="slidenum">
              <a:rPr lang="en-US" smtClean="0"/>
              <a:pPr/>
              <a:t>20</a:t>
            </a:fld>
            <a:endParaRPr lang="en-US"/>
          </a:p>
        </p:txBody>
      </p:sp>
      <p:sp>
        <p:nvSpPr>
          <p:cNvPr id="28" name="AutoShape 11">
            <a:extLst>
              <a:ext uri="{FF2B5EF4-FFF2-40B4-BE49-F238E27FC236}">
                <a16:creationId xmlns:a16="http://schemas.microsoft.com/office/drawing/2014/main" id="{A74C6CD1-0968-5E1F-6658-8FA7AB954BF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31" name="TextBox 35">
            <a:extLst>
              <a:ext uri="{FF2B5EF4-FFF2-40B4-BE49-F238E27FC236}">
                <a16:creationId xmlns:a16="http://schemas.microsoft.com/office/drawing/2014/main" id="{1CF0AC04-7D3A-F366-8338-AF61B274AA31}"/>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423791" y="0"/>
            <a:ext cx="8405845" cy="10692000"/>
            <a:chOff x="0" y="0"/>
            <a:chExt cx="3012465" cy="3831771"/>
          </a:xfrm>
          <a:solidFill>
            <a:schemeClr val="accent5">
              <a:lumMod val="50000"/>
            </a:schemeClr>
          </a:solidFill>
        </p:grpSpPr>
        <p:sp>
          <p:nvSpPr>
            <p:cNvPr id="3" name="Freeform 3"/>
            <p:cNvSpPr/>
            <p:nvPr/>
          </p:nvSpPr>
          <p:spPr>
            <a:xfrm>
              <a:off x="0" y="0"/>
              <a:ext cx="3012465" cy="3831772"/>
            </a:xfrm>
            <a:custGeom>
              <a:avLst/>
              <a:gdLst/>
              <a:ahLst/>
              <a:cxnLst/>
              <a:rect l="l" t="t" r="r" b="b"/>
              <a:pathLst>
                <a:path w="3012465" h="3831772">
                  <a:moveTo>
                    <a:pt x="0" y="0"/>
                  </a:moveTo>
                  <a:lnTo>
                    <a:pt x="3012465" y="0"/>
                  </a:lnTo>
                  <a:lnTo>
                    <a:pt x="3012465" y="3831772"/>
                  </a:lnTo>
                  <a:lnTo>
                    <a:pt x="0" y="3831772"/>
                  </a:lnTo>
                  <a:close/>
                </a:path>
              </a:pathLst>
            </a:custGeom>
            <a:grpFill/>
          </p:spPr>
        </p:sp>
        <p:sp>
          <p:nvSpPr>
            <p:cNvPr id="4" name="TextBox 4"/>
            <p:cNvSpPr txBox="1"/>
            <p:nvPr/>
          </p:nvSpPr>
          <p:spPr>
            <a:xfrm>
              <a:off x="0" y="19050"/>
              <a:ext cx="3012465" cy="3812721"/>
            </a:xfrm>
            <a:prstGeom prst="rect">
              <a:avLst/>
            </a:prstGeom>
            <a:grpFill/>
          </p:spPr>
          <p:txBody>
            <a:bodyPr lIns="50800" tIns="50800" rIns="50800" bIns="50800" rtlCol="0" anchor="ctr"/>
            <a:lstStyle/>
            <a:p>
              <a:pPr algn="ctr">
                <a:lnSpc>
                  <a:spcPts val="1400"/>
                </a:lnSpc>
              </a:pPr>
              <a:endParaRPr/>
            </a:p>
          </p:txBody>
        </p:sp>
      </p:grpSp>
      <p:sp>
        <p:nvSpPr>
          <p:cNvPr id="10" name="TextBox 10"/>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1" name="TextBox 11"/>
          <p:cNvSpPr txBox="1"/>
          <p:nvPr/>
        </p:nvSpPr>
        <p:spPr>
          <a:xfrm>
            <a:off x="3881514" y="3812383"/>
            <a:ext cx="3659260" cy="2755754"/>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400" dirty="0">
                <a:solidFill>
                  <a:schemeClr val="bg1"/>
                </a:solidFill>
                <a:latin typeface="Book Antiqua" panose="02040602050305030304" pitchFamily="18" charset="0"/>
              </a:rPr>
              <a:t>Excess liquidity in Bangladesh’s banking system has risen to </a:t>
            </a:r>
            <a:r>
              <a:rPr lang="en-US" sz="1400" b="1" dirty="0">
                <a:solidFill>
                  <a:schemeClr val="bg1"/>
                </a:solidFill>
                <a:latin typeface="Book Antiqua" panose="02040602050305030304" pitchFamily="18" charset="0"/>
              </a:rPr>
              <a:t>BDT 2,196 billion</a:t>
            </a:r>
            <a:r>
              <a:rPr lang="en-US" sz="1400" dirty="0">
                <a:solidFill>
                  <a:schemeClr val="bg1"/>
                </a:solidFill>
                <a:latin typeface="Book Antiqua" panose="02040602050305030304" pitchFamily="18" charset="0"/>
              </a:rPr>
              <a:t>, driven by slower private-sector credit growth and ongoing </a:t>
            </a:r>
            <a:r>
              <a:rPr lang="en-US" sz="1400" b="1" dirty="0">
                <a:solidFill>
                  <a:schemeClr val="bg1"/>
                </a:solidFill>
                <a:latin typeface="Book Antiqua" panose="02040602050305030304" pitchFamily="18" charset="0"/>
              </a:rPr>
              <a:t>dollar purchases by Bangladesh Bank</a:t>
            </a:r>
            <a:r>
              <a:rPr lang="en-US" sz="1400" dirty="0">
                <a:solidFill>
                  <a:schemeClr val="bg1"/>
                </a:solidFill>
                <a:latin typeface="Book Antiqua" panose="02040602050305030304" pitchFamily="18" charset="0"/>
              </a:rPr>
              <a:t> to support the forex market.</a:t>
            </a:r>
          </a:p>
          <a:p>
            <a:pPr marL="285750" indent="-285750" algn="just">
              <a:buFont typeface="Arial" panose="020B0604020202020204" pitchFamily="34" charset="0"/>
              <a:buChar char="•"/>
            </a:pPr>
            <a:endParaRPr lang="en-US" sz="14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400" dirty="0">
                <a:solidFill>
                  <a:schemeClr val="bg1"/>
                </a:solidFill>
                <a:latin typeface="Book Antiqua" panose="02040602050305030304" pitchFamily="18" charset="0"/>
              </a:rPr>
              <a:t>As liquidity conditions ease, the </a:t>
            </a:r>
            <a:r>
              <a:rPr lang="en-US" sz="1400" b="1" dirty="0">
                <a:solidFill>
                  <a:schemeClr val="bg1"/>
                </a:solidFill>
                <a:latin typeface="Book Antiqua" panose="02040602050305030304" pitchFamily="18" charset="0"/>
              </a:rPr>
              <a:t>call money rate</a:t>
            </a:r>
            <a:r>
              <a:rPr lang="en-US" sz="1400" dirty="0">
                <a:solidFill>
                  <a:schemeClr val="bg1"/>
                </a:solidFill>
                <a:latin typeface="Book Antiqua" panose="02040602050305030304" pitchFamily="18" charset="0"/>
              </a:rPr>
              <a:t>, which had peaked at </a:t>
            </a:r>
            <a:r>
              <a:rPr lang="en-US" sz="1400" b="1" dirty="0">
                <a:solidFill>
                  <a:schemeClr val="bg1"/>
                </a:solidFill>
                <a:latin typeface="Book Antiqua" panose="02040602050305030304" pitchFamily="18" charset="0"/>
              </a:rPr>
              <a:t>10.5%</a:t>
            </a:r>
            <a:r>
              <a:rPr lang="en-US" sz="1400" dirty="0">
                <a:solidFill>
                  <a:schemeClr val="bg1"/>
                </a:solidFill>
                <a:latin typeface="Book Antiqua" panose="02040602050305030304" pitchFamily="18" charset="0"/>
              </a:rPr>
              <a:t>, has fallen below double digits to </a:t>
            </a:r>
            <a:r>
              <a:rPr lang="en-US" sz="1400" b="1" dirty="0">
                <a:solidFill>
                  <a:schemeClr val="bg1"/>
                </a:solidFill>
                <a:latin typeface="Book Antiqua" panose="02040602050305030304" pitchFamily="18" charset="0"/>
              </a:rPr>
              <a:t>9.96%</a:t>
            </a:r>
            <a:r>
              <a:rPr lang="en-US" sz="1400" dirty="0">
                <a:solidFill>
                  <a:schemeClr val="bg1"/>
                </a:solidFill>
                <a:latin typeface="Book Antiqua" panose="02040602050305030304" pitchFamily="18" charset="0"/>
              </a:rPr>
              <a:t>, signaling reduced short-term funding pressure.</a:t>
            </a:r>
          </a:p>
          <a:p>
            <a:pPr algn="just">
              <a:lnSpc>
                <a:spcPts val="1320"/>
              </a:lnSpc>
            </a:pPr>
            <a:endParaRPr lang="en-US" sz="1299" dirty="0">
              <a:solidFill>
                <a:srgbClr val="FFFFFF"/>
              </a:solidFill>
              <a:latin typeface="Book Antiqua" panose="02040602050305030304" pitchFamily="18" charset="0"/>
              <a:ea typeface="PT Sans"/>
              <a:cs typeface="PT Sans"/>
              <a:sym typeface="PT Sans"/>
            </a:endParaRPr>
          </a:p>
        </p:txBody>
      </p:sp>
      <p:sp>
        <p:nvSpPr>
          <p:cNvPr id="13" name="TextBox 13"/>
          <p:cNvSpPr txBox="1"/>
          <p:nvPr/>
        </p:nvSpPr>
        <p:spPr>
          <a:xfrm>
            <a:off x="291060" y="649794"/>
            <a:ext cx="3488940" cy="3090058"/>
          </a:xfrm>
          <a:prstGeom prst="rect">
            <a:avLst/>
          </a:prstGeom>
        </p:spPr>
        <p:txBody>
          <a:bodyPr lIns="0" tIns="0" rIns="0" bIns="0" rtlCol="0" anchor="t">
            <a:spAutoFit/>
          </a:bodyPr>
          <a:lstStyle/>
          <a:p>
            <a:pPr algn="l">
              <a:lnSpc>
                <a:spcPts val="3400"/>
              </a:lnSpc>
            </a:pPr>
            <a:r>
              <a:rPr lang="en-US" sz="3400" dirty="0">
                <a:solidFill>
                  <a:srgbClr val="FBFBFB"/>
                </a:solidFill>
                <a:latin typeface="Anton"/>
                <a:ea typeface="Anton"/>
                <a:cs typeface="Anton"/>
                <a:sym typeface="Anton"/>
              </a:rPr>
              <a:t>Liquidity started to ease due to low private sector credit growth and Dollar Buying by BB</a:t>
            </a:r>
          </a:p>
          <a:p>
            <a:pPr algn="l">
              <a:lnSpc>
                <a:spcPts val="3600"/>
              </a:lnSpc>
            </a:pPr>
            <a:endParaRPr lang="en-US" sz="3400" dirty="0">
              <a:solidFill>
                <a:srgbClr val="FBFBFB"/>
              </a:solidFill>
              <a:latin typeface="Anton"/>
              <a:ea typeface="Anton"/>
              <a:cs typeface="Anton"/>
              <a:sym typeface="Anton"/>
            </a:endParaRPr>
          </a:p>
          <a:p>
            <a:pPr algn="l">
              <a:lnSpc>
                <a:spcPts val="3600"/>
              </a:lnSpc>
            </a:pPr>
            <a:endParaRPr lang="en-US" sz="3400" dirty="0">
              <a:solidFill>
                <a:srgbClr val="FBFBFB"/>
              </a:solidFill>
              <a:latin typeface="Anton"/>
              <a:ea typeface="Anton"/>
              <a:cs typeface="Anton"/>
              <a:sym typeface="Anton"/>
            </a:endParaRPr>
          </a:p>
        </p:txBody>
      </p:sp>
      <p:graphicFrame>
        <p:nvGraphicFramePr>
          <p:cNvPr id="14" name="Chart 13">
            <a:extLst>
              <a:ext uri="{FF2B5EF4-FFF2-40B4-BE49-F238E27FC236}">
                <a16:creationId xmlns:a16="http://schemas.microsoft.com/office/drawing/2014/main" id="{4F9369AD-0FC0-8D24-3DE9-789CDB43FDB9}"/>
              </a:ext>
            </a:extLst>
          </p:cNvPr>
          <p:cNvGraphicFramePr>
            <a:graphicFrameLocks/>
          </p:cNvGraphicFramePr>
          <p:nvPr>
            <p:extLst>
              <p:ext uri="{D42A27DB-BD31-4B8C-83A1-F6EECF244321}">
                <p14:modId xmlns:p14="http://schemas.microsoft.com/office/powerpoint/2010/main" val="1026141042"/>
              </p:ext>
            </p:extLst>
          </p:nvPr>
        </p:nvGraphicFramePr>
        <p:xfrm>
          <a:off x="4083050" y="546100"/>
          <a:ext cx="3356210" cy="288873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EECE63E7-4D4D-6EEE-5D52-2A324866F2F0}"/>
              </a:ext>
            </a:extLst>
          </p:cNvPr>
          <p:cNvGraphicFramePr>
            <a:graphicFrameLocks/>
          </p:cNvGraphicFramePr>
          <p:nvPr>
            <p:extLst>
              <p:ext uri="{D42A27DB-BD31-4B8C-83A1-F6EECF244321}">
                <p14:modId xmlns:p14="http://schemas.microsoft.com/office/powerpoint/2010/main" val="3175869546"/>
              </p:ext>
            </p:extLst>
          </p:nvPr>
        </p:nvGraphicFramePr>
        <p:xfrm>
          <a:off x="280788" y="3060700"/>
          <a:ext cx="3495713" cy="6697242"/>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83D8CF8A-9633-9A40-3601-C1961138EB28}"/>
              </a:ext>
            </a:extLst>
          </p:cNvPr>
          <p:cNvSpPr>
            <a:spLocks noGrp="1"/>
          </p:cNvSpPr>
          <p:nvPr>
            <p:ph type="sldNum" sz="quarter" idx="12"/>
          </p:nvPr>
        </p:nvSpPr>
        <p:spPr/>
        <p:txBody>
          <a:bodyPr/>
          <a:lstStyle/>
          <a:p>
            <a:fld id="{B6F15528-21DE-4FAA-801E-634DDDAF4B2B}" type="slidenum">
              <a:rPr lang="en-US" smtClean="0"/>
              <a:pPr/>
              <a:t>21</a:t>
            </a:fld>
            <a:endParaRPr lang="en-US"/>
          </a:p>
        </p:txBody>
      </p:sp>
      <p:sp>
        <p:nvSpPr>
          <p:cNvPr id="9" name="AutoShape 11">
            <a:extLst>
              <a:ext uri="{FF2B5EF4-FFF2-40B4-BE49-F238E27FC236}">
                <a16:creationId xmlns:a16="http://schemas.microsoft.com/office/drawing/2014/main" id="{ECC75AFD-4F77-8B30-66C3-37EB2993A3BD}"/>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6" name="TextBox 35">
            <a:extLst>
              <a:ext uri="{FF2B5EF4-FFF2-40B4-BE49-F238E27FC236}">
                <a16:creationId xmlns:a16="http://schemas.microsoft.com/office/drawing/2014/main" id="{96D665E8-8E6B-61EF-441C-3A262A7A7377}"/>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chemeClr val="bg1"/>
                </a:solidFill>
                <a:latin typeface="Impact" panose="020B0806030902050204" pitchFamily="34" charset="0"/>
                <a:ea typeface="Roboto"/>
                <a:cs typeface="Roboto"/>
                <a:sym typeface="Roboto"/>
              </a:rPr>
              <a:t>| PAGE 21</a:t>
            </a:r>
          </a:p>
        </p:txBody>
      </p:sp>
      <p:sp>
        <p:nvSpPr>
          <p:cNvPr id="17" name="AutoShape 11">
            <a:extLst>
              <a:ext uri="{FF2B5EF4-FFF2-40B4-BE49-F238E27FC236}">
                <a16:creationId xmlns:a16="http://schemas.microsoft.com/office/drawing/2014/main" id="{4E5A44C6-76F4-E248-FB01-C751E681D03A}"/>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18" name="TextBox 35">
            <a:extLst>
              <a:ext uri="{FF2B5EF4-FFF2-40B4-BE49-F238E27FC236}">
                <a16:creationId xmlns:a16="http://schemas.microsoft.com/office/drawing/2014/main" id="{97142D6A-6BFB-88CD-B184-1CEF1C545A45}"/>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solidFill>
                <a:latin typeface="Anton" pitchFamily="2" charset="0"/>
                <a:ea typeface="Roboto"/>
                <a:cs typeface="Roboto"/>
                <a:sym typeface="Roboto"/>
              </a:rPr>
              <a:t>Macro Economic Report 2025</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423791" y="0"/>
            <a:ext cx="7983791" cy="5409114"/>
            <a:chOff x="0" y="0"/>
            <a:chExt cx="2861210" cy="1938504"/>
          </a:xfrm>
          <a:solidFill>
            <a:srgbClr val="BC924D"/>
          </a:solidFill>
        </p:grpSpPr>
        <p:sp>
          <p:nvSpPr>
            <p:cNvPr id="3" name="Freeform 3"/>
            <p:cNvSpPr/>
            <p:nvPr/>
          </p:nvSpPr>
          <p:spPr>
            <a:xfrm>
              <a:off x="0" y="0"/>
              <a:ext cx="2861210" cy="1938504"/>
            </a:xfrm>
            <a:custGeom>
              <a:avLst/>
              <a:gdLst/>
              <a:ahLst/>
              <a:cxnLst/>
              <a:rect l="l" t="t" r="r" b="b"/>
              <a:pathLst>
                <a:path w="2861210" h="1938504">
                  <a:moveTo>
                    <a:pt x="0" y="0"/>
                  </a:moveTo>
                  <a:lnTo>
                    <a:pt x="2861210" y="0"/>
                  </a:lnTo>
                  <a:lnTo>
                    <a:pt x="2861210" y="1938504"/>
                  </a:lnTo>
                  <a:lnTo>
                    <a:pt x="0" y="1938504"/>
                  </a:lnTo>
                  <a:close/>
                </a:path>
              </a:pathLst>
            </a:custGeom>
            <a:grpFill/>
          </p:spPr>
        </p:sp>
        <p:sp>
          <p:nvSpPr>
            <p:cNvPr id="4" name="TextBox 4"/>
            <p:cNvSpPr txBox="1"/>
            <p:nvPr/>
          </p:nvSpPr>
          <p:spPr>
            <a:xfrm>
              <a:off x="0" y="19050"/>
              <a:ext cx="2861210" cy="1919454"/>
            </a:xfrm>
            <a:prstGeom prst="rect">
              <a:avLst/>
            </a:prstGeom>
            <a:grpFill/>
          </p:spPr>
          <p:txBody>
            <a:bodyPr lIns="50800" tIns="50800" rIns="50800" bIns="50800" rtlCol="0" anchor="ctr"/>
            <a:lstStyle/>
            <a:p>
              <a:pPr algn="ctr">
                <a:lnSpc>
                  <a:spcPts val="1400"/>
                </a:lnSpc>
              </a:pPr>
              <a:endParaRPr/>
            </a:p>
          </p:txBody>
        </p:sp>
      </p:grpSp>
      <p:sp>
        <p:nvSpPr>
          <p:cNvPr id="10" name="TextBox 10"/>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1" name="TextBox 11"/>
          <p:cNvSpPr txBox="1"/>
          <p:nvPr/>
        </p:nvSpPr>
        <p:spPr>
          <a:xfrm>
            <a:off x="278752" y="2086664"/>
            <a:ext cx="6826290" cy="3450625"/>
          </a:xfrm>
          <a:prstGeom prst="rect">
            <a:avLst/>
          </a:prstGeom>
        </p:spPr>
        <p:txBody>
          <a:bodyPr lIns="0" tIns="0" rIns="0" bIns="0" rtlCol="0" anchor="t">
            <a:spAutoFit/>
          </a:bodyPr>
          <a:lstStyle/>
          <a:p>
            <a:pPr marL="280669" lvl="1" indent="-140335" algn="just">
              <a:lnSpc>
                <a:spcPts val="1559"/>
              </a:lnSpc>
              <a:buFont typeface="Arial"/>
              <a:buChar char="•"/>
            </a:pPr>
            <a:r>
              <a:rPr lang="en-US" sz="1299" dirty="0">
                <a:solidFill>
                  <a:srgbClr val="FBFBFB"/>
                </a:solidFill>
                <a:latin typeface="Book Antiqua" panose="02040602050305030304" pitchFamily="18" charset="0"/>
                <a:ea typeface="PT Sans"/>
                <a:cs typeface="PT Sans"/>
                <a:sym typeface="PT Sans"/>
              </a:rPr>
              <a:t>Private sector credit growth slowed to 6.23% in October 2025 lowest in last 22 years due to investment uncertainty following the political changeover, persistent inflation, and rising borrowing costs. The Bangladesh Bank raised the policy rate to 10% on October 22, the 11th hike since May 2022, aiming to curb inflation but discouraging investment and restricting money supply.</a:t>
            </a:r>
          </a:p>
          <a:p>
            <a:pPr algn="just">
              <a:lnSpc>
                <a:spcPts val="1559"/>
              </a:lnSpc>
            </a:pPr>
            <a:endParaRPr lang="en-US" sz="1299" dirty="0">
              <a:solidFill>
                <a:srgbClr val="FBFBFB"/>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Book Antiqua" panose="02040602050305030304" pitchFamily="18" charset="0"/>
                <a:ea typeface="PT Sans"/>
                <a:cs typeface="PT Sans"/>
                <a:sym typeface="PT Sans"/>
              </a:rPr>
              <a:t>High interest rates, a liquidity crisis, weak law-and-order conditions, and persistent inflation ( well above 8 % in till date)are suppressing credit demand and dampening the investment climate. These factors have slowed economic growth to 3.97% in FY25.</a:t>
            </a:r>
          </a:p>
          <a:p>
            <a:pPr algn="just">
              <a:lnSpc>
                <a:spcPts val="1559"/>
              </a:lnSpc>
            </a:pPr>
            <a:endParaRPr lang="en-US" sz="1299" dirty="0">
              <a:solidFill>
                <a:srgbClr val="FBFBFB"/>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Book Antiqua" panose="02040602050305030304" pitchFamily="18" charset="0"/>
                <a:ea typeface="PT Sans"/>
                <a:cs typeface="PT Sans"/>
                <a:sym typeface="PT Sans"/>
              </a:rPr>
              <a:t>Prolonged contractionary monetary policies may reduce productive capacity, hurt small and medium enterprises, and increase non-performing loans. The government’s net borrowing from the banking system rose by Tk 5,764 crore in the FY 2024-25, amid falling tax revenues and rising foreign debt servicing costs, this is raising concerns over crowding out private credit. However, the uncertain political environment remains the biggest obstacle to sustained economic stability.</a:t>
            </a:r>
          </a:p>
          <a:p>
            <a:pPr algn="just">
              <a:lnSpc>
                <a:spcPts val="1320"/>
              </a:lnSpc>
            </a:pPr>
            <a:endParaRPr lang="en-US" sz="1299" dirty="0">
              <a:solidFill>
                <a:srgbClr val="FBFBFB"/>
              </a:solidFill>
              <a:latin typeface="PT Sans"/>
              <a:ea typeface="PT Sans"/>
              <a:cs typeface="PT Sans"/>
              <a:sym typeface="PT Sans"/>
            </a:endParaRPr>
          </a:p>
        </p:txBody>
      </p:sp>
      <p:sp>
        <p:nvSpPr>
          <p:cNvPr id="12" name="TextBox 12"/>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13" name="TextBox 13"/>
          <p:cNvSpPr txBox="1"/>
          <p:nvPr/>
        </p:nvSpPr>
        <p:spPr>
          <a:xfrm>
            <a:off x="291060" y="539663"/>
            <a:ext cx="7268940" cy="1853565"/>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Private Sector Credit Growth Slows Amid High Rates and Economic Uncertainty</a:t>
            </a:r>
          </a:p>
          <a:p>
            <a:pPr algn="l">
              <a:lnSpc>
                <a:spcPts val="3599"/>
              </a:lnSpc>
            </a:pPr>
            <a:endParaRPr lang="en-US" sz="3599" dirty="0">
              <a:solidFill>
                <a:srgbClr val="FBFBFB"/>
              </a:solidFill>
              <a:latin typeface="Anton"/>
              <a:ea typeface="Anton"/>
              <a:cs typeface="Anton"/>
              <a:sym typeface="Anton"/>
            </a:endParaRPr>
          </a:p>
        </p:txBody>
      </p:sp>
      <p:graphicFrame>
        <p:nvGraphicFramePr>
          <p:cNvPr id="14" name="Chart 13">
            <a:extLst>
              <a:ext uri="{FF2B5EF4-FFF2-40B4-BE49-F238E27FC236}">
                <a16:creationId xmlns:a16="http://schemas.microsoft.com/office/drawing/2014/main" id="{CE021D71-1AC3-D5D8-34FC-05593483EEFC}"/>
              </a:ext>
            </a:extLst>
          </p:cNvPr>
          <p:cNvGraphicFramePr>
            <a:graphicFrameLocks/>
          </p:cNvGraphicFramePr>
          <p:nvPr>
            <p:extLst>
              <p:ext uri="{D42A27DB-BD31-4B8C-83A1-F6EECF244321}">
                <p14:modId xmlns:p14="http://schemas.microsoft.com/office/powerpoint/2010/main" val="946757529"/>
              </p:ext>
            </p:extLst>
          </p:nvPr>
        </p:nvGraphicFramePr>
        <p:xfrm>
          <a:off x="409254" y="5499100"/>
          <a:ext cx="6737992" cy="20954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0AE4AD88-EE51-9E21-7829-2C59A27A7295}"/>
              </a:ext>
            </a:extLst>
          </p:cNvPr>
          <p:cNvGraphicFramePr>
            <a:graphicFrameLocks/>
          </p:cNvGraphicFramePr>
          <p:nvPr>
            <p:extLst>
              <p:ext uri="{D42A27DB-BD31-4B8C-83A1-F6EECF244321}">
                <p14:modId xmlns:p14="http://schemas.microsoft.com/office/powerpoint/2010/main" val="915342577"/>
              </p:ext>
            </p:extLst>
          </p:nvPr>
        </p:nvGraphicFramePr>
        <p:xfrm>
          <a:off x="409254" y="7674069"/>
          <a:ext cx="6394746" cy="2092231"/>
        </p:xfrm>
        <a:graphic>
          <a:graphicData uri="http://schemas.openxmlformats.org/drawingml/2006/chart">
            <c:chart xmlns:c="http://schemas.openxmlformats.org/drawingml/2006/chart" xmlns:r="http://schemas.openxmlformats.org/officeDocument/2006/relationships" r:id="rId3"/>
          </a:graphicData>
        </a:graphic>
      </p:graphicFrame>
      <p:sp>
        <p:nvSpPr>
          <p:cNvPr id="6" name="Slide Number Placeholder 5">
            <a:extLst>
              <a:ext uri="{FF2B5EF4-FFF2-40B4-BE49-F238E27FC236}">
                <a16:creationId xmlns:a16="http://schemas.microsoft.com/office/drawing/2014/main" id="{64742657-7E73-24A1-8DAB-D8103A150AB2}"/>
              </a:ext>
            </a:extLst>
          </p:cNvPr>
          <p:cNvSpPr>
            <a:spLocks noGrp="1"/>
          </p:cNvSpPr>
          <p:nvPr>
            <p:ph type="sldNum" sz="quarter" idx="12"/>
          </p:nvPr>
        </p:nvSpPr>
        <p:spPr/>
        <p:txBody>
          <a:bodyPr/>
          <a:lstStyle/>
          <a:p>
            <a:fld id="{B6F15528-21DE-4FAA-801E-634DDDAF4B2B}" type="slidenum">
              <a:rPr lang="en-US" smtClean="0"/>
              <a:pPr/>
              <a:t>22</a:t>
            </a:fld>
            <a:endParaRPr lang="en-US"/>
          </a:p>
        </p:txBody>
      </p:sp>
      <p:sp>
        <p:nvSpPr>
          <p:cNvPr id="7" name="AutoShape 11">
            <a:extLst>
              <a:ext uri="{FF2B5EF4-FFF2-40B4-BE49-F238E27FC236}">
                <a16:creationId xmlns:a16="http://schemas.microsoft.com/office/drawing/2014/main" id="{517CF0BB-1E57-8092-EFF1-FEC2B329F9CE}"/>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8" name="TextBox 35">
            <a:extLst>
              <a:ext uri="{FF2B5EF4-FFF2-40B4-BE49-F238E27FC236}">
                <a16:creationId xmlns:a16="http://schemas.microsoft.com/office/drawing/2014/main" id="{4A86EDD1-BF5E-7B26-8394-1A2060EB8AD8}"/>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22</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423791" y="0"/>
            <a:ext cx="7983791" cy="5062126"/>
            <a:chOff x="0" y="0"/>
            <a:chExt cx="2861210" cy="1642891"/>
          </a:xfrm>
          <a:solidFill>
            <a:schemeClr val="accent5">
              <a:lumMod val="50000"/>
            </a:schemeClr>
          </a:solidFill>
        </p:grpSpPr>
        <p:sp>
          <p:nvSpPr>
            <p:cNvPr id="3" name="Freeform 3"/>
            <p:cNvSpPr/>
            <p:nvPr/>
          </p:nvSpPr>
          <p:spPr>
            <a:xfrm>
              <a:off x="0" y="0"/>
              <a:ext cx="2861210" cy="1642891"/>
            </a:xfrm>
            <a:custGeom>
              <a:avLst/>
              <a:gdLst/>
              <a:ahLst/>
              <a:cxnLst/>
              <a:rect l="l" t="t" r="r" b="b"/>
              <a:pathLst>
                <a:path w="2861210" h="1642891">
                  <a:moveTo>
                    <a:pt x="0" y="0"/>
                  </a:moveTo>
                  <a:lnTo>
                    <a:pt x="2861210" y="0"/>
                  </a:lnTo>
                  <a:lnTo>
                    <a:pt x="2861210" y="1642891"/>
                  </a:lnTo>
                  <a:lnTo>
                    <a:pt x="0" y="1642891"/>
                  </a:lnTo>
                  <a:close/>
                </a:path>
              </a:pathLst>
            </a:custGeom>
            <a:grpFill/>
          </p:spPr>
        </p:sp>
        <p:sp>
          <p:nvSpPr>
            <p:cNvPr id="4" name="TextBox 4"/>
            <p:cNvSpPr txBox="1"/>
            <p:nvPr/>
          </p:nvSpPr>
          <p:spPr>
            <a:xfrm>
              <a:off x="0" y="19050"/>
              <a:ext cx="2861210" cy="1623841"/>
            </a:xfrm>
            <a:prstGeom prst="rect">
              <a:avLst/>
            </a:prstGeom>
            <a:grpFill/>
          </p:spPr>
          <p:txBody>
            <a:bodyPr lIns="50800" tIns="50800" rIns="50800" bIns="50800" rtlCol="0" anchor="ctr"/>
            <a:lstStyle/>
            <a:p>
              <a:pPr algn="ctr">
                <a:lnSpc>
                  <a:spcPts val="1400"/>
                </a:lnSpc>
              </a:pPr>
              <a:endParaRPr/>
            </a:p>
          </p:txBody>
        </p:sp>
      </p:grpSp>
      <p:sp>
        <p:nvSpPr>
          <p:cNvPr id="10" name="TextBox 10"/>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1" name="TextBox 11"/>
          <p:cNvSpPr txBox="1"/>
          <p:nvPr/>
        </p:nvSpPr>
        <p:spPr>
          <a:xfrm>
            <a:off x="3320503" y="707229"/>
            <a:ext cx="3912150" cy="4271362"/>
          </a:xfrm>
          <a:prstGeom prst="rect">
            <a:avLst/>
          </a:prstGeom>
        </p:spPr>
        <p:txBody>
          <a:bodyPr wrap="square" lIns="0" tIns="0" rIns="0" bIns="0" rtlCol="0" anchor="t">
            <a:spAutoFit/>
          </a:bodyPr>
          <a:lstStyle/>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Bangladesh's tax-to-GDP ratio fell to 6.68% in FY25, among the lowest in South Asia, with only 37 lakh out of 1.2 crore TIN holders filing taxes. Inefficiencies, corruption, and lack of public trust in the tax system, coupled with systemic flaws in the NBR, have hindered revenue growth.</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IMF's recommendation to raise Bangladesh's revenue target to 0.5% of GDP, tied to a $4.70 billion loan, underscores the urgency for the country to elevate its revenue-GDP ratio to 10% in FY25</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To boost tax revenue, simplifying tax filing processes, making them mobile-friendly, and incentivizing digital payments can encourage compliance, particularly among the informal sector. Expanding services through upazila offices and increasing transparency can further engage taxpayers.</a:t>
            </a:r>
          </a:p>
          <a:p>
            <a:pPr algn="just">
              <a:lnSpc>
                <a:spcPts val="1320"/>
              </a:lnSpc>
            </a:pPr>
            <a:endParaRPr lang="en-US" sz="1299" dirty="0">
              <a:solidFill>
                <a:srgbClr val="FBFBFB"/>
              </a:solidFill>
              <a:latin typeface="PT Sans"/>
              <a:ea typeface="PT Sans"/>
              <a:cs typeface="PT Sans"/>
              <a:sym typeface="PT Sans"/>
            </a:endParaRPr>
          </a:p>
        </p:txBody>
      </p:sp>
      <p:sp>
        <p:nvSpPr>
          <p:cNvPr id="13" name="TextBox 13"/>
          <p:cNvSpPr txBox="1"/>
          <p:nvPr/>
        </p:nvSpPr>
        <p:spPr>
          <a:xfrm>
            <a:off x="291060" y="826135"/>
            <a:ext cx="3277045" cy="3682365"/>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Bangladesh Grapples with Revenue Collection Challenges question GDP Growth</a:t>
            </a:r>
          </a:p>
          <a:p>
            <a:pPr algn="l">
              <a:lnSpc>
                <a:spcPts val="3599"/>
              </a:lnSpc>
            </a:pPr>
            <a:endParaRPr lang="en-US" sz="3599" dirty="0">
              <a:solidFill>
                <a:srgbClr val="FBFBFB"/>
              </a:solidFill>
              <a:latin typeface="Anton"/>
              <a:ea typeface="Anton"/>
              <a:cs typeface="Anton"/>
              <a:sym typeface="Anton"/>
            </a:endParaRPr>
          </a:p>
        </p:txBody>
      </p:sp>
      <p:graphicFrame>
        <p:nvGraphicFramePr>
          <p:cNvPr id="14" name="Chart 13">
            <a:extLst>
              <a:ext uri="{FF2B5EF4-FFF2-40B4-BE49-F238E27FC236}">
                <a16:creationId xmlns:a16="http://schemas.microsoft.com/office/drawing/2014/main" id="{661CC388-E627-B38D-DA1B-3D6676AB8EF6}"/>
              </a:ext>
            </a:extLst>
          </p:cNvPr>
          <p:cNvGraphicFramePr>
            <a:graphicFrameLocks/>
          </p:cNvGraphicFramePr>
          <p:nvPr>
            <p:extLst>
              <p:ext uri="{D42A27DB-BD31-4B8C-83A1-F6EECF244321}">
                <p14:modId xmlns:p14="http://schemas.microsoft.com/office/powerpoint/2010/main" val="3163825071"/>
              </p:ext>
            </p:extLst>
          </p:nvPr>
        </p:nvGraphicFramePr>
        <p:xfrm>
          <a:off x="467724" y="5152304"/>
          <a:ext cx="6629400" cy="24803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61625ADD-D17C-9422-3E55-F6EEF37D0B23}"/>
              </a:ext>
            </a:extLst>
          </p:cNvPr>
          <p:cNvGraphicFramePr>
            <a:graphicFrameLocks/>
          </p:cNvGraphicFramePr>
          <p:nvPr>
            <p:extLst>
              <p:ext uri="{D42A27DB-BD31-4B8C-83A1-F6EECF244321}">
                <p14:modId xmlns:p14="http://schemas.microsoft.com/office/powerpoint/2010/main" val="2587885761"/>
              </p:ext>
            </p:extLst>
          </p:nvPr>
        </p:nvGraphicFramePr>
        <p:xfrm>
          <a:off x="806450" y="7745653"/>
          <a:ext cx="6205919" cy="2128579"/>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a:extLst>
              <a:ext uri="{FF2B5EF4-FFF2-40B4-BE49-F238E27FC236}">
                <a16:creationId xmlns:a16="http://schemas.microsoft.com/office/drawing/2014/main" id="{6ACF3397-7D3F-D3FD-2635-0A17945FC542}"/>
              </a:ext>
            </a:extLst>
          </p:cNvPr>
          <p:cNvSpPr>
            <a:spLocks noGrp="1"/>
          </p:cNvSpPr>
          <p:nvPr>
            <p:ph type="sldNum" sz="quarter" idx="12"/>
          </p:nvPr>
        </p:nvSpPr>
        <p:spPr/>
        <p:txBody>
          <a:bodyPr/>
          <a:lstStyle/>
          <a:p>
            <a:fld id="{B6F15528-21DE-4FAA-801E-634DDDAF4B2B}" type="slidenum">
              <a:rPr lang="en-US" smtClean="0"/>
              <a:pPr/>
              <a:t>23</a:t>
            </a:fld>
            <a:endParaRPr lang="en-US"/>
          </a:p>
        </p:txBody>
      </p:sp>
      <p:sp>
        <p:nvSpPr>
          <p:cNvPr id="9" name="TextBox 12">
            <a:extLst>
              <a:ext uri="{FF2B5EF4-FFF2-40B4-BE49-F238E27FC236}">
                <a16:creationId xmlns:a16="http://schemas.microsoft.com/office/drawing/2014/main" id="{AC3E133A-0753-595E-795E-A3FC210E0752}"/>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16" name="AutoShape 11">
            <a:extLst>
              <a:ext uri="{FF2B5EF4-FFF2-40B4-BE49-F238E27FC236}">
                <a16:creationId xmlns:a16="http://schemas.microsoft.com/office/drawing/2014/main" id="{4382E98C-9577-2FDC-DC46-BC43078E8C7F}"/>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7" name="TextBox 35">
            <a:extLst>
              <a:ext uri="{FF2B5EF4-FFF2-40B4-BE49-F238E27FC236}">
                <a16:creationId xmlns:a16="http://schemas.microsoft.com/office/drawing/2014/main" id="{EE84C6C1-9EB2-D54A-F4FB-38C699D12D39}"/>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23</a:t>
            </a:r>
          </a:p>
        </p:txBody>
      </p:sp>
      <p:sp>
        <p:nvSpPr>
          <p:cNvPr id="18" name="TextBox 35">
            <a:extLst>
              <a:ext uri="{FF2B5EF4-FFF2-40B4-BE49-F238E27FC236}">
                <a16:creationId xmlns:a16="http://schemas.microsoft.com/office/drawing/2014/main" id="{39D2B215-81D3-FB26-11BB-C8525F664875}"/>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solidFill>
                <a:latin typeface="Anton" pitchFamily="2" charset="0"/>
                <a:ea typeface="Roboto"/>
                <a:cs typeface="Roboto"/>
                <a:sym typeface="Roboto"/>
              </a:rPr>
              <a:t>Macro Economic Report 2025</a:t>
            </a:r>
          </a:p>
        </p:txBody>
      </p:sp>
      <p:sp>
        <p:nvSpPr>
          <p:cNvPr id="19" name="AutoShape 11">
            <a:extLst>
              <a:ext uri="{FF2B5EF4-FFF2-40B4-BE49-F238E27FC236}">
                <a16:creationId xmlns:a16="http://schemas.microsoft.com/office/drawing/2014/main" id="{A686D16C-13D9-DDC3-73A6-160381FD7272}"/>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23791" y="0"/>
            <a:ext cx="7983791" cy="3268151"/>
            <a:chOff x="0" y="0"/>
            <a:chExt cx="2861210" cy="1171232"/>
          </a:xfrm>
          <a:solidFill>
            <a:schemeClr val="accent5">
              <a:lumMod val="50000"/>
            </a:schemeClr>
          </a:solidFill>
        </p:grpSpPr>
        <p:sp>
          <p:nvSpPr>
            <p:cNvPr id="3" name="Freeform 3"/>
            <p:cNvSpPr/>
            <p:nvPr/>
          </p:nvSpPr>
          <p:spPr>
            <a:xfrm>
              <a:off x="0" y="0"/>
              <a:ext cx="2861210" cy="1171232"/>
            </a:xfrm>
            <a:custGeom>
              <a:avLst/>
              <a:gdLst/>
              <a:ahLst/>
              <a:cxnLst/>
              <a:rect l="l" t="t" r="r" b="b"/>
              <a:pathLst>
                <a:path w="2861210" h="1171232">
                  <a:moveTo>
                    <a:pt x="0" y="0"/>
                  </a:moveTo>
                  <a:lnTo>
                    <a:pt x="2861210" y="0"/>
                  </a:lnTo>
                  <a:lnTo>
                    <a:pt x="2861210" y="1171232"/>
                  </a:lnTo>
                  <a:lnTo>
                    <a:pt x="0" y="1171232"/>
                  </a:lnTo>
                  <a:close/>
                </a:path>
              </a:pathLst>
            </a:custGeom>
            <a:grpFill/>
          </p:spPr>
        </p:sp>
        <p:sp>
          <p:nvSpPr>
            <p:cNvPr id="4" name="TextBox 4"/>
            <p:cNvSpPr txBox="1"/>
            <p:nvPr/>
          </p:nvSpPr>
          <p:spPr>
            <a:xfrm>
              <a:off x="0" y="19050"/>
              <a:ext cx="2861210" cy="1152182"/>
            </a:xfrm>
            <a:prstGeom prst="rect">
              <a:avLst/>
            </a:prstGeom>
            <a:grpFill/>
          </p:spPr>
          <p:txBody>
            <a:bodyPr lIns="50800" tIns="50800" rIns="50800" bIns="50800" rtlCol="0" anchor="ctr"/>
            <a:lstStyle/>
            <a:p>
              <a:pPr algn="ctr">
                <a:lnSpc>
                  <a:spcPts val="1400"/>
                </a:lnSpc>
              </a:pPr>
              <a:endParaRPr/>
            </a:p>
          </p:txBody>
        </p:sp>
      </p:grpSp>
      <p:sp>
        <p:nvSpPr>
          <p:cNvPr id="9" name="TextBox 9"/>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0" name="TextBox 10"/>
          <p:cNvSpPr txBox="1"/>
          <p:nvPr/>
        </p:nvSpPr>
        <p:spPr>
          <a:xfrm>
            <a:off x="3780001" y="981613"/>
            <a:ext cx="3305538" cy="1603965"/>
          </a:xfrm>
          <a:prstGeom prst="rect">
            <a:avLst/>
          </a:prstGeom>
        </p:spPr>
        <p:txBody>
          <a:bodyPr wrap="square" lIns="0" tIns="0" rIns="0" bIns="0" rtlCol="0" anchor="t">
            <a:spAutoFit/>
          </a:bodyPr>
          <a:lstStyle/>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Liquidity in commercial banks has improved significantly in recent months. However, Bangladesh Bank continues to mop up excess dollar liquidity from the market to stabilize the exchange rate and strengthen the Balance of Payments (</a:t>
            </a:r>
            <a:r>
              <a:rPr lang="en-US" sz="1299" dirty="0" err="1">
                <a:solidFill>
                  <a:srgbClr val="FBFBFB"/>
                </a:solidFill>
                <a:latin typeface="PT Sans"/>
                <a:ea typeface="PT Sans"/>
                <a:cs typeface="PT Sans"/>
                <a:sym typeface="PT Sans"/>
              </a:rPr>
              <a:t>BoP</a:t>
            </a:r>
            <a:r>
              <a:rPr lang="en-US" sz="1299" dirty="0">
                <a:solidFill>
                  <a:srgbClr val="FBFBFB"/>
                </a:solidFill>
                <a:latin typeface="PT Sans"/>
                <a:ea typeface="PT Sans"/>
                <a:cs typeface="PT Sans"/>
                <a:sym typeface="PT Sans"/>
              </a:rPr>
              <a:t>) position.</a:t>
            </a:r>
          </a:p>
          <a:p>
            <a:pPr algn="just">
              <a:lnSpc>
                <a:spcPts val="1320"/>
              </a:lnSpc>
            </a:pPr>
            <a:endParaRPr lang="en-US" sz="1299" dirty="0">
              <a:solidFill>
                <a:srgbClr val="FBFBFB"/>
              </a:solidFill>
              <a:latin typeface="PT Sans"/>
              <a:ea typeface="PT Sans"/>
              <a:cs typeface="PT Sans"/>
              <a:sym typeface="PT Sans"/>
            </a:endParaRPr>
          </a:p>
        </p:txBody>
      </p:sp>
      <p:sp>
        <p:nvSpPr>
          <p:cNvPr id="12" name="TextBox 12"/>
          <p:cNvSpPr txBox="1"/>
          <p:nvPr/>
        </p:nvSpPr>
        <p:spPr>
          <a:xfrm>
            <a:off x="470962" y="512030"/>
            <a:ext cx="3005863" cy="2310765"/>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Foreign Exchange Reserve of Commercial Banks</a:t>
            </a:r>
          </a:p>
        </p:txBody>
      </p:sp>
      <p:graphicFrame>
        <p:nvGraphicFramePr>
          <p:cNvPr id="13" name="Chart 12">
            <a:extLst>
              <a:ext uri="{FF2B5EF4-FFF2-40B4-BE49-F238E27FC236}">
                <a16:creationId xmlns:a16="http://schemas.microsoft.com/office/drawing/2014/main" id="{D28F0897-4246-1450-876D-D753DCA84854}"/>
              </a:ext>
            </a:extLst>
          </p:cNvPr>
          <p:cNvGraphicFramePr>
            <a:graphicFrameLocks/>
          </p:cNvGraphicFramePr>
          <p:nvPr>
            <p:extLst>
              <p:ext uri="{D42A27DB-BD31-4B8C-83A1-F6EECF244321}">
                <p14:modId xmlns:p14="http://schemas.microsoft.com/office/powerpoint/2010/main" val="2312473102"/>
              </p:ext>
            </p:extLst>
          </p:nvPr>
        </p:nvGraphicFramePr>
        <p:xfrm>
          <a:off x="470962" y="3955060"/>
          <a:ext cx="6507688" cy="4283651"/>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a:extLst>
              <a:ext uri="{FF2B5EF4-FFF2-40B4-BE49-F238E27FC236}">
                <a16:creationId xmlns:a16="http://schemas.microsoft.com/office/drawing/2014/main" id="{0CF4C75B-58F2-D98D-0B38-B73DBA920996}"/>
              </a:ext>
            </a:extLst>
          </p:cNvPr>
          <p:cNvSpPr>
            <a:spLocks noGrp="1"/>
          </p:cNvSpPr>
          <p:nvPr>
            <p:ph type="sldNum" sz="quarter" idx="12"/>
          </p:nvPr>
        </p:nvSpPr>
        <p:spPr/>
        <p:txBody>
          <a:bodyPr/>
          <a:lstStyle/>
          <a:p>
            <a:fld id="{B6F15528-21DE-4FAA-801E-634DDDAF4B2B}" type="slidenum">
              <a:rPr lang="en-US" smtClean="0"/>
              <a:pPr/>
              <a:t>24</a:t>
            </a:fld>
            <a:endParaRPr lang="en-US"/>
          </a:p>
        </p:txBody>
      </p:sp>
      <p:sp>
        <p:nvSpPr>
          <p:cNvPr id="14" name="TextBox 12">
            <a:extLst>
              <a:ext uri="{FF2B5EF4-FFF2-40B4-BE49-F238E27FC236}">
                <a16:creationId xmlns:a16="http://schemas.microsoft.com/office/drawing/2014/main" id="{7666AF8C-7520-FD79-3F08-4A3FBC64189C}"/>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15" name="AutoShape 11">
            <a:extLst>
              <a:ext uri="{FF2B5EF4-FFF2-40B4-BE49-F238E27FC236}">
                <a16:creationId xmlns:a16="http://schemas.microsoft.com/office/drawing/2014/main" id="{05B442CB-BD8C-DA78-E894-FF6983073E83}"/>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6" name="TextBox 35">
            <a:extLst>
              <a:ext uri="{FF2B5EF4-FFF2-40B4-BE49-F238E27FC236}">
                <a16:creationId xmlns:a16="http://schemas.microsoft.com/office/drawing/2014/main" id="{B3CA72DA-304D-B190-5C99-1EB22458F39A}"/>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24</a:t>
            </a:r>
          </a:p>
        </p:txBody>
      </p:sp>
    </p:spTree>
    <p:extLst>
      <p:ext uri="{BB962C8B-B14F-4D97-AF65-F5344CB8AC3E}">
        <p14:creationId xmlns:p14="http://schemas.microsoft.com/office/powerpoint/2010/main" val="3504180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flipH="1" flipV="1">
            <a:off x="1512000" y="9610085"/>
            <a:ext cx="6048000" cy="0"/>
          </a:xfrm>
          <a:prstGeom prst="line">
            <a:avLst/>
          </a:prstGeom>
          <a:ln w="19050" cap="flat">
            <a:solidFill>
              <a:srgbClr val="048AA2"/>
            </a:solidFill>
            <a:prstDash val="solid"/>
            <a:headEnd type="none" w="sm" len="sm"/>
            <a:tailEnd type="diamond" w="lg" len="lg"/>
          </a:ln>
        </p:spPr>
      </p:sp>
      <p:grpSp>
        <p:nvGrpSpPr>
          <p:cNvPr id="3" name="Group 3"/>
          <p:cNvGrpSpPr/>
          <p:nvPr/>
        </p:nvGrpSpPr>
        <p:grpSpPr>
          <a:xfrm>
            <a:off x="-1534811" y="4829506"/>
            <a:ext cx="1674512" cy="4478950"/>
            <a:chOff x="0" y="0"/>
            <a:chExt cx="600107" cy="1605155"/>
          </a:xfrm>
        </p:grpSpPr>
        <p:sp>
          <p:nvSpPr>
            <p:cNvPr id="4" name="Freeform 4"/>
            <p:cNvSpPr/>
            <p:nvPr/>
          </p:nvSpPr>
          <p:spPr>
            <a:xfrm>
              <a:off x="0" y="0"/>
              <a:ext cx="600107" cy="1605155"/>
            </a:xfrm>
            <a:custGeom>
              <a:avLst/>
              <a:gdLst/>
              <a:ahLst/>
              <a:cxnLst/>
              <a:rect l="l" t="t" r="r" b="b"/>
              <a:pathLst>
                <a:path w="600107" h="1605155">
                  <a:moveTo>
                    <a:pt x="0" y="0"/>
                  </a:moveTo>
                  <a:lnTo>
                    <a:pt x="600107" y="0"/>
                  </a:lnTo>
                  <a:lnTo>
                    <a:pt x="600107" y="1605155"/>
                  </a:lnTo>
                  <a:lnTo>
                    <a:pt x="0" y="1605155"/>
                  </a:lnTo>
                  <a:close/>
                </a:path>
              </a:pathLst>
            </a:custGeom>
            <a:solidFill>
              <a:srgbClr val="BB8C21"/>
            </a:solidFill>
          </p:spPr>
        </p:sp>
        <p:sp>
          <p:nvSpPr>
            <p:cNvPr id="5" name="TextBox 5"/>
            <p:cNvSpPr txBox="1"/>
            <p:nvPr/>
          </p:nvSpPr>
          <p:spPr>
            <a:xfrm>
              <a:off x="0" y="19050"/>
              <a:ext cx="600107" cy="1586105"/>
            </a:xfrm>
            <a:prstGeom prst="rect">
              <a:avLst/>
            </a:prstGeom>
          </p:spPr>
          <p:txBody>
            <a:bodyPr lIns="50800" tIns="50800" rIns="50800" bIns="50800" rtlCol="0" anchor="ctr"/>
            <a:lstStyle/>
            <a:p>
              <a:pPr algn="ctr">
                <a:lnSpc>
                  <a:spcPts val="1400"/>
                </a:lnSpc>
              </a:pPr>
              <a:endParaRPr/>
            </a:p>
          </p:txBody>
        </p:sp>
      </p:grpSp>
      <p:grpSp>
        <p:nvGrpSpPr>
          <p:cNvPr id="6" name="Group 6"/>
          <p:cNvGrpSpPr/>
          <p:nvPr/>
        </p:nvGrpSpPr>
        <p:grpSpPr>
          <a:xfrm>
            <a:off x="6457928" y="-402627"/>
            <a:ext cx="1835740" cy="530536"/>
            <a:chOff x="0" y="0"/>
            <a:chExt cx="657888" cy="190132"/>
          </a:xfrm>
        </p:grpSpPr>
        <p:sp>
          <p:nvSpPr>
            <p:cNvPr id="7" name="Freeform 7"/>
            <p:cNvSpPr/>
            <p:nvPr/>
          </p:nvSpPr>
          <p:spPr>
            <a:xfrm>
              <a:off x="0" y="0"/>
              <a:ext cx="657888" cy="190132"/>
            </a:xfrm>
            <a:custGeom>
              <a:avLst/>
              <a:gdLst/>
              <a:ahLst/>
              <a:cxnLst/>
              <a:rect l="l" t="t" r="r" b="b"/>
              <a:pathLst>
                <a:path w="657888" h="190132">
                  <a:moveTo>
                    <a:pt x="0" y="0"/>
                  </a:moveTo>
                  <a:lnTo>
                    <a:pt x="657888" y="0"/>
                  </a:lnTo>
                  <a:lnTo>
                    <a:pt x="657888" y="190132"/>
                  </a:lnTo>
                  <a:lnTo>
                    <a:pt x="0" y="190132"/>
                  </a:lnTo>
                  <a:close/>
                </a:path>
              </a:pathLst>
            </a:custGeom>
            <a:solidFill>
              <a:srgbClr val="048AA2"/>
            </a:solidFill>
          </p:spPr>
        </p:sp>
        <p:sp>
          <p:nvSpPr>
            <p:cNvPr id="8" name="TextBox 8"/>
            <p:cNvSpPr txBox="1"/>
            <p:nvPr/>
          </p:nvSpPr>
          <p:spPr>
            <a:xfrm>
              <a:off x="0" y="19050"/>
              <a:ext cx="657888" cy="171082"/>
            </a:xfrm>
            <a:prstGeom prst="rect">
              <a:avLst/>
            </a:prstGeom>
          </p:spPr>
          <p:txBody>
            <a:bodyPr lIns="50800" tIns="50800" rIns="50800" bIns="50800" rtlCol="0" anchor="ctr"/>
            <a:lstStyle/>
            <a:p>
              <a:pPr algn="ctr">
                <a:lnSpc>
                  <a:spcPts val="1400"/>
                </a:lnSpc>
              </a:pPr>
              <a:endParaRPr/>
            </a:p>
          </p:txBody>
        </p:sp>
      </p:grpSp>
      <p:grpSp>
        <p:nvGrpSpPr>
          <p:cNvPr id="9" name="Group 9"/>
          <p:cNvGrpSpPr/>
          <p:nvPr/>
        </p:nvGrpSpPr>
        <p:grpSpPr>
          <a:xfrm>
            <a:off x="139702" y="0"/>
            <a:ext cx="497170" cy="408634"/>
            <a:chOff x="0" y="0"/>
            <a:chExt cx="178175" cy="146445"/>
          </a:xfrm>
        </p:grpSpPr>
        <p:sp>
          <p:nvSpPr>
            <p:cNvPr id="10" name="Freeform 10"/>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11" name="TextBox 11"/>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sp>
        <p:nvSpPr>
          <p:cNvPr id="12" name="AutoShape 12"/>
          <p:cNvSpPr/>
          <p:nvPr/>
        </p:nvSpPr>
        <p:spPr>
          <a:xfrm flipH="1" flipV="1">
            <a:off x="2468389" y="9786665"/>
            <a:ext cx="6048000" cy="0"/>
          </a:xfrm>
          <a:prstGeom prst="line">
            <a:avLst/>
          </a:prstGeom>
          <a:ln w="19050" cap="flat">
            <a:solidFill>
              <a:srgbClr val="048AA2"/>
            </a:solidFill>
            <a:prstDash val="solid"/>
            <a:headEnd type="none" w="sm" len="sm"/>
            <a:tailEnd type="diamond" w="lg" len="lg"/>
          </a:ln>
        </p:spPr>
      </p:sp>
      <p:grpSp>
        <p:nvGrpSpPr>
          <p:cNvPr id="13" name="Group 13"/>
          <p:cNvGrpSpPr/>
          <p:nvPr/>
        </p:nvGrpSpPr>
        <p:grpSpPr>
          <a:xfrm>
            <a:off x="7158577" y="608122"/>
            <a:ext cx="322455" cy="295755"/>
            <a:chOff x="0" y="0"/>
            <a:chExt cx="115560" cy="105992"/>
          </a:xfrm>
        </p:grpSpPr>
        <p:sp>
          <p:nvSpPr>
            <p:cNvPr id="14" name="Freeform 14"/>
            <p:cNvSpPr/>
            <p:nvPr/>
          </p:nvSpPr>
          <p:spPr>
            <a:xfrm>
              <a:off x="0" y="0"/>
              <a:ext cx="115560" cy="105992"/>
            </a:xfrm>
            <a:custGeom>
              <a:avLst/>
              <a:gdLst/>
              <a:ahLst/>
              <a:cxnLst/>
              <a:rect l="l" t="t" r="r" b="b"/>
              <a:pathLst>
                <a:path w="115560" h="105992">
                  <a:moveTo>
                    <a:pt x="0" y="0"/>
                  </a:moveTo>
                  <a:lnTo>
                    <a:pt x="115560" y="0"/>
                  </a:lnTo>
                  <a:lnTo>
                    <a:pt x="115560" y="105992"/>
                  </a:lnTo>
                  <a:lnTo>
                    <a:pt x="0" y="105992"/>
                  </a:lnTo>
                  <a:close/>
                </a:path>
              </a:pathLst>
            </a:custGeom>
            <a:solidFill>
              <a:srgbClr val="048AA2"/>
            </a:solidFill>
          </p:spPr>
        </p:sp>
        <p:sp>
          <p:nvSpPr>
            <p:cNvPr id="15" name="TextBox 15"/>
            <p:cNvSpPr txBox="1"/>
            <p:nvPr/>
          </p:nvSpPr>
          <p:spPr>
            <a:xfrm>
              <a:off x="0" y="19050"/>
              <a:ext cx="115560" cy="86942"/>
            </a:xfrm>
            <a:prstGeom prst="rect">
              <a:avLst/>
            </a:prstGeom>
          </p:spPr>
          <p:txBody>
            <a:bodyPr lIns="50800" tIns="50800" rIns="50800" bIns="50800" rtlCol="0" anchor="ctr"/>
            <a:lstStyle/>
            <a:p>
              <a:pPr algn="ctr">
                <a:lnSpc>
                  <a:spcPts val="1400"/>
                </a:lnSpc>
              </a:pPr>
              <a:endParaRPr/>
            </a:p>
          </p:txBody>
        </p:sp>
      </p:grpSp>
      <p:grpSp>
        <p:nvGrpSpPr>
          <p:cNvPr id="16" name="Group 16"/>
          <p:cNvGrpSpPr/>
          <p:nvPr/>
        </p:nvGrpSpPr>
        <p:grpSpPr>
          <a:xfrm>
            <a:off x="388287" y="9640245"/>
            <a:ext cx="322455" cy="295755"/>
            <a:chOff x="0" y="0"/>
            <a:chExt cx="115560" cy="105992"/>
          </a:xfrm>
        </p:grpSpPr>
        <p:sp>
          <p:nvSpPr>
            <p:cNvPr id="17" name="Freeform 17"/>
            <p:cNvSpPr/>
            <p:nvPr/>
          </p:nvSpPr>
          <p:spPr>
            <a:xfrm>
              <a:off x="0" y="0"/>
              <a:ext cx="115560" cy="105992"/>
            </a:xfrm>
            <a:custGeom>
              <a:avLst/>
              <a:gdLst/>
              <a:ahLst/>
              <a:cxnLst/>
              <a:rect l="l" t="t" r="r" b="b"/>
              <a:pathLst>
                <a:path w="115560" h="105992">
                  <a:moveTo>
                    <a:pt x="0" y="0"/>
                  </a:moveTo>
                  <a:lnTo>
                    <a:pt x="115560" y="0"/>
                  </a:lnTo>
                  <a:lnTo>
                    <a:pt x="115560" y="105992"/>
                  </a:lnTo>
                  <a:lnTo>
                    <a:pt x="0" y="105992"/>
                  </a:lnTo>
                  <a:close/>
                </a:path>
              </a:pathLst>
            </a:custGeom>
            <a:solidFill>
              <a:srgbClr val="048AA2"/>
            </a:solidFill>
          </p:spPr>
        </p:sp>
        <p:sp>
          <p:nvSpPr>
            <p:cNvPr id="18" name="TextBox 18"/>
            <p:cNvSpPr txBox="1"/>
            <p:nvPr/>
          </p:nvSpPr>
          <p:spPr>
            <a:xfrm>
              <a:off x="0" y="19050"/>
              <a:ext cx="115560" cy="86942"/>
            </a:xfrm>
            <a:prstGeom prst="rect">
              <a:avLst/>
            </a:prstGeom>
          </p:spPr>
          <p:txBody>
            <a:bodyPr lIns="50800" tIns="50800" rIns="50800" bIns="50800" rtlCol="0" anchor="ctr"/>
            <a:lstStyle/>
            <a:p>
              <a:pPr algn="ctr">
                <a:lnSpc>
                  <a:spcPts val="1400"/>
                </a:lnSpc>
              </a:pPr>
              <a:endParaRPr/>
            </a:p>
          </p:txBody>
        </p:sp>
      </p:grpSp>
      <p:sp>
        <p:nvSpPr>
          <p:cNvPr id="20" name="TextBox 20"/>
          <p:cNvSpPr txBox="1"/>
          <p:nvPr/>
        </p:nvSpPr>
        <p:spPr>
          <a:xfrm>
            <a:off x="756000" y="1113751"/>
            <a:ext cx="4956138" cy="939217"/>
          </a:xfrm>
          <a:prstGeom prst="rect">
            <a:avLst/>
          </a:prstGeom>
        </p:spPr>
        <p:txBody>
          <a:bodyPr lIns="0" tIns="0" rIns="0" bIns="0" rtlCol="0" anchor="t">
            <a:spAutoFit/>
          </a:bodyPr>
          <a:lstStyle/>
          <a:p>
            <a:pPr algn="l">
              <a:lnSpc>
                <a:spcPts val="3599"/>
              </a:lnSpc>
            </a:pPr>
            <a:r>
              <a:rPr lang="en-US" sz="3599">
                <a:solidFill>
                  <a:srgbClr val="000000"/>
                </a:solidFill>
                <a:latin typeface="Anton"/>
                <a:ea typeface="Anton"/>
                <a:cs typeface="Anton"/>
                <a:sym typeface="Anton"/>
              </a:rPr>
              <a:t>External Debt Keep rising</a:t>
            </a:r>
          </a:p>
          <a:p>
            <a:pPr algn="l">
              <a:lnSpc>
                <a:spcPts val="3599"/>
              </a:lnSpc>
            </a:pPr>
            <a:endParaRPr lang="en-US" sz="3599">
              <a:solidFill>
                <a:srgbClr val="000000"/>
              </a:solidFill>
              <a:latin typeface="Anton"/>
              <a:ea typeface="Anton"/>
              <a:cs typeface="Anton"/>
              <a:sym typeface="Anton"/>
            </a:endParaRPr>
          </a:p>
        </p:txBody>
      </p:sp>
      <p:sp>
        <p:nvSpPr>
          <p:cNvPr id="22" name="TextBox 22"/>
          <p:cNvSpPr txBox="1"/>
          <p:nvPr/>
        </p:nvSpPr>
        <p:spPr>
          <a:xfrm>
            <a:off x="456928" y="5981060"/>
            <a:ext cx="6347072" cy="2177456"/>
          </a:xfrm>
          <a:prstGeom prst="rect">
            <a:avLst/>
          </a:prstGeom>
        </p:spPr>
        <p:txBody>
          <a:bodyPr lIns="0" tIns="0" rIns="0" bIns="0" rtlCol="0" anchor="t">
            <a:spAutoFit/>
          </a:bodyPr>
          <a:lstStyle/>
          <a:p>
            <a:pPr marL="345439" lvl="1" indent="-172720" algn="just">
              <a:lnSpc>
                <a:spcPts val="1919"/>
              </a:lnSpc>
              <a:buFont typeface="Arial"/>
              <a:buChar char="•"/>
            </a:pPr>
            <a:r>
              <a:rPr lang="en-US" sz="1300" dirty="0">
                <a:solidFill>
                  <a:srgbClr val="000000"/>
                </a:solidFill>
                <a:latin typeface="Book Antiqua" panose="02040602050305030304" pitchFamily="18" charset="0"/>
                <a:ea typeface="PT Sans"/>
                <a:cs typeface="PT Sans"/>
                <a:sym typeface="PT Sans"/>
              </a:rPr>
              <a:t>Bangladesh’s reported Debt-to-GDP ratio for FY 2025 stands at 41.75%. </a:t>
            </a:r>
          </a:p>
          <a:p>
            <a:pPr algn="just">
              <a:lnSpc>
                <a:spcPts val="1919"/>
              </a:lnSpc>
            </a:pPr>
            <a:endParaRPr lang="en-US" sz="1300" dirty="0">
              <a:solidFill>
                <a:srgbClr val="000000"/>
              </a:solidFill>
              <a:latin typeface="Book Antiqua" panose="02040602050305030304" pitchFamily="18" charset="0"/>
              <a:ea typeface="PT Sans"/>
              <a:cs typeface="PT Sans"/>
              <a:sym typeface="PT Sans"/>
            </a:endParaRPr>
          </a:p>
          <a:p>
            <a:pPr marL="345439" lvl="1" indent="-172720" algn="just">
              <a:lnSpc>
                <a:spcPts val="1919"/>
              </a:lnSpc>
              <a:buFont typeface="Arial"/>
              <a:buChar char="•"/>
            </a:pPr>
            <a:r>
              <a:rPr lang="en-US" sz="1300" dirty="0">
                <a:solidFill>
                  <a:srgbClr val="000000"/>
                </a:solidFill>
                <a:latin typeface="Book Antiqua" panose="02040602050305030304" pitchFamily="18" charset="0"/>
                <a:ea typeface="PT Sans"/>
                <a:cs typeface="PT Sans"/>
                <a:sym typeface="PT Sans"/>
              </a:rPr>
              <a:t>As of 31 March 2025, the outstanding stock of government guarantees stood at $9.8 billion, adding further strain to the fiscal outlook. </a:t>
            </a:r>
          </a:p>
          <a:p>
            <a:pPr algn="just">
              <a:lnSpc>
                <a:spcPts val="1919"/>
              </a:lnSpc>
            </a:pPr>
            <a:endParaRPr lang="en-US" sz="1300" dirty="0">
              <a:solidFill>
                <a:srgbClr val="000000"/>
              </a:solidFill>
              <a:latin typeface="Book Antiqua" panose="02040602050305030304" pitchFamily="18" charset="0"/>
              <a:ea typeface="PT Sans"/>
              <a:cs typeface="PT Sans"/>
              <a:sym typeface="PT Sans"/>
            </a:endParaRPr>
          </a:p>
          <a:p>
            <a:pPr marL="345439" lvl="1" indent="-172720" algn="just">
              <a:lnSpc>
                <a:spcPts val="1919"/>
              </a:lnSpc>
              <a:buFont typeface="Arial"/>
              <a:buChar char="•"/>
            </a:pPr>
            <a:r>
              <a:rPr lang="en-US" sz="1300" dirty="0">
                <a:solidFill>
                  <a:srgbClr val="000000"/>
                </a:solidFill>
                <a:latin typeface="Book Antiqua" panose="02040602050305030304" pitchFamily="18" charset="0"/>
                <a:ea typeface="PT Sans"/>
                <a:cs typeface="PT Sans"/>
                <a:sym typeface="PT Sans"/>
              </a:rPr>
              <a:t>Despite these pressures, the debt remains below critical thresholds—Debt-to-GDP at 70% and foreign debt at 50% of GDP. Prudent fiscal management and efficient resource utilization are crucial to avoid further financial distress.</a:t>
            </a:r>
          </a:p>
          <a:p>
            <a:pPr algn="just">
              <a:lnSpc>
                <a:spcPts val="1919"/>
              </a:lnSpc>
            </a:pPr>
            <a:endParaRPr lang="en-US" sz="1300" dirty="0">
              <a:solidFill>
                <a:srgbClr val="000000"/>
              </a:solidFill>
              <a:latin typeface="Book Antiqua" panose="02040602050305030304" pitchFamily="18" charset="0"/>
              <a:ea typeface="PT Sans"/>
              <a:cs typeface="PT Sans"/>
              <a:sym typeface="PT Sans"/>
            </a:endParaRPr>
          </a:p>
        </p:txBody>
      </p:sp>
      <p:graphicFrame>
        <p:nvGraphicFramePr>
          <p:cNvPr id="23" name="Table 22">
            <a:extLst>
              <a:ext uri="{FF2B5EF4-FFF2-40B4-BE49-F238E27FC236}">
                <a16:creationId xmlns:a16="http://schemas.microsoft.com/office/drawing/2014/main" id="{E417E0F6-4A51-5CC8-DB67-C5BA9C8129B3}"/>
              </a:ext>
            </a:extLst>
          </p:cNvPr>
          <p:cNvGraphicFramePr>
            <a:graphicFrameLocks noGrp="1"/>
          </p:cNvGraphicFramePr>
          <p:nvPr>
            <p:extLst>
              <p:ext uri="{D42A27DB-BD31-4B8C-83A1-F6EECF244321}">
                <p14:modId xmlns:p14="http://schemas.microsoft.com/office/powerpoint/2010/main" val="3286687825"/>
              </p:ext>
            </p:extLst>
          </p:nvPr>
        </p:nvGraphicFramePr>
        <p:xfrm>
          <a:off x="844549" y="1612584"/>
          <a:ext cx="5867401" cy="4093845"/>
        </p:xfrm>
        <a:graphic>
          <a:graphicData uri="http://schemas.openxmlformats.org/drawingml/2006/table">
            <a:tbl>
              <a:tblPr/>
              <a:tblGrid>
                <a:gridCol w="1642396">
                  <a:extLst>
                    <a:ext uri="{9D8B030D-6E8A-4147-A177-3AD203B41FA5}">
                      <a16:colId xmlns:a16="http://schemas.microsoft.com/office/drawing/2014/main" val="343687074"/>
                    </a:ext>
                  </a:extLst>
                </a:gridCol>
                <a:gridCol w="845001">
                  <a:extLst>
                    <a:ext uri="{9D8B030D-6E8A-4147-A177-3AD203B41FA5}">
                      <a16:colId xmlns:a16="http://schemas.microsoft.com/office/drawing/2014/main" val="2344450772"/>
                    </a:ext>
                  </a:extLst>
                </a:gridCol>
                <a:gridCol w="845001">
                  <a:extLst>
                    <a:ext uri="{9D8B030D-6E8A-4147-A177-3AD203B41FA5}">
                      <a16:colId xmlns:a16="http://schemas.microsoft.com/office/drawing/2014/main" val="646143950"/>
                    </a:ext>
                  </a:extLst>
                </a:gridCol>
                <a:gridCol w="845001">
                  <a:extLst>
                    <a:ext uri="{9D8B030D-6E8A-4147-A177-3AD203B41FA5}">
                      <a16:colId xmlns:a16="http://schemas.microsoft.com/office/drawing/2014/main" val="2075900316"/>
                    </a:ext>
                  </a:extLst>
                </a:gridCol>
                <a:gridCol w="845001">
                  <a:extLst>
                    <a:ext uri="{9D8B030D-6E8A-4147-A177-3AD203B41FA5}">
                      <a16:colId xmlns:a16="http://schemas.microsoft.com/office/drawing/2014/main" val="360180647"/>
                    </a:ext>
                  </a:extLst>
                </a:gridCol>
                <a:gridCol w="845001">
                  <a:extLst>
                    <a:ext uri="{9D8B030D-6E8A-4147-A177-3AD203B41FA5}">
                      <a16:colId xmlns:a16="http://schemas.microsoft.com/office/drawing/2014/main" val="917646617"/>
                    </a:ext>
                  </a:extLst>
                </a:gridCol>
              </a:tblGrid>
              <a:tr h="436245">
                <a:tc>
                  <a:txBody>
                    <a:bodyPr/>
                    <a:lstStyle/>
                    <a:p>
                      <a:pPr algn="l" fontAlgn="b"/>
                      <a:r>
                        <a:rPr lang="en-US" sz="1300" b="1" i="0" u="none" strike="noStrike" dirty="0">
                          <a:solidFill>
                            <a:schemeClr val="tx1"/>
                          </a:solidFill>
                          <a:effectLst/>
                          <a:latin typeface="Book Antiqua" panose="02040602050305030304" pitchFamily="18" charset="0"/>
                        </a:rPr>
                        <a:t>Particulars in USD BN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FY 2021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FY 2022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FY 2023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FY 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FY 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53738226"/>
                  </a:ext>
                </a:extLst>
              </a:tr>
              <a:tr h="436245">
                <a:tc>
                  <a:txBody>
                    <a:bodyPr/>
                    <a:lstStyle/>
                    <a:p>
                      <a:pPr algn="l" fontAlgn="b"/>
                      <a:r>
                        <a:rPr lang="en-US" sz="1300" b="1" i="0" u="none" strike="noStrike" dirty="0">
                          <a:solidFill>
                            <a:schemeClr val="tx1"/>
                          </a:solidFill>
                          <a:effectLst/>
                          <a:latin typeface="Book Antiqua" panose="02040602050305030304" pitchFamily="18" charset="0"/>
                        </a:rPr>
                        <a:t>Total Debt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167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194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194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186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300" b="0" i="0" u="none" strike="noStrike" kern="1200" dirty="0">
                          <a:solidFill>
                            <a:schemeClr val="tx1"/>
                          </a:solidFill>
                          <a:effectLst/>
                          <a:latin typeface="Book Antiqua" panose="02040602050305030304" pitchFamily="18" charset="0"/>
                          <a:ea typeface="+mn-ea"/>
                          <a:cs typeface="+mn-cs"/>
                        </a:rPr>
                        <a:t>193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47663934"/>
                  </a:ext>
                </a:extLst>
              </a:tr>
              <a:tr h="436245">
                <a:tc>
                  <a:txBody>
                    <a:bodyPr/>
                    <a:lstStyle/>
                    <a:p>
                      <a:pPr algn="l" fontAlgn="b"/>
                      <a:r>
                        <a:rPr lang="en-US" sz="1300" b="1" i="0" u="none" strike="noStrike" dirty="0">
                          <a:solidFill>
                            <a:schemeClr val="tx1"/>
                          </a:solidFill>
                          <a:effectLst/>
                          <a:latin typeface="Book Antiqua" panose="02040602050305030304" pitchFamily="18" charset="0"/>
                        </a:rPr>
                        <a:t>Internal Debt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85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96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b"/>
                      <a:r>
                        <a:rPr lang="en-US" sz="1300" b="0" i="0" u="none" strike="noStrike" kern="1200" dirty="0">
                          <a:solidFill>
                            <a:schemeClr val="tx1"/>
                          </a:solidFill>
                          <a:effectLst/>
                          <a:latin typeface="Book Antiqua" panose="02040602050305030304" pitchFamily="18" charset="0"/>
                          <a:ea typeface="+mn-ea"/>
                          <a:cs typeface="+mn-cs"/>
                        </a:rPr>
                        <a:t>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60647019"/>
                  </a:ext>
                </a:extLst>
              </a:tr>
              <a:tr h="436245">
                <a:tc>
                  <a:txBody>
                    <a:bodyPr/>
                    <a:lstStyle/>
                    <a:p>
                      <a:pPr algn="l" fontAlgn="b"/>
                      <a:r>
                        <a:rPr lang="en-US" sz="1300" b="1" i="0" u="none" strike="noStrike" dirty="0">
                          <a:solidFill>
                            <a:schemeClr val="tx1"/>
                          </a:solidFill>
                          <a:effectLst/>
                          <a:latin typeface="Book Antiqua" panose="02040602050305030304" pitchFamily="18" charset="0"/>
                        </a:rPr>
                        <a:t>External Debt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82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95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                          98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103.79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113.2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27141769"/>
                  </a:ext>
                </a:extLst>
              </a:tr>
              <a:tr h="436245">
                <a:tc>
                  <a:txBody>
                    <a:bodyPr/>
                    <a:lstStyle/>
                    <a:p>
                      <a:pPr algn="l" fontAlgn="b"/>
                      <a:r>
                        <a:rPr lang="en-US" sz="1300" b="1" i="0" u="none" strike="noStrike">
                          <a:solidFill>
                            <a:schemeClr val="tx1"/>
                          </a:solidFill>
                          <a:effectLst/>
                          <a:latin typeface="Book Antiqua" panose="02040602050305030304" pitchFamily="18" charset="0"/>
                        </a:rPr>
                        <a:t>Public</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62.9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69.5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75.85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83.22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93.42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15787474"/>
                  </a:ext>
                </a:extLst>
              </a:tr>
              <a:tr h="436245">
                <a:tc>
                  <a:txBody>
                    <a:bodyPr/>
                    <a:lstStyle/>
                    <a:p>
                      <a:pPr algn="l" fontAlgn="b"/>
                      <a:r>
                        <a:rPr lang="en-US" sz="1300" b="1" i="0" u="none" strike="noStrike" dirty="0">
                          <a:solidFill>
                            <a:schemeClr val="tx1"/>
                          </a:solidFill>
                          <a:effectLst/>
                          <a:latin typeface="Book Antiqua" panose="02040602050305030304" pitchFamily="18" charset="0"/>
                        </a:rPr>
                        <a:t>Private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18.72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25.95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22.26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20.57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300" b="0" i="0" u="none" strike="noStrike" dirty="0">
                          <a:solidFill>
                            <a:schemeClr val="tx1"/>
                          </a:solidFill>
                          <a:effectLst/>
                          <a:latin typeface="Book Antiqua" panose="02040602050305030304" pitchFamily="18" charset="0"/>
                        </a:rPr>
                        <a:t>19.77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13779386"/>
                  </a:ext>
                </a:extLst>
              </a:tr>
              <a:tr h="436245">
                <a:tc>
                  <a:txBody>
                    <a:bodyPr/>
                    <a:lstStyle/>
                    <a:p>
                      <a:pPr algn="l" fontAlgn="b"/>
                      <a:r>
                        <a:rPr lang="en-US" sz="1300" b="1" i="0" u="none" strike="noStrike" dirty="0">
                          <a:solidFill>
                            <a:schemeClr val="tx1"/>
                          </a:solidFill>
                          <a:effectLst/>
                          <a:latin typeface="Book Antiqua" panose="02040602050305030304" pitchFamily="18" charset="0"/>
                        </a:rPr>
                        <a:t>Public sector External Debt  % GDP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15%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16.7%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18.5%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20.2%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40891306"/>
                  </a:ext>
                </a:extLst>
              </a:tr>
              <a:tr h="436245">
                <a:tc>
                  <a:txBody>
                    <a:bodyPr/>
                    <a:lstStyle/>
                    <a:p>
                      <a:pPr algn="l" fontAlgn="b"/>
                      <a:r>
                        <a:rPr lang="en-US" sz="1300" b="1" i="0" u="none" strike="noStrike" dirty="0">
                          <a:solidFill>
                            <a:schemeClr val="tx1"/>
                          </a:solidFill>
                          <a:effectLst/>
                          <a:latin typeface="Book Antiqua" panose="02040602050305030304" pitchFamily="18" charset="0"/>
                        </a:rPr>
                        <a:t>Total External Debt % GDP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22.7%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23.1%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24.5%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56041053"/>
                  </a:ext>
                </a:extLst>
              </a:tr>
              <a:tr h="436245">
                <a:tc>
                  <a:txBody>
                    <a:bodyPr/>
                    <a:lstStyle/>
                    <a:p>
                      <a:pPr algn="l" fontAlgn="b"/>
                      <a:r>
                        <a:rPr lang="en-US" sz="1300" b="1" i="0" u="none" strike="noStrike" dirty="0">
                          <a:solidFill>
                            <a:schemeClr val="tx1"/>
                          </a:solidFill>
                          <a:effectLst/>
                          <a:latin typeface="Book Antiqua" panose="02040602050305030304" pitchFamily="18" charset="0"/>
                        </a:rPr>
                        <a:t>Total Debt % of GDP</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32.41%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33.79%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36.34%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36.30%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en-GB" sz="1300" b="0" i="0" u="none" strike="noStrike" kern="1200" dirty="0">
                          <a:solidFill>
                            <a:schemeClr val="tx1"/>
                          </a:solidFill>
                          <a:effectLst/>
                          <a:latin typeface="Book Antiqua" panose="02040602050305030304" pitchFamily="18" charset="0"/>
                          <a:ea typeface="+mn-ea"/>
                          <a:cs typeface="+mn-cs"/>
                        </a:rPr>
                        <a:t>41.75%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83374366"/>
                  </a:ext>
                </a:extLst>
              </a:tr>
            </a:tbl>
          </a:graphicData>
        </a:graphic>
      </p:graphicFrame>
      <p:sp>
        <p:nvSpPr>
          <p:cNvPr id="19" name="Slide Number Placeholder 18">
            <a:extLst>
              <a:ext uri="{FF2B5EF4-FFF2-40B4-BE49-F238E27FC236}">
                <a16:creationId xmlns:a16="http://schemas.microsoft.com/office/drawing/2014/main" id="{72251B9D-F1B9-7AD5-A940-D1E77E5AA2AC}"/>
              </a:ext>
            </a:extLst>
          </p:cNvPr>
          <p:cNvSpPr>
            <a:spLocks noGrp="1"/>
          </p:cNvSpPr>
          <p:nvPr>
            <p:ph type="sldNum" sz="quarter" idx="12"/>
          </p:nvPr>
        </p:nvSpPr>
        <p:spPr/>
        <p:txBody>
          <a:bodyPr/>
          <a:lstStyle/>
          <a:p>
            <a:fld id="{B6F15528-21DE-4FAA-801E-634DDDAF4B2B}" type="slidenum">
              <a:rPr lang="en-US" smtClean="0"/>
              <a:pPr/>
              <a:t>25</a:t>
            </a:fld>
            <a:endParaRPr lang="en-US"/>
          </a:p>
        </p:txBody>
      </p:sp>
      <p:sp>
        <p:nvSpPr>
          <p:cNvPr id="27" name="TextBox 12">
            <a:extLst>
              <a:ext uri="{FF2B5EF4-FFF2-40B4-BE49-F238E27FC236}">
                <a16:creationId xmlns:a16="http://schemas.microsoft.com/office/drawing/2014/main" id="{B9E0E27A-1446-07CF-93C9-B81FD09329F4}"/>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28" name="AutoShape 11">
            <a:extLst>
              <a:ext uri="{FF2B5EF4-FFF2-40B4-BE49-F238E27FC236}">
                <a16:creationId xmlns:a16="http://schemas.microsoft.com/office/drawing/2014/main" id="{EA613763-1286-BFD3-F69F-DCBABD1CE6B0}"/>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9" name="TextBox 35">
            <a:extLst>
              <a:ext uri="{FF2B5EF4-FFF2-40B4-BE49-F238E27FC236}">
                <a16:creationId xmlns:a16="http://schemas.microsoft.com/office/drawing/2014/main" id="{2BBC99BA-A5EC-D1E8-239B-76C5B7869B59}"/>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25</a:t>
            </a:r>
          </a:p>
        </p:txBody>
      </p:sp>
      <p:sp>
        <p:nvSpPr>
          <p:cNvPr id="30" name="TextBox 35">
            <a:extLst>
              <a:ext uri="{FF2B5EF4-FFF2-40B4-BE49-F238E27FC236}">
                <a16:creationId xmlns:a16="http://schemas.microsoft.com/office/drawing/2014/main" id="{5B7CBBC7-6DAC-CB91-3990-501A51E94D3C}"/>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latin typeface="Anton" pitchFamily="2" charset="0"/>
                <a:ea typeface="Roboto"/>
                <a:cs typeface="Roboto"/>
                <a:sym typeface="Roboto"/>
              </a:rPr>
              <a:t>Macro Economic Report 2025</a:t>
            </a:r>
          </a:p>
        </p:txBody>
      </p:sp>
      <p:sp>
        <p:nvSpPr>
          <p:cNvPr id="31" name="AutoShape 11">
            <a:extLst>
              <a:ext uri="{FF2B5EF4-FFF2-40B4-BE49-F238E27FC236}">
                <a16:creationId xmlns:a16="http://schemas.microsoft.com/office/drawing/2014/main" id="{0491DAC8-B898-92DD-C8F5-3095D0C8067A}"/>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40257112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264046" y="-191098"/>
            <a:ext cx="1130875" cy="10884498"/>
            <a:chOff x="0" y="0"/>
            <a:chExt cx="405280" cy="3900758"/>
          </a:xfrm>
        </p:grpSpPr>
        <p:sp>
          <p:nvSpPr>
            <p:cNvPr id="3" name="Freeform 3"/>
            <p:cNvSpPr/>
            <p:nvPr/>
          </p:nvSpPr>
          <p:spPr>
            <a:xfrm>
              <a:off x="0" y="0"/>
              <a:ext cx="405280" cy="3900758"/>
            </a:xfrm>
            <a:custGeom>
              <a:avLst/>
              <a:gdLst/>
              <a:ahLst/>
              <a:cxnLst/>
              <a:rect l="l" t="t" r="r" b="b"/>
              <a:pathLst>
                <a:path w="405280" h="3900758">
                  <a:moveTo>
                    <a:pt x="0" y="0"/>
                  </a:moveTo>
                  <a:lnTo>
                    <a:pt x="405280" y="0"/>
                  </a:lnTo>
                  <a:lnTo>
                    <a:pt x="405280" y="3900758"/>
                  </a:lnTo>
                  <a:lnTo>
                    <a:pt x="0" y="3900758"/>
                  </a:lnTo>
                  <a:close/>
                </a:path>
              </a:pathLst>
            </a:custGeom>
            <a:solidFill>
              <a:srgbClr val="048AA2"/>
            </a:solidFill>
          </p:spPr>
        </p:sp>
        <p:sp>
          <p:nvSpPr>
            <p:cNvPr id="4" name="TextBox 4"/>
            <p:cNvSpPr txBox="1"/>
            <p:nvPr/>
          </p:nvSpPr>
          <p:spPr>
            <a:xfrm>
              <a:off x="0" y="19050"/>
              <a:ext cx="405280" cy="3881708"/>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7434816" y="0"/>
            <a:ext cx="1677991" cy="10884498"/>
            <a:chOff x="0" y="0"/>
            <a:chExt cx="601354" cy="3900758"/>
          </a:xfrm>
          <a:solidFill>
            <a:schemeClr val="accent5">
              <a:lumMod val="50000"/>
            </a:schemeClr>
          </a:solidFill>
        </p:grpSpPr>
        <p:sp>
          <p:nvSpPr>
            <p:cNvPr id="9" name="Freeform 9"/>
            <p:cNvSpPr/>
            <p:nvPr/>
          </p:nvSpPr>
          <p:spPr>
            <a:xfrm>
              <a:off x="0" y="0"/>
              <a:ext cx="405280" cy="3900758"/>
            </a:xfrm>
            <a:custGeom>
              <a:avLst/>
              <a:gdLst/>
              <a:ahLst/>
              <a:cxnLst/>
              <a:rect l="l" t="t" r="r" b="b"/>
              <a:pathLst>
                <a:path w="405280" h="3900758">
                  <a:moveTo>
                    <a:pt x="0" y="0"/>
                  </a:moveTo>
                  <a:lnTo>
                    <a:pt x="405280" y="0"/>
                  </a:lnTo>
                  <a:lnTo>
                    <a:pt x="405280" y="3900758"/>
                  </a:lnTo>
                  <a:lnTo>
                    <a:pt x="0" y="3900758"/>
                  </a:lnTo>
                  <a:close/>
                </a:path>
              </a:pathLst>
            </a:custGeom>
            <a:grpFill/>
          </p:spPr>
        </p:sp>
        <p:sp>
          <p:nvSpPr>
            <p:cNvPr id="10" name="TextBox 10"/>
            <p:cNvSpPr txBox="1"/>
            <p:nvPr/>
          </p:nvSpPr>
          <p:spPr>
            <a:xfrm>
              <a:off x="196074" y="19050"/>
              <a:ext cx="405280" cy="3881708"/>
            </a:xfrm>
            <a:prstGeom prst="rect">
              <a:avLst/>
            </a:prstGeom>
            <a:grpFill/>
          </p:spPr>
          <p:txBody>
            <a:bodyPr lIns="50800" tIns="50800" rIns="50800" bIns="50800" rtlCol="0" anchor="ctr"/>
            <a:lstStyle/>
            <a:p>
              <a:pPr algn="ctr">
                <a:lnSpc>
                  <a:spcPts val="1400"/>
                </a:lnSpc>
              </a:pPr>
              <a:endParaRPr dirty="0"/>
            </a:p>
          </p:txBody>
        </p:sp>
      </p:grpSp>
      <p:grpSp>
        <p:nvGrpSpPr>
          <p:cNvPr id="11" name="Group 11"/>
          <p:cNvGrpSpPr/>
          <p:nvPr/>
        </p:nvGrpSpPr>
        <p:grpSpPr>
          <a:xfrm>
            <a:off x="-494003" y="9557562"/>
            <a:ext cx="1130875" cy="378438"/>
            <a:chOff x="0" y="0"/>
            <a:chExt cx="405280" cy="135624"/>
          </a:xfrm>
        </p:grpSpPr>
        <p:sp>
          <p:nvSpPr>
            <p:cNvPr id="12" name="Freeform 12"/>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p:cNvGrpSpPr/>
          <p:nvPr/>
        </p:nvGrpSpPr>
        <p:grpSpPr>
          <a:xfrm>
            <a:off x="-774925" y="8932411"/>
            <a:ext cx="1130875" cy="378438"/>
            <a:chOff x="0" y="0"/>
            <a:chExt cx="405280" cy="135624"/>
          </a:xfrm>
        </p:grpSpPr>
        <p:sp>
          <p:nvSpPr>
            <p:cNvPr id="15" name="Freeform 15"/>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18" name="TextBox 18"/>
          <p:cNvSpPr txBox="1"/>
          <p:nvPr/>
        </p:nvSpPr>
        <p:spPr>
          <a:xfrm>
            <a:off x="388287" y="6407005"/>
            <a:ext cx="6168652" cy="3462999"/>
          </a:xfrm>
          <a:prstGeom prst="rect">
            <a:avLst/>
          </a:prstGeom>
        </p:spPr>
        <p:txBody>
          <a:bodyPr lIns="0" tIns="0" rIns="0" bIns="0" rtlCol="0" anchor="t">
            <a:spAutoFit/>
          </a:bodyPr>
          <a:lstStyle/>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Moody's downgraded Bangladesh's sovereign rating from B1 to B2 with a negative outlook, which also impacted six banks, including BRAC Bank, City Bank, and Dutch-Bangla Bank. Moody's Ratings has downgraded Bangladesh's banking system outlook from "stable" to "negative after rescheduling facility.</a:t>
            </a:r>
          </a:p>
          <a:p>
            <a:pPr algn="just">
              <a:lnSpc>
                <a:spcPts val="1559"/>
              </a:lnSpc>
            </a:pPr>
            <a:endParaRPr lang="en-US" sz="1299" dirty="0">
              <a:solidFill>
                <a:srgbClr val="000000"/>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Whereas S&amp;P downgraded from BB- to B+. The downgrade could still impact investor confidence, foreign fund pricing, and overall trust in the banking system.</a:t>
            </a:r>
          </a:p>
          <a:p>
            <a:pPr algn="just">
              <a:lnSpc>
                <a:spcPts val="1559"/>
              </a:lnSpc>
            </a:pPr>
            <a:endParaRPr lang="en-US" sz="1299" dirty="0">
              <a:solidFill>
                <a:srgbClr val="000000"/>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The rating emphasizes structural weaknesses such as liquidity constraints, politically influenced loan defaults, and poor asset quality under the previous regime. </a:t>
            </a:r>
          </a:p>
          <a:p>
            <a:pPr algn="just">
              <a:lnSpc>
                <a:spcPts val="1559"/>
              </a:lnSpc>
            </a:pPr>
            <a:endParaRPr lang="en-US" sz="1299" dirty="0">
              <a:solidFill>
                <a:srgbClr val="000000"/>
              </a:solidFill>
              <a:latin typeface="Book Antiqua" panose="02040602050305030304" pitchFamily="18" charset="0"/>
              <a:ea typeface="PT Sans"/>
              <a:cs typeface="PT Sans"/>
              <a:sym typeface="PT Sans"/>
            </a:endParaRPr>
          </a:p>
          <a:p>
            <a:pPr marL="280669" lvl="1" indent="-140335" algn="just">
              <a:lnSpc>
                <a:spcPts val="1559"/>
              </a:lnSpc>
              <a:buFont typeface="Arial"/>
              <a:buChar char="•"/>
            </a:pPr>
            <a:r>
              <a:rPr lang="en-US" sz="1299" dirty="0">
                <a:solidFill>
                  <a:srgbClr val="000000"/>
                </a:solidFill>
                <a:latin typeface="Book Antiqua" panose="02040602050305030304" pitchFamily="18" charset="0"/>
                <a:ea typeface="PT Sans"/>
                <a:cs typeface="PT Sans"/>
                <a:sym typeface="PT Sans"/>
              </a:rPr>
              <a:t>Moody’s has failed to account for the recent reforms by Bangladesh Bank, including steps to improve asset quality and align regulatory practices with international standards.</a:t>
            </a:r>
          </a:p>
          <a:p>
            <a:pPr algn="just">
              <a:lnSpc>
                <a:spcPts val="1439"/>
              </a:lnSpc>
            </a:pPr>
            <a:endParaRPr lang="en-US" sz="1299" dirty="0">
              <a:solidFill>
                <a:srgbClr val="000000"/>
              </a:solidFill>
              <a:latin typeface="Book Antiqua" panose="02040602050305030304" pitchFamily="18" charset="0"/>
              <a:ea typeface="PT Sans"/>
              <a:cs typeface="PT Sans"/>
              <a:sym typeface="PT Sans"/>
            </a:endParaRPr>
          </a:p>
        </p:txBody>
      </p:sp>
      <p:sp>
        <p:nvSpPr>
          <p:cNvPr id="19" name="TextBox 19"/>
          <p:cNvSpPr txBox="1"/>
          <p:nvPr/>
        </p:nvSpPr>
        <p:spPr>
          <a:xfrm>
            <a:off x="753633" y="822675"/>
            <a:ext cx="5803306" cy="1177290"/>
          </a:xfrm>
          <a:prstGeom prst="rect">
            <a:avLst/>
          </a:prstGeom>
        </p:spPr>
        <p:txBody>
          <a:bodyPr lIns="0" tIns="0" rIns="0" bIns="0" rtlCol="0" anchor="t">
            <a:spAutoFit/>
          </a:bodyPr>
          <a:lstStyle/>
          <a:p>
            <a:pPr algn="l">
              <a:lnSpc>
                <a:spcPts val="3599"/>
              </a:lnSpc>
            </a:pPr>
            <a:r>
              <a:rPr lang="en-US" sz="3599">
                <a:solidFill>
                  <a:srgbClr val="2C524E"/>
                </a:solidFill>
                <a:latin typeface="Anton"/>
                <a:ea typeface="Anton"/>
                <a:cs typeface="Anton"/>
                <a:sym typeface="Anton"/>
              </a:rPr>
              <a:t>Bangladesh Credit Rating</a:t>
            </a:r>
          </a:p>
          <a:p>
            <a:pPr algn="l">
              <a:lnSpc>
                <a:spcPts val="1900"/>
              </a:lnSpc>
            </a:pPr>
            <a:endParaRPr lang="en-US" sz="3599">
              <a:solidFill>
                <a:srgbClr val="2C524E"/>
              </a:solidFill>
              <a:latin typeface="Anton"/>
              <a:ea typeface="Anton"/>
              <a:cs typeface="Anton"/>
              <a:sym typeface="Anton"/>
            </a:endParaRPr>
          </a:p>
          <a:p>
            <a:pPr algn="l">
              <a:lnSpc>
                <a:spcPts val="3599"/>
              </a:lnSpc>
            </a:pPr>
            <a:endParaRPr lang="en-US" sz="3599">
              <a:solidFill>
                <a:srgbClr val="2C524E"/>
              </a:solidFill>
              <a:latin typeface="Anton"/>
              <a:ea typeface="Anton"/>
              <a:cs typeface="Anton"/>
              <a:sym typeface="Anton"/>
            </a:endParaRPr>
          </a:p>
        </p:txBody>
      </p:sp>
      <p:grpSp>
        <p:nvGrpSpPr>
          <p:cNvPr id="20" name="Group 20"/>
          <p:cNvGrpSpPr/>
          <p:nvPr/>
        </p:nvGrpSpPr>
        <p:grpSpPr>
          <a:xfrm>
            <a:off x="1534926" y="2566105"/>
            <a:ext cx="604407" cy="604407"/>
            <a:chOff x="0" y="0"/>
            <a:chExt cx="812800" cy="812800"/>
          </a:xfrm>
        </p:grpSpPr>
        <p:sp>
          <p:nvSpPr>
            <p:cNvPr id="21" name="Freeform 2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22" name="TextBox 22"/>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B2</a:t>
              </a:r>
            </a:p>
          </p:txBody>
        </p:sp>
      </p:grpSp>
      <p:grpSp>
        <p:nvGrpSpPr>
          <p:cNvPr id="23" name="Group 23"/>
          <p:cNvGrpSpPr/>
          <p:nvPr/>
        </p:nvGrpSpPr>
        <p:grpSpPr>
          <a:xfrm>
            <a:off x="1534926" y="3566512"/>
            <a:ext cx="604407" cy="604407"/>
            <a:chOff x="0" y="0"/>
            <a:chExt cx="812800" cy="812800"/>
          </a:xfrm>
        </p:grpSpPr>
        <p:sp>
          <p:nvSpPr>
            <p:cNvPr id="24" name="Freeform 2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25" name="TextBox 25"/>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B1</a:t>
              </a:r>
            </a:p>
          </p:txBody>
        </p:sp>
      </p:grpSp>
      <p:grpSp>
        <p:nvGrpSpPr>
          <p:cNvPr id="26" name="Group 26"/>
          <p:cNvGrpSpPr/>
          <p:nvPr/>
        </p:nvGrpSpPr>
        <p:grpSpPr>
          <a:xfrm>
            <a:off x="1534926" y="4566920"/>
            <a:ext cx="604407" cy="604407"/>
            <a:chOff x="0" y="0"/>
            <a:chExt cx="812800" cy="812800"/>
          </a:xfrm>
        </p:grpSpPr>
        <p:sp>
          <p:nvSpPr>
            <p:cNvPr id="27" name="Freeform 2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28" name="TextBox 28"/>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Ba3</a:t>
              </a:r>
            </a:p>
          </p:txBody>
        </p:sp>
      </p:grpSp>
      <p:grpSp>
        <p:nvGrpSpPr>
          <p:cNvPr id="29" name="Group 29"/>
          <p:cNvGrpSpPr/>
          <p:nvPr/>
        </p:nvGrpSpPr>
        <p:grpSpPr>
          <a:xfrm>
            <a:off x="1534926" y="5571377"/>
            <a:ext cx="604407" cy="604407"/>
            <a:chOff x="0" y="0"/>
            <a:chExt cx="812800" cy="812800"/>
          </a:xfrm>
        </p:grpSpPr>
        <p:sp>
          <p:nvSpPr>
            <p:cNvPr id="30" name="Freeform 3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31" name="TextBox 31"/>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Ba3</a:t>
              </a:r>
            </a:p>
          </p:txBody>
        </p:sp>
      </p:grpSp>
      <p:grpSp>
        <p:nvGrpSpPr>
          <p:cNvPr id="32" name="Group 32"/>
          <p:cNvGrpSpPr/>
          <p:nvPr/>
        </p:nvGrpSpPr>
        <p:grpSpPr>
          <a:xfrm>
            <a:off x="4718482" y="2566105"/>
            <a:ext cx="604407" cy="604407"/>
            <a:chOff x="0" y="0"/>
            <a:chExt cx="812800" cy="812800"/>
          </a:xfrm>
        </p:grpSpPr>
        <p:sp>
          <p:nvSpPr>
            <p:cNvPr id="33" name="Freeform 3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34" name="TextBox 34"/>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a:t>
              </a:r>
            </a:p>
          </p:txBody>
        </p:sp>
      </p:grpSp>
      <p:grpSp>
        <p:nvGrpSpPr>
          <p:cNvPr id="35" name="Group 35"/>
          <p:cNvGrpSpPr/>
          <p:nvPr/>
        </p:nvGrpSpPr>
        <p:grpSpPr>
          <a:xfrm>
            <a:off x="4718482" y="3566512"/>
            <a:ext cx="604407" cy="604407"/>
            <a:chOff x="0" y="0"/>
            <a:chExt cx="812800" cy="812800"/>
          </a:xfrm>
        </p:grpSpPr>
        <p:sp>
          <p:nvSpPr>
            <p:cNvPr id="36" name="Freeform 3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37" name="TextBox 37"/>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BB-</a:t>
              </a:r>
            </a:p>
          </p:txBody>
        </p:sp>
      </p:grpSp>
      <p:grpSp>
        <p:nvGrpSpPr>
          <p:cNvPr id="38" name="Group 38"/>
          <p:cNvGrpSpPr/>
          <p:nvPr/>
        </p:nvGrpSpPr>
        <p:grpSpPr>
          <a:xfrm>
            <a:off x="4718482" y="4566920"/>
            <a:ext cx="604407" cy="604407"/>
            <a:chOff x="0" y="0"/>
            <a:chExt cx="812800" cy="812800"/>
          </a:xfrm>
        </p:grpSpPr>
        <p:sp>
          <p:nvSpPr>
            <p:cNvPr id="39" name="Freeform 3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48AA2"/>
            </a:solidFill>
          </p:spPr>
        </p:sp>
        <p:sp>
          <p:nvSpPr>
            <p:cNvPr id="40" name="TextBox 40"/>
            <p:cNvSpPr txBox="1"/>
            <p:nvPr/>
          </p:nvSpPr>
          <p:spPr>
            <a:xfrm>
              <a:off x="76200" y="95250"/>
              <a:ext cx="660400" cy="641350"/>
            </a:xfrm>
            <a:prstGeom prst="rect">
              <a:avLst/>
            </a:prstGeom>
          </p:spPr>
          <p:txBody>
            <a:bodyPr lIns="50800" tIns="50800" rIns="50800" bIns="50800" rtlCol="0" anchor="ctr"/>
            <a:lstStyle/>
            <a:p>
              <a:pPr algn="ctr">
                <a:lnSpc>
                  <a:spcPts val="1400"/>
                </a:lnSpc>
              </a:pPr>
              <a:r>
                <a:rPr lang="en-US" sz="1400" b="1" dirty="0">
                  <a:solidFill>
                    <a:schemeClr val="bg1"/>
                  </a:solidFill>
                  <a:latin typeface="PT Sans Bold"/>
                  <a:ea typeface="PT Sans Bold"/>
                  <a:cs typeface="PT Sans Bold"/>
                  <a:sym typeface="PT Sans Bold"/>
                </a:rPr>
                <a:t>BB-</a:t>
              </a:r>
            </a:p>
          </p:txBody>
        </p:sp>
      </p:grpSp>
      <p:grpSp>
        <p:nvGrpSpPr>
          <p:cNvPr id="41" name="Group 41"/>
          <p:cNvGrpSpPr/>
          <p:nvPr/>
        </p:nvGrpSpPr>
        <p:grpSpPr>
          <a:xfrm>
            <a:off x="636872" y="1746842"/>
            <a:ext cx="2374686" cy="506246"/>
            <a:chOff x="0" y="0"/>
            <a:chExt cx="851034" cy="181427"/>
          </a:xfrm>
        </p:grpSpPr>
        <p:sp>
          <p:nvSpPr>
            <p:cNvPr id="42" name="Freeform 42"/>
            <p:cNvSpPr/>
            <p:nvPr/>
          </p:nvSpPr>
          <p:spPr>
            <a:xfrm>
              <a:off x="0" y="0"/>
              <a:ext cx="851034" cy="181427"/>
            </a:xfrm>
            <a:custGeom>
              <a:avLst/>
              <a:gdLst/>
              <a:ahLst/>
              <a:cxnLst/>
              <a:rect l="l" t="t" r="r" b="b"/>
              <a:pathLst>
                <a:path w="851034" h="181427">
                  <a:moveTo>
                    <a:pt x="0" y="0"/>
                  </a:moveTo>
                  <a:lnTo>
                    <a:pt x="851034" y="0"/>
                  </a:lnTo>
                  <a:lnTo>
                    <a:pt x="851034" y="181427"/>
                  </a:lnTo>
                  <a:lnTo>
                    <a:pt x="0" y="181427"/>
                  </a:lnTo>
                  <a:close/>
                </a:path>
              </a:pathLst>
            </a:custGeom>
            <a:solidFill>
              <a:srgbClr val="BB8C21"/>
            </a:solidFill>
          </p:spPr>
        </p:sp>
        <p:sp>
          <p:nvSpPr>
            <p:cNvPr id="43" name="TextBox 43"/>
            <p:cNvSpPr txBox="1"/>
            <p:nvPr/>
          </p:nvSpPr>
          <p:spPr>
            <a:xfrm>
              <a:off x="0" y="47625"/>
              <a:ext cx="851034" cy="133802"/>
            </a:xfrm>
            <a:prstGeom prst="rect">
              <a:avLst/>
            </a:prstGeom>
          </p:spPr>
          <p:txBody>
            <a:bodyPr lIns="50800" tIns="50800" rIns="50800" bIns="50800" rtlCol="0" anchor="ctr"/>
            <a:lstStyle/>
            <a:p>
              <a:pPr algn="ctr">
                <a:lnSpc>
                  <a:spcPts val="2299"/>
                </a:lnSpc>
              </a:pPr>
              <a:r>
                <a:rPr lang="en-US" sz="2299" b="1" dirty="0">
                  <a:solidFill>
                    <a:schemeClr val="bg1"/>
                  </a:solidFill>
                  <a:latin typeface="PT Sans Bold"/>
                  <a:ea typeface="PT Sans Bold"/>
                  <a:cs typeface="PT Sans Bold"/>
                  <a:sym typeface="PT Sans Bold"/>
                </a:rPr>
                <a:t>MOODY’S</a:t>
              </a:r>
            </a:p>
          </p:txBody>
        </p:sp>
      </p:grpSp>
      <p:grpSp>
        <p:nvGrpSpPr>
          <p:cNvPr id="44" name="Group 44"/>
          <p:cNvGrpSpPr/>
          <p:nvPr/>
        </p:nvGrpSpPr>
        <p:grpSpPr>
          <a:xfrm>
            <a:off x="3833343" y="1746842"/>
            <a:ext cx="2374686" cy="506246"/>
            <a:chOff x="0" y="0"/>
            <a:chExt cx="851034" cy="181427"/>
          </a:xfrm>
        </p:grpSpPr>
        <p:sp>
          <p:nvSpPr>
            <p:cNvPr id="45" name="Freeform 45"/>
            <p:cNvSpPr/>
            <p:nvPr/>
          </p:nvSpPr>
          <p:spPr>
            <a:xfrm>
              <a:off x="0" y="0"/>
              <a:ext cx="851034" cy="181427"/>
            </a:xfrm>
            <a:custGeom>
              <a:avLst/>
              <a:gdLst/>
              <a:ahLst/>
              <a:cxnLst/>
              <a:rect l="l" t="t" r="r" b="b"/>
              <a:pathLst>
                <a:path w="851034" h="181427">
                  <a:moveTo>
                    <a:pt x="0" y="0"/>
                  </a:moveTo>
                  <a:lnTo>
                    <a:pt x="851034" y="0"/>
                  </a:lnTo>
                  <a:lnTo>
                    <a:pt x="851034" y="181427"/>
                  </a:lnTo>
                  <a:lnTo>
                    <a:pt x="0" y="181427"/>
                  </a:lnTo>
                  <a:close/>
                </a:path>
              </a:pathLst>
            </a:custGeom>
            <a:solidFill>
              <a:srgbClr val="BB8C21"/>
            </a:solidFill>
          </p:spPr>
        </p:sp>
        <p:sp>
          <p:nvSpPr>
            <p:cNvPr id="46" name="TextBox 46"/>
            <p:cNvSpPr txBox="1"/>
            <p:nvPr/>
          </p:nvSpPr>
          <p:spPr>
            <a:xfrm>
              <a:off x="0" y="47625"/>
              <a:ext cx="851034" cy="133802"/>
            </a:xfrm>
            <a:prstGeom prst="rect">
              <a:avLst/>
            </a:prstGeom>
          </p:spPr>
          <p:txBody>
            <a:bodyPr lIns="50800" tIns="50800" rIns="50800" bIns="50800" rtlCol="0" anchor="ctr"/>
            <a:lstStyle/>
            <a:p>
              <a:pPr algn="ctr">
                <a:lnSpc>
                  <a:spcPts val="2299"/>
                </a:lnSpc>
              </a:pPr>
              <a:r>
                <a:rPr lang="en-US" sz="2299" b="1" dirty="0">
                  <a:solidFill>
                    <a:schemeClr val="bg1"/>
                  </a:solidFill>
                  <a:latin typeface="PT Sans Bold"/>
                  <a:ea typeface="PT Sans Bold"/>
                  <a:cs typeface="PT Sans Bold"/>
                  <a:sym typeface="PT Sans Bold"/>
                </a:rPr>
                <a:t>S&amp;P</a:t>
              </a:r>
            </a:p>
          </p:txBody>
        </p:sp>
      </p:grpSp>
      <p:sp>
        <p:nvSpPr>
          <p:cNvPr id="47" name="TextBox 47"/>
          <p:cNvSpPr txBox="1"/>
          <p:nvPr/>
        </p:nvSpPr>
        <p:spPr>
          <a:xfrm>
            <a:off x="636872" y="2773059"/>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NOV 2024</a:t>
            </a:r>
          </a:p>
        </p:txBody>
      </p:sp>
      <p:sp>
        <p:nvSpPr>
          <p:cNvPr id="48" name="TextBox 48"/>
          <p:cNvSpPr txBox="1"/>
          <p:nvPr/>
        </p:nvSpPr>
        <p:spPr>
          <a:xfrm>
            <a:off x="636872" y="3773466"/>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MAY 2023</a:t>
            </a:r>
          </a:p>
        </p:txBody>
      </p:sp>
      <p:sp>
        <p:nvSpPr>
          <p:cNvPr id="49" name="TextBox 49"/>
          <p:cNvSpPr txBox="1"/>
          <p:nvPr/>
        </p:nvSpPr>
        <p:spPr>
          <a:xfrm>
            <a:off x="636872" y="4773591"/>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DEC 2022</a:t>
            </a:r>
          </a:p>
        </p:txBody>
      </p:sp>
      <p:sp>
        <p:nvSpPr>
          <p:cNvPr id="50" name="TextBox 50"/>
          <p:cNvSpPr txBox="1"/>
          <p:nvPr/>
        </p:nvSpPr>
        <p:spPr>
          <a:xfrm>
            <a:off x="636872" y="5773716"/>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APR 2012</a:t>
            </a:r>
          </a:p>
        </p:txBody>
      </p:sp>
      <p:sp>
        <p:nvSpPr>
          <p:cNvPr id="51" name="TextBox 51"/>
          <p:cNvSpPr txBox="1"/>
          <p:nvPr/>
        </p:nvSpPr>
        <p:spPr>
          <a:xfrm>
            <a:off x="3833343" y="2773059"/>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JUL 2024</a:t>
            </a:r>
          </a:p>
        </p:txBody>
      </p:sp>
      <p:sp>
        <p:nvSpPr>
          <p:cNvPr id="52" name="TextBox 52"/>
          <p:cNvSpPr txBox="1"/>
          <p:nvPr/>
        </p:nvSpPr>
        <p:spPr>
          <a:xfrm>
            <a:off x="3833343" y="3773466"/>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JUL 2023</a:t>
            </a:r>
          </a:p>
        </p:txBody>
      </p:sp>
      <p:sp>
        <p:nvSpPr>
          <p:cNvPr id="53" name="TextBox 53"/>
          <p:cNvSpPr txBox="1"/>
          <p:nvPr/>
        </p:nvSpPr>
        <p:spPr>
          <a:xfrm>
            <a:off x="3833343" y="4735491"/>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APR 2010</a:t>
            </a:r>
          </a:p>
        </p:txBody>
      </p:sp>
      <p:sp>
        <p:nvSpPr>
          <p:cNvPr id="54" name="TextBox 54"/>
          <p:cNvSpPr txBox="1"/>
          <p:nvPr/>
        </p:nvSpPr>
        <p:spPr>
          <a:xfrm>
            <a:off x="2234583" y="2773059"/>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NEGATIVE</a:t>
            </a:r>
          </a:p>
        </p:txBody>
      </p:sp>
      <p:sp>
        <p:nvSpPr>
          <p:cNvPr id="55" name="TextBox 55"/>
          <p:cNvSpPr txBox="1"/>
          <p:nvPr/>
        </p:nvSpPr>
        <p:spPr>
          <a:xfrm>
            <a:off x="5466171" y="3773466"/>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NEGATIVE</a:t>
            </a:r>
          </a:p>
        </p:txBody>
      </p:sp>
      <p:sp>
        <p:nvSpPr>
          <p:cNvPr id="56" name="TextBox 56"/>
          <p:cNvSpPr txBox="1"/>
          <p:nvPr/>
        </p:nvSpPr>
        <p:spPr>
          <a:xfrm>
            <a:off x="2235108" y="3773466"/>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STABLE</a:t>
            </a:r>
          </a:p>
        </p:txBody>
      </p:sp>
      <p:sp>
        <p:nvSpPr>
          <p:cNvPr id="57" name="TextBox 57"/>
          <p:cNvSpPr txBox="1"/>
          <p:nvPr/>
        </p:nvSpPr>
        <p:spPr>
          <a:xfrm>
            <a:off x="2210342" y="5778331"/>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STABLE</a:t>
            </a:r>
          </a:p>
        </p:txBody>
      </p:sp>
      <p:sp>
        <p:nvSpPr>
          <p:cNvPr id="58" name="TextBox 58"/>
          <p:cNvSpPr txBox="1"/>
          <p:nvPr/>
        </p:nvSpPr>
        <p:spPr>
          <a:xfrm>
            <a:off x="5466171" y="4735491"/>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STABLE</a:t>
            </a:r>
          </a:p>
        </p:txBody>
      </p:sp>
      <p:sp>
        <p:nvSpPr>
          <p:cNvPr id="59" name="TextBox 59"/>
          <p:cNvSpPr txBox="1"/>
          <p:nvPr/>
        </p:nvSpPr>
        <p:spPr>
          <a:xfrm>
            <a:off x="5466171" y="2773059"/>
            <a:ext cx="801216" cy="1905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STABLE</a:t>
            </a:r>
          </a:p>
        </p:txBody>
      </p:sp>
      <p:sp>
        <p:nvSpPr>
          <p:cNvPr id="60" name="TextBox 60"/>
          <p:cNvSpPr txBox="1"/>
          <p:nvPr/>
        </p:nvSpPr>
        <p:spPr>
          <a:xfrm>
            <a:off x="2235108" y="4680648"/>
            <a:ext cx="801216" cy="381000"/>
          </a:xfrm>
          <a:prstGeom prst="rect">
            <a:avLst/>
          </a:prstGeom>
        </p:spPr>
        <p:txBody>
          <a:bodyPr lIns="0" tIns="0" rIns="0" bIns="0" rtlCol="0" anchor="t">
            <a:spAutoFit/>
          </a:bodyPr>
          <a:lstStyle/>
          <a:p>
            <a:pPr algn="l">
              <a:lnSpc>
                <a:spcPts val="1559"/>
              </a:lnSpc>
            </a:pPr>
            <a:r>
              <a:rPr lang="en-US" sz="1299">
                <a:solidFill>
                  <a:srgbClr val="000000"/>
                </a:solidFill>
                <a:latin typeface="PT Sans"/>
                <a:ea typeface="PT Sans"/>
                <a:cs typeface="PT Sans"/>
                <a:sym typeface="PT Sans"/>
              </a:rPr>
              <a:t>UNDER REVIEW</a:t>
            </a:r>
          </a:p>
        </p:txBody>
      </p:sp>
      <p:sp>
        <p:nvSpPr>
          <p:cNvPr id="61" name="Slide Number Placeholder 60">
            <a:extLst>
              <a:ext uri="{FF2B5EF4-FFF2-40B4-BE49-F238E27FC236}">
                <a16:creationId xmlns:a16="http://schemas.microsoft.com/office/drawing/2014/main" id="{B40A393C-68AC-5AD7-0144-00BFAFCE02DF}"/>
              </a:ext>
            </a:extLst>
          </p:cNvPr>
          <p:cNvSpPr>
            <a:spLocks noGrp="1"/>
          </p:cNvSpPr>
          <p:nvPr>
            <p:ph type="sldNum" sz="quarter" idx="12"/>
          </p:nvPr>
        </p:nvSpPr>
        <p:spPr/>
        <p:txBody>
          <a:bodyPr/>
          <a:lstStyle/>
          <a:p>
            <a:fld id="{B6F15528-21DE-4FAA-801E-634DDDAF4B2B}" type="slidenum">
              <a:rPr lang="en-US" smtClean="0"/>
              <a:pPr/>
              <a:t>26</a:t>
            </a:fld>
            <a:endParaRPr lang="en-US"/>
          </a:p>
        </p:txBody>
      </p:sp>
      <p:sp>
        <p:nvSpPr>
          <p:cNvPr id="62" name="TextBox 12">
            <a:extLst>
              <a:ext uri="{FF2B5EF4-FFF2-40B4-BE49-F238E27FC236}">
                <a16:creationId xmlns:a16="http://schemas.microsoft.com/office/drawing/2014/main" id="{D80FF141-009C-F2F9-55F6-9DE8E21574BB}"/>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63" name="AutoShape 11">
            <a:extLst>
              <a:ext uri="{FF2B5EF4-FFF2-40B4-BE49-F238E27FC236}">
                <a16:creationId xmlns:a16="http://schemas.microsoft.com/office/drawing/2014/main" id="{3959DA05-7FCA-3F8C-672B-BF4655306B31}"/>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64" name="TextBox 35">
            <a:extLst>
              <a:ext uri="{FF2B5EF4-FFF2-40B4-BE49-F238E27FC236}">
                <a16:creationId xmlns:a16="http://schemas.microsoft.com/office/drawing/2014/main" id="{B60F6600-F435-C498-4CE9-973CED3CCF19}"/>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26</a:t>
            </a:r>
          </a:p>
        </p:txBody>
      </p:sp>
      <p:sp>
        <p:nvSpPr>
          <p:cNvPr id="65" name="AutoShape 11">
            <a:extLst>
              <a:ext uri="{FF2B5EF4-FFF2-40B4-BE49-F238E27FC236}">
                <a16:creationId xmlns:a16="http://schemas.microsoft.com/office/drawing/2014/main" id="{B1F6406F-6DE5-B05D-692F-CA2ED2C54CAB}"/>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604583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63791" y="-162211"/>
            <a:ext cx="7983791" cy="4936960"/>
            <a:chOff x="0" y="0"/>
            <a:chExt cx="2861210" cy="1769295"/>
          </a:xfrm>
          <a:solidFill>
            <a:schemeClr val="accent5">
              <a:lumMod val="50000"/>
            </a:schemeClr>
          </a:solidFill>
        </p:grpSpPr>
        <p:sp>
          <p:nvSpPr>
            <p:cNvPr id="3" name="Freeform 3"/>
            <p:cNvSpPr/>
            <p:nvPr/>
          </p:nvSpPr>
          <p:spPr>
            <a:xfrm>
              <a:off x="0" y="0"/>
              <a:ext cx="2861210" cy="1769295"/>
            </a:xfrm>
            <a:custGeom>
              <a:avLst/>
              <a:gdLst/>
              <a:ahLst/>
              <a:cxnLst/>
              <a:rect l="l" t="t" r="r" b="b"/>
              <a:pathLst>
                <a:path w="2861210" h="1769295">
                  <a:moveTo>
                    <a:pt x="0" y="0"/>
                  </a:moveTo>
                  <a:lnTo>
                    <a:pt x="2861210" y="0"/>
                  </a:lnTo>
                  <a:lnTo>
                    <a:pt x="2861210" y="1769295"/>
                  </a:lnTo>
                  <a:lnTo>
                    <a:pt x="0" y="1769295"/>
                  </a:lnTo>
                  <a:close/>
                </a:path>
              </a:pathLst>
            </a:custGeom>
            <a:grpFill/>
          </p:spPr>
        </p:sp>
        <p:sp>
          <p:nvSpPr>
            <p:cNvPr id="4" name="TextBox 4"/>
            <p:cNvSpPr txBox="1"/>
            <p:nvPr/>
          </p:nvSpPr>
          <p:spPr>
            <a:xfrm>
              <a:off x="0" y="19050"/>
              <a:ext cx="2861210" cy="1750245"/>
            </a:xfrm>
            <a:prstGeom prst="rect">
              <a:avLst/>
            </a:prstGeom>
            <a:grpFill/>
          </p:spPr>
          <p:txBody>
            <a:bodyPr lIns="50800" tIns="50800" rIns="50800" bIns="50800" rtlCol="0" anchor="ctr"/>
            <a:lstStyle/>
            <a:p>
              <a:pPr algn="ctr">
                <a:lnSpc>
                  <a:spcPts val="1400"/>
                </a:lnSpc>
              </a:pPr>
              <a:endParaRPr/>
            </a:p>
          </p:txBody>
        </p:sp>
      </p:grpSp>
      <p:sp>
        <p:nvSpPr>
          <p:cNvPr id="9" name="TextBox 9"/>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0" name="TextBox 10"/>
          <p:cNvSpPr txBox="1"/>
          <p:nvPr/>
        </p:nvSpPr>
        <p:spPr>
          <a:xfrm>
            <a:off x="3092450" y="600353"/>
            <a:ext cx="3933010" cy="4352925"/>
          </a:xfrm>
          <a:prstGeom prst="rect">
            <a:avLst/>
          </a:prstGeom>
        </p:spPr>
        <p:txBody>
          <a:bodyPr wrap="square" lIns="0" tIns="0" rIns="0" bIns="0" rtlCol="0" anchor="t">
            <a:spAutoFit/>
          </a:bodyPr>
          <a:lstStyle/>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Bangladesh is grappling with both a current account deficit and a budget deficit, commonly referred to as a twin deficit. </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Subsidy expenditures in FY25 are projected to rise to Tk 1,12,000 crore, with the corrupted power sector receiving Tk 42,000 crore due to higher energy costs and undue and unplanned capacity payments, while agricultural subsidies are set to increase to Tk 25,000 crore. Export incentives will decline as the country transitions out of LDC status.</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Social safety net allocations will remain at 2.5% of GDP, with a slight rise in beneficiaries but unchanged individual allowances for most groups. </a:t>
            </a:r>
          </a:p>
          <a:p>
            <a:pPr algn="just">
              <a:lnSpc>
                <a:spcPts val="1559"/>
              </a:lnSpc>
            </a:pPr>
            <a:endParaRPr lang="en-US" sz="1299" dirty="0">
              <a:solidFill>
                <a:srgbClr val="FBFBFB"/>
              </a:solidFill>
              <a:latin typeface="PT Sans"/>
              <a:ea typeface="PT Sans"/>
              <a:cs typeface="PT Sans"/>
              <a:sym typeface="PT Sans"/>
            </a:endParaRPr>
          </a:p>
          <a:p>
            <a:pPr marL="280669" lvl="1" indent="-140335" algn="just">
              <a:lnSpc>
                <a:spcPts val="1559"/>
              </a:lnSpc>
              <a:buFont typeface="Arial"/>
              <a:buChar char="•"/>
            </a:pPr>
            <a:r>
              <a:rPr lang="en-US" sz="1299" dirty="0">
                <a:solidFill>
                  <a:srgbClr val="FBFBFB"/>
                </a:solidFill>
                <a:latin typeface="PT Sans"/>
                <a:ea typeface="PT Sans"/>
                <a:cs typeface="PT Sans"/>
                <a:sym typeface="PT Sans"/>
              </a:rPr>
              <a:t>The government plans to reform subsidy and social safety net distribution through mobile financial service (MFS) accounts to improve efficiency and reduce corruption.</a:t>
            </a:r>
          </a:p>
          <a:p>
            <a:pPr algn="just">
              <a:lnSpc>
                <a:spcPts val="1320"/>
              </a:lnSpc>
            </a:pPr>
            <a:endParaRPr lang="en-US" sz="1299" dirty="0">
              <a:solidFill>
                <a:srgbClr val="FBFBFB"/>
              </a:solidFill>
              <a:latin typeface="PT Sans"/>
              <a:ea typeface="PT Sans"/>
              <a:cs typeface="PT Sans"/>
              <a:sym typeface="PT Sans"/>
            </a:endParaRPr>
          </a:p>
        </p:txBody>
      </p:sp>
      <p:sp>
        <p:nvSpPr>
          <p:cNvPr id="12" name="TextBox 12"/>
          <p:cNvSpPr txBox="1"/>
          <p:nvPr/>
        </p:nvSpPr>
        <p:spPr>
          <a:xfrm>
            <a:off x="291060" y="1152391"/>
            <a:ext cx="3277045" cy="2767965"/>
          </a:xfrm>
          <a:prstGeom prst="rect">
            <a:avLst/>
          </a:prstGeom>
        </p:spPr>
        <p:txBody>
          <a:bodyPr lIns="0" tIns="0" rIns="0" bIns="0" rtlCol="0" anchor="t">
            <a:spAutoFit/>
          </a:bodyPr>
          <a:lstStyle/>
          <a:p>
            <a:pPr algn="l">
              <a:lnSpc>
                <a:spcPts val="3599"/>
              </a:lnSpc>
            </a:pPr>
            <a:r>
              <a:rPr lang="en-US" sz="3599">
                <a:solidFill>
                  <a:srgbClr val="FBFBFB"/>
                </a:solidFill>
                <a:latin typeface="Anton"/>
                <a:ea typeface="Anton"/>
                <a:cs typeface="Anton"/>
                <a:sym typeface="Anton"/>
              </a:rPr>
              <a:t>Bangladesh Faces Twin Deficits Amid Rising Subsidy Expenditures</a:t>
            </a:r>
          </a:p>
          <a:p>
            <a:pPr algn="l">
              <a:lnSpc>
                <a:spcPts val="3599"/>
              </a:lnSpc>
            </a:pPr>
            <a:endParaRPr lang="en-US" sz="3599">
              <a:solidFill>
                <a:srgbClr val="FBFBFB"/>
              </a:solidFill>
              <a:latin typeface="Anton"/>
              <a:ea typeface="Anton"/>
              <a:cs typeface="Anton"/>
              <a:sym typeface="Anton"/>
            </a:endParaRPr>
          </a:p>
        </p:txBody>
      </p:sp>
      <p:graphicFrame>
        <p:nvGraphicFramePr>
          <p:cNvPr id="13" name="Chart 12">
            <a:extLst>
              <a:ext uri="{FF2B5EF4-FFF2-40B4-BE49-F238E27FC236}">
                <a16:creationId xmlns:a16="http://schemas.microsoft.com/office/drawing/2014/main" id="{EBA16F86-5C31-C134-F5B8-96691256B993}"/>
              </a:ext>
            </a:extLst>
          </p:cNvPr>
          <p:cNvGraphicFramePr>
            <a:graphicFrameLocks/>
          </p:cNvGraphicFramePr>
          <p:nvPr>
            <p:extLst>
              <p:ext uri="{D42A27DB-BD31-4B8C-83A1-F6EECF244321}">
                <p14:modId xmlns:p14="http://schemas.microsoft.com/office/powerpoint/2010/main" val="2878765070"/>
              </p:ext>
            </p:extLst>
          </p:nvPr>
        </p:nvGraphicFramePr>
        <p:xfrm>
          <a:off x="654050" y="5043361"/>
          <a:ext cx="6629400" cy="4038600"/>
        </p:xfrm>
        <a:graphic>
          <a:graphicData uri="http://schemas.openxmlformats.org/drawingml/2006/chart">
            <c:chart xmlns:c="http://schemas.openxmlformats.org/drawingml/2006/chart" xmlns:r="http://schemas.openxmlformats.org/officeDocument/2006/relationships" r:id="rId2"/>
          </a:graphicData>
        </a:graphic>
      </p:graphicFrame>
      <p:sp>
        <p:nvSpPr>
          <p:cNvPr id="8" name="Slide Number Placeholder 7">
            <a:extLst>
              <a:ext uri="{FF2B5EF4-FFF2-40B4-BE49-F238E27FC236}">
                <a16:creationId xmlns:a16="http://schemas.microsoft.com/office/drawing/2014/main" id="{2036BB09-D133-9B9A-4C60-4B772ACB8647}"/>
              </a:ext>
            </a:extLst>
          </p:cNvPr>
          <p:cNvSpPr>
            <a:spLocks noGrp="1"/>
          </p:cNvSpPr>
          <p:nvPr>
            <p:ph type="sldNum" sz="quarter" idx="12"/>
          </p:nvPr>
        </p:nvSpPr>
        <p:spPr/>
        <p:txBody>
          <a:bodyPr/>
          <a:lstStyle/>
          <a:p>
            <a:fld id="{B6F15528-21DE-4FAA-801E-634DDDAF4B2B}" type="slidenum">
              <a:rPr lang="en-US" smtClean="0"/>
              <a:pPr/>
              <a:t>27</a:t>
            </a:fld>
            <a:endParaRPr lang="en-US"/>
          </a:p>
        </p:txBody>
      </p:sp>
      <p:sp>
        <p:nvSpPr>
          <p:cNvPr id="14" name="TextBox 12">
            <a:extLst>
              <a:ext uri="{FF2B5EF4-FFF2-40B4-BE49-F238E27FC236}">
                <a16:creationId xmlns:a16="http://schemas.microsoft.com/office/drawing/2014/main" id="{D8E89F1D-AAFA-4AF5-F9B6-837B8AC4662A}"/>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15" name="AutoShape 11">
            <a:extLst>
              <a:ext uri="{FF2B5EF4-FFF2-40B4-BE49-F238E27FC236}">
                <a16:creationId xmlns:a16="http://schemas.microsoft.com/office/drawing/2014/main" id="{95661F1D-A7A4-7F93-784E-D50EF42523C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6" name="TextBox 35">
            <a:extLst>
              <a:ext uri="{FF2B5EF4-FFF2-40B4-BE49-F238E27FC236}">
                <a16:creationId xmlns:a16="http://schemas.microsoft.com/office/drawing/2014/main" id="{61BB8C8C-2DE8-910A-FE67-75AD4CD68626}"/>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27</a:t>
            </a:r>
          </a:p>
        </p:txBody>
      </p:sp>
      <p:sp>
        <p:nvSpPr>
          <p:cNvPr id="17" name="TextBox 35">
            <a:extLst>
              <a:ext uri="{FF2B5EF4-FFF2-40B4-BE49-F238E27FC236}">
                <a16:creationId xmlns:a16="http://schemas.microsoft.com/office/drawing/2014/main" id="{E7839BD7-5AB8-5245-19A5-90FD34F3C655}"/>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solidFill>
                <a:latin typeface="Anton" pitchFamily="2" charset="0"/>
                <a:ea typeface="Roboto"/>
                <a:cs typeface="Roboto"/>
                <a:sym typeface="Roboto"/>
              </a:rPr>
              <a:t>Macro Economic Report 2025</a:t>
            </a:r>
          </a:p>
        </p:txBody>
      </p:sp>
      <p:sp>
        <p:nvSpPr>
          <p:cNvPr id="18" name="AutoShape 11">
            <a:extLst>
              <a:ext uri="{FF2B5EF4-FFF2-40B4-BE49-F238E27FC236}">
                <a16:creationId xmlns:a16="http://schemas.microsoft.com/office/drawing/2014/main" id="{E4E88B38-E2F2-D42E-B8B0-8FEBB0549DB5}"/>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1472528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27DF-F51D-D340-9C74-9E6FCF3280A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8ED44FA-827C-E0F2-CF89-AE7ECDF62F85}"/>
              </a:ext>
            </a:extLst>
          </p:cNvPr>
          <p:cNvGrpSpPr/>
          <p:nvPr/>
        </p:nvGrpSpPr>
        <p:grpSpPr>
          <a:xfrm>
            <a:off x="139702" y="0"/>
            <a:ext cx="497170" cy="408634"/>
            <a:chOff x="0" y="0"/>
            <a:chExt cx="178175" cy="146445"/>
          </a:xfrm>
        </p:grpSpPr>
        <p:sp>
          <p:nvSpPr>
            <p:cNvPr id="6" name="Freeform 6">
              <a:extLst>
                <a:ext uri="{FF2B5EF4-FFF2-40B4-BE49-F238E27FC236}">
                  <a16:creationId xmlns:a16="http://schemas.microsoft.com/office/drawing/2014/main" id="{CB124FDB-EEE1-ED11-0370-1B46D74F8430}"/>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a:extLst>
                <a:ext uri="{FF2B5EF4-FFF2-40B4-BE49-F238E27FC236}">
                  <a16:creationId xmlns:a16="http://schemas.microsoft.com/office/drawing/2014/main" id="{C387075C-F636-E20A-7F45-C52CD22CEEDA}"/>
                </a:ext>
              </a:extLst>
            </p:cNvPr>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3A391F-59C6-49DC-E32D-DDDC2BA4173B}"/>
              </a:ext>
            </a:extLst>
          </p:cNvPr>
          <p:cNvGrpSpPr/>
          <p:nvPr/>
        </p:nvGrpSpPr>
        <p:grpSpPr>
          <a:xfrm>
            <a:off x="-494003" y="9557562"/>
            <a:ext cx="1130875" cy="378438"/>
            <a:chOff x="0" y="0"/>
            <a:chExt cx="405280" cy="135624"/>
          </a:xfrm>
        </p:grpSpPr>
        <p:sp>
          <p:nvSpPr>
            <p:cNvPr id="12" name="Freeform 12">
              <a:extLst>
                <a:ext uri="{FF2B5EF4-FFF2-40B4-BE49-F238E27FC236}">
                  <a16:creationId xmlns:a16="http://schemas.microsoft.com/office/drawing/2014/main" id="{C5BD165D-3BFD-F265-3644-F9597A049614}"/>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a:extLst>
                <a:ext uri="{FF2B5EF4-FFF2-40B4-BE49-F238E27FC236}">
                  <a16:creationId xmlns:a16="http://schemas.microsoft.com/office/drawing/2014/main" id="{31B717F0-ECD6-262B-88A8-3F4BA59E9D96}"/>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a:extLst>
              <a:ext uri="{FF2B5EF4-FFF2-40B4-BE49-F238E27FC236}">
                <a16:creationId xmlns:a16="http://schemas.microsoft.com/office/drawing/2014/main" id="{AF26429E-47BD-92D8-BADC-29B5D336B1E6}"/>
              </a:ext>
            </a:extLst>
          </p:cNvPr>
          <p:cNvGrpSpPr/>
          <p:nvPr/>
        </p:nvGrpSpPr>
        <p:grpSpPr>
          <a:xfrm>
            <a:off x="-774925" y="8932411"/>
            <a:ext cx="1130875" cy="378438"/>
            <a:chOff x="0" y="0"/>
            <a:chExt cx="405280" cy="135624"/>
          </a:xfrm>
        </p:grpSpPr>
        <p:sp>
          <p:nvSpPr>
            <p:cNvPr id="15" name="Freeform 15">
              <a:extLst>
                <a:ext uri="{FF2B5EF4-FFF2-40B4-BE49-F238E27FC236}">
                  <a16:creationId xmlns:a16="http://schemas.microsoft.com/office/drawing/2014/main" id="{59280862-D780-EC06-F493-D56EE3995E2B}"/>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a:extLst>
                <a:ext uri="{FF2B5EF4-FFF2-40B4-BE49-F238E27FC236}">
                  <a16:creationId xmlns:a16="http://schemas.microsoft.com/office/drawing/2014/main" id="{95F40601-552A-4983-2A63-78F2D201725A}"/>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7" name="Group 17">
            <a:extLst>
              <a:ext uri="{FF2B5EF4-FFF2-40B4-BE49-F238E27FC236}">
                <a16:creationId xmlns:a16="http://schemas.microsoft.com/office/drawing/2014/main" id="{B30AB463-0B64-55AB-4D13-C6CDB38F1F7E}"/>
              </a:ext>
            </a:extLst>
          </p:cNvPr>
          <p:cNvGrpSpPr/>
          <p:nvPr/>
        </p:nvGrpSpPr>
        <p:grpSpPr>
          <a:xfrm>
            <a:off x="3816001" y="1488388"/>
            <a:ext cx="3439522" cy="2191830"/>
            <a:chOff x="0" y="0"/>
            <a:chExt cx="982291" cy="828694"/>
          </a:xfrm>
        </p:grpSpPr>
        <p:sp>
          <p:nvSpPr>
            <p:cNvPr id="18" name="Freeform 18">
              <a:extLst>
                <a:ext uri="{FF2B5EF4-FFF2-40B4-BE49-F238E27FC236}">
                  <a16:creationId xmlns:a16="http://schemas.microsoft.com/office/drawing/2014/main" id="{1D03466A-1EE0-0251-FAF2-4B731C9BCBCA}"/>
                </a:ext>
              </a:extLst>
            </p:cNvPr>
            <p:cNvSpPr/>
            <p:nvPr/>
          </p:nvSpPr>
          <p:spPr>
            <a:xfrm>
              <a:off x="0" y="0"/>
              <a:ext cx="982291" cy="828694"/>
            </a:xfrm>
            <a:custGeom>
              <a:avLst/>
              <a:gdLst/>
              <a:ahLst/>
              <a:cxnLst/>
              <a:rect l="l" t="t" r="r" b="b"/>
              <a:pathLst>
                <a:path w="982291" h="828694">
                  <a:moveTo>
                    <a:pt x="0" y="0"/>
                  </a:moveTo>
                  <a:lnTo>
                    <a:pt x="982291" y="0"/>
                  </a:lnTo>
                  <a:lnTo>
                    <a:pt x="982291" y="828694"/>
                  </a:lnTo>
                  <a:lnTo>
                    <a:pt x="0" y="828694"/>
                  </a:lnTo>
                  <a:close/>
                </a:path>
              </a:pathLst>
            </a:custGeom>
            <a:solidFill>
              <a:srgbClr val="BB8C21"/>
            </a:solidFill>
          </p:spPr>
        </p:sp>
        <p:sp>
          <p:nvSpPr>
            <p:cNvPr id="19" name="TextBox 19">
              <a:extLst>
                <a:ext uri="{FF2B5EF4-FFF2-40B4-BE49-F238E27FC236}">
                  <a16:creationId xmlns:a16="http://schemas.microsoft.com/office/drawing/2014/main" id="{1C6C9F9D-8C2C-3BAB-399B-8C1C44004D4F}"/>
                </a:ext>
              </a:extLst>
            </p:cNvPr>
            <p:cNvSpPr txBox="1"/>
            <p:nvPr/>
          </p:nvSpPr>
          <p:spPr>
            <a:xfrm>
              <a:off x="0" y="19050"/>
              <a:ext cx="982291" cy="809644"/>
            </a:xfrm>
            <a:prstGeom prst="rect">
              <a:avLst/>
            </a:prstGeom>
          </p:spPr>
          <p:txBody>
            <a:bodyPr lIns="50800" tIns="50800" rIns="50800" bIns="50800" rtlCol="0" anchor="ctr"/>
            <a:lstStyle/>
            <a:p>
              <a:pPr algn="ctr">
                <a:lnSpc>
                  <a:spcPts val="1400"/>
                </a:lnSpc>
              </a:pPr>
              <a:endParaRPr/>
            </a:p>
          </p:txBody>
        </p:sp>
      </p:grpSp>
      <p:grpSp>
        <p:nvGrpSpPr>
          <p:cNvPr id="21" name="Group 21">
            <a:extLst>
              <a:ext uri="{FF2B5EF4-FFF2-40B4-BE49-F238E27FC236}">
                <a16:creationId xmlns:a16="http://schemas.microsoft.com/office/drawing/2014/main" id="{BA83DD6F-55E0-C4F9-9D11-088C6CE33D87}"/>
              </a:ext>
            </a:extLst>
          </p:cNvPr>
          <p:cNvGrpSpPr/>
          <p:nvPr/>
        </p:nvGrpSpPr>
        <p:grpSpPr>
          <a:xfrm>
            <a:off x="379869" y="4172278"/>
            <a:ext cx="3382195" cy="2347446"/>
            <a:chOff x="0" y="0"/>
            <a:chExt cx="1081731" cy="1115922"/>
          </a:xfrm>
        </p:grpSpPr>
        <p:sp>
          <p:nvSpPr>
            <p:cNvPr id="22" name="Freeform 22">
              <a:extLst>
                <a:ext uri="{FF2B5EF4-FFF2-40B4-BE49-F238E27FC236}">
                  <a16:creationId xmlns:a16="http://schemas.microsoft.com/office/drawing/2014/main" id="{E6B8A2CF-F43A-9D5C-581E-36644E6C875B}"/>
                </a:ext>
              </a:extLst>
            </p:cNvPr>
            <p:cNvSpPr/>
            <p:nvPr/>
          </p:nvSpPr>
          <p:spPr>
            <a:xfrm>
              <a:off x="0" y="0"/>
              <a:ext cx="1081731" cy="1115922"/>
            </a:xfrm>
            <a:custGeom>
              <a:avLst/>
              <a:gdLst/>
              <a:ahLst/>
              <a:cxnLst/>
              <a:rect l="l" t="t" r="r" b="b"/>
              <a:pathLst>
                <a:path w="1081731" h="1115922">
                  <a:moveTo>
                    <a:pt x="0" y="0"/>
                  </a:moveTo>
                  <a:lnTo>
                    <a:pt x="1081731" y="0"/>
                  </a:lnTo>
                  <a:lnTo>
                    <a:pt x="1081731" y="1115922"/>
                  </a:lnTo>
                  <a:lnTo>
                    <a:pt x="0" y="1115922"/>
                  </a:lnTo>
                  <a:close/>
                </a:path>
              </a:pathLst>
            </a:custGeom>
            <a:solidFill>
              <a:srgbClr val="BB8C21"/>
            </a:solidFill>
          </p:spPr>
        </p:sp>
        <p:sp>
          <p:nvSpPr>
            <p:cNvPr id="23" name="TextBox 23">
              <a:extLst>
                <a:ext uri="{FF2B5EF4-FFF2-40B4-BE49-F238E27FC236}">
                  <a16:creationId xmlns:a16="http://schemas.microsoft.com/office/drawing/2014/main" id="{154E9379-C36C-B9A7-BAE8-6768E363489B}"/>
                </a:ext>
              </a:extLst>
            </p:cNvPr>
            <p:cNvSpPr txBox="1"/>
            <p:nvPr/>
          </p:nvSpPr>
          <p:spPr>
            <a:xfrm>
              <a:off x="0" y="19050"/>
              <a:ext cx="1081731" cy="1096872"/>
            </a:xfrm>
            <a:prstGeom prst="rect">
              <a:avLst/>
            </a:prstGeom>
          </p:spPr>
          <p:txBody>
            <a:bodyPr lIns="50800" tIns="50800" rIns="50800" bIns="50800" rtlCol="0" anchor="ctr"/>
            <a:lstStyle/>
            <a:p>
              <a:pPr algn="ctr">
                <a:lnSpc>
                  <a:spcPts val="1400"/>
                </a:lnSpc>
              </a:pPr>
              <a:endParaRPr/>
            </a:p>
          </p:txBody>
        </p:sp>
      </p:grpSp>
      <p:sp>
        <p:nvSpPr>
          <p:cNvPr id="26" name="TextBox 26">
            <a:extLst>
              <a:ext uri="{FF2B5EF4-FFF2-40B4-BE49-F238E27FC236}">
                <a16:creationId xmlns:a16="http://schemas.microsoft.com/office/drawing/2014/main" id="{911FD618-01E4-6F3E-7283-6179EA2A55B8}"/>
              </a:ext>
            </a:extLst>
          </p:cNvPr>
          <p:cNvSpPr txBox="1"/>
          <p:nvPr/>
        </p:nvSpPr>
        <p:spPr>
          <a:xfrm>
            <a:off x="600928" y="1628373"/>
            <a:ext cx="2874332" cy="2051844"/>
          </a:xfrm>
          <a:prstGeom prst="rect">
            <a:avLst/>
          </a:prstGeom>
        </p:spPr>
        <p:txBody>
          <a:bodyPr lIns="0" tIns="0" rIns="0" bIns="0" rtlCol="0" anchor="t">
            <a:spAutoFit/>
          </a:bodyPr>
          <a:lstStyle/>
          <a:p>
            <a:pPr marL="140334" lvl="1" algn="just">
              <a:lnSpc>
                <a:spcPts val="1559"/>
              </a:lnSpc>
            </a:pPr>
            <a:r>
              <a:rPr lang="en-GB" sz="1299" dirty="0">
                <a:latin typeface="Book Antiqua" panose="02040602050305030304" pitchFamily="18" charset="0"/>
              </a:rPr>
              <a:t>In 2024, Bangladesh’s </a:t>
            </a:r>
            <a:r>
              <a:rPr lang="en-GB" sz="1299" dirty="0" err="1">
                <a:latin typeface="Book Antiqua" panose="02040602050305030304" pitchFamily="18" charset="0"/>
              </a:rPr>
              <a:t>labor</a:t>
            </a:r>
            <a:r>
              <a:rPr lang="en-GB" sz="1299" dirty="0">
                <a:latin typeface="Book Antiqua" panose="02040602050305030304" pitchFamily="18" charset="0"/>
              </a:rPr>
              <a:t> force contracted beyond what participation rates alone explain, reflecting demographic and structural pressures—especially youth discouragement and delayed entry—leading to rising </a:t>
            </a:r>
            <a:r>
              <a:rPr lang="en-GB" sz="1299" dirty="0" err="1">
                <a:latin typeface="Book Antiqua" panose="02040602050305030304" pitchFamily="18" charset="0"/>
              </a:rPr>
              <a:t>labor</a:t>
            </a:r>
            <a:r>
              <a:rPr lang="en-GB" sz="1299" dirty="0">
                <a:latin typeface="Book Antiqua" panose="02040602050305030304" pitchFamily="18" charset="0"/>
              </a:rPr>
              <a:t> underutilization and employment stress showing up as </a:t>
            </a:r>
            <a:r>
              <a:rPr lang="en-GB" sz="1299" dirty="0" err="1">
                <a:latin typeface="Book Antiqua" panose="02040602050305030304" pitchFamily="18" charset="0"/>
              </a:rPr>
              <a:t>labor</a:t>
            </a:r>
            <a:r>
              <a:rPr lang="en-GB" sz="1299" dirty="0">
                <a:latin typeface="Book Antiqua" panose="02040602050305030304" pitchFamily="18" charset="0"/>
              </a:rPr>
              <a:t> force exit rather than unemployment.</a:t>
            </a:r>
            <a:endParaRPr lang="en-US" sz="1299" dirty="0">
              <a:latin typeface="Book Antiqua" panose="02040602050305030304" pitchFamily="18" charset="0"/>
              <a:sym typeface="PT Sans"/>
            </a:endParaRPr>
          </a:p>
        </p:txBody>
      </p:sp>
      <p:sp>
        <p:nvSpPr>
          <p:cNvPr id="27" name="TextBox 27">
            <a:extLst>
              <a:ext uri="{FF2B5EF4-FFF2-40B4-BE49-F238E27FC236}">
                <a16:creationId xmlns:a16="http://schemas.microsoft.com/office/drawing/2014/main" id="{3A2525F0-9153-28CB-D91C-E2B5A19C43E5}"/>
              </a:ext>
            </a:extLst>
          </p:cNvPr>
          <p:cNvSpPr txBox="1"/>
          <p:nvPr/>
        </p:nvSpPr>
        <p:spPr>
          <a:xfrm>
            <a:off x="3877026" y="4813300"/>
            <a:ext cx="3378497" cy="1840760"/>
          </a:xfrm>
          <a:prstGeom prst="rect">
            <a:avLst/>
          </a:prstGeom>
        </p:spPr>
        <p:txBody>
          <a:bodyPr wrap="square" lIns="0" tIns="0" rIns="0" bIns="0" rtlCol="0" anchor="t">
            <a:spAutoFit/>
          </a:bodyPr>
          <a:lstStyle/>
          <a:p>
            <a:pPr marL="140334" lvl="1" algn="just">
              <a:lnSpc>
                <a:spcPts val="1559"/>
              </a:lnSpc>
            </a:pPr>
            <a:r>
              <a:rPr lang="en-GB" sz="1299" dirty="0">
                <a:latin typeface="Book Antiqua" panose="02040602050305030304" pitchFamily="18" charset="0"/>
                <a:sym typeface="PT Sans"/>
              </a:rPr>
              <a:t>Employment growth in Bangladesh has fallen behind population growth, turning negative in 2024 despite population growth of about 1.2%. This widening gap signals weak job creation, rising </a:t>
            </a:r>
            <a:r>
              <a:rPr lang="en-GB" sz="1299" dirty="0" err="1">
                <a:latin typeface="Book Antiqua" panose="02040602050305030304" pitchFamily="18" charset="0"/>
                <a:sym typeface="PT Sans"/>
              </a:rPr>
              <a:t>labor</a:t>
            </a:r>
            <a:r>
              <a:rPr lang="en-GB" sz="1299" dirty="0">
                <a:latin typeface="Book Antiqua" panose="02040602050305030304" pitchFamily="18" charset="0"/>
                <a:sym typeface="PT Sans"/>
              </a:rPr>
              <a:t> underutilization, and a growing dependency burden, indicating that recent economic growth has been less employment-intensive.</a:t>
            </a:r>
            <a:endParaRPr lang="en-US" sz="1299" dirty="0">
              <a:latin typeface="Book Antiqua" panose="02040602050305030304" pitchFamily="18" charset="0"/>
              <a:sym typeface="PT Sans"/>
            </a:endParaRPr>
          </a:p>
        </p:txBody>
      </p:sp>
      <p:sp>
        <p:nvSpPr>
          <p:cNvPr id="28" name="TextBox 28">
            <a:extLst>
              <a:ext uri="{FF2B5EF4-FFF2-40B4-BE49-F238E27FC236}">
                <a16:creationId xmlns:a16="http://schemas.microsoft.com/office/drawing/2014/main" id="{36ABDA2A-65B2-7F43-898C-70987AF5AD8E}"/>
              </a:ext>
            </a:extLst>
          </p:cNvPr>
          <p:cNvSpPr txBox="1"/>
          <p:nvPr/>
        </p:nvSpPr>
        <p:spPr>
          <a:xfrm>
            <a:off x="725436" y="559415"/>
            <a:ext cx="5803306" cy="928972"/>
          </a:xfrm>
          <a:prstGeom prst="rect">
            <a:avLst/>
          </a:prstGeom>
        </p:spPr>
        <p:txBody>
          <a:bodyPr lIns="0" tIns="0" rIns="0" bIns="0" rtlCol="0" anchor="t">
            <a:spAutoFit/>
          </a:bodyPr>
          <a:lstStyle/>
          <a:p>
            <a:pPr algn="l">
              <a:lnSpc>
                <a:spcPts val="3599"/>
              </a:lnSpc>
            </a:pPr>
            <a:r>
              <a:rPr lang="en-GB" sz="3599" dirty="0">
                <a:solidFill>
                  <a:srgbClr val="2C524E"/>
                </a:solidFill>
                <a:latin typeface="Anton"/>
                <a:ea typeface="Anton"/>
                <a:cs typeface="Anton"/>
                <a:sym typeface="Anton"/>
              </a:rPr>
              <a:t>Labor Force and Participation Dynamics</a:t>
            </a:r>
            <a:endParaRPr lang="en-US" sz="1900" dirty="0">
              <a:solidFill>
                <a:srgbClr val="2C524E"/>
              </a:solidFill>
              <a:latin typeface="Anton"/>
              <a:ea typeface="Anton"/>
              <a:cs typeface="Anton"/>
              <a:sym typeface="Anton"/>
            </a:endParaRPr>
          </a:p>
        </p:txBody>
      </p:sp>
      <p:graphicFrame>
        <p:nvGraphicFramePr>
          <p:cNvPr id="2" name="Chart 1">
            <a:extLst>
              <a:ext uri="{FF2B5EF4-FFF2-40B4-BE49-F238E27FC236}">
                <a16:creationId xmlns:a16="http://schemas.microsoft.com/office/drawing/2014/main" id="{8E2D06DB-CC63-468F-A85C-8339C69DF7B8}"/>
              </a:ext>
            </a:extLst>
          </p:cNvPr>
          <p:cNvGraphicFramePr>
            <a:graphicFrameLocks/>
          </p:cNvGraphicFramePr>
          <p:nvPr>
            <p:extLst>
              <p:ext uri="{D42A27DB-BD31-4B8C-83A1-F6EECF244321}">
                <p14:modId xmlns:p14="http://schemas.microsoft.com/office/powerpoint/2010/main" val="2886651159"/>
              </p:ext>
            </p:extLst>
          </p:nvPr>
        </p:nvGraphicFramePr>
        <p:xfrm>
          <a:off x="3816001" y="1569428"/>
          <a:ext cx="3439522" cy="2110790"/>
        </p:xfrm>
        <a:graphic>
          <a:graphicData uri="http://schemas.openxmlformats.org/drawingml/2006/chart">
            <c:chart xmlns:c="http://schemas.openxmlformats.org/drawingml/2006/chart" xmlns:r="http://schemas.openxmlformats.org/officeDocument/2006/relationships" r:id="rId2"/>
          </a:graphicData>
        </a:graphic>
      </p:graphicFrame>
      <p:sp>
        <p:nvSpPr>
          <p:cNvPr id="31" name="TextBox 14">
            <a:extLst>
              <a:ext uri="{FF2B5EF4-FFF2-40B4-BE49-F238E27FC236}">
                <a16:creationId xmlns:a16="http://schemas.microsoft.com/office/drawing/2014/main" id="{0FCA20FA-EEB1-CD97-1198-8B89391A0FA8}"/>
              </a:ext>
            </a:extLst>
          </p:cNvPr>
          <p:cNvSpPr txBox="1"/>
          <p:nvPr/>
        </p:nvSpPr>
        <p:spPr>
          <a:xfrm>
            <a:off x="4083050" y="4212351"/>
            <a:ext cx="3299604" cy="464551"/>
          </a:xfrm>
          <a:prstGeom prst="rect">
            <a:avLst/>
          </a:prstGeom>
        </p:spPr>
        <p:txBody>
          <a:bodyPr wrap="square" lIns="0" tIns="0" rIns="0" bIns="0" rtlCol="0" anchor="t">
            <a:spAutoFit/>
          </a:bodyPr>
          <a:lstStyle/>
          <a:p>
            <a:pPr algn="l">
              <a:lnSpc>
                <a:spcPts val="1800"/>
              </a:lnSpc>
            </a:pPr>
            <a:r>
              <a:rPr lang="en-GB" sz="1800" dirty="0">
                <a:solidFill>
                  <a:srgbClr val="2C524E"/>
                </a:solidFill>
                <a:latin typeface="Anton"/>
                <a:ea typeface="Anton"/>
                <a:cs typeface="Anton"/>
                <a:sym typeface="Anton"/>
              </a:rPr>
              <a:t>Employment Growth and Demographic Pressures</a:t>
            </a:r>
            <a:endParaRPr lang="en-US" sz="1800" dirty="0">
              <a:solidFill>
                <a:srgbClr val="2C524E"/>
              </a:solidFill>
              <a:latin typeface="Anton"/>
              <a:ea typeface="Anton"/>
              <a:cs typeface="Anton"/>
              <a:sym typeface="Anton"/>
            </a:endParaRPr>
          </a:p>
        </p:txBody>
      </p:sp>
      <p:graphicFrame>
        <p:nvGraphicFramePr>
          <p:cNvPr id="4" name="Chart 3">
            <a:extLst>
              <a:ext uri="{FF2B5EF4-FFF2-40B4-BE49-F238E27FC236}">
                <a16:creationId xmlns:a16="http://schemas.microsoft.com/office/drawing/2014/main" id="{7FDFCF1C-275F-462A-9604-951CB210B405}"/>
              </a:ext>
            </a:extLst>
          </p:cNvPr>
          <p:cNvGraphicFramePr>
            <a:graphicFrameLocks/>
          </p:cNvGraphicFramePr>
          <p:nvPr>
            <p:extLst>
              <p:ext uri="{D42A27DB-BD31-4B8C-83A1-F6EECF244321}">
                <p14:modId xmlns:p14="http://schemas.microsoft.com/office/powerpoint/2010/main" val="2187539702"/>
              </p:ext>
            </p:extLst>
          </p:nvPr>
        </p:nvGraphicFramePr>
        <p:xfrm>
          <a:off x="600928" y="4278588"/>
          <a:ext cx="2839142" cy="2241135"/>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27">
            <a:extLst>
              <a:ext uri="{FF2B5EF4-FFF2-40B4-BE49-F238E27FC236}">
                <a16:creationId xmlns:a16="http://schemas.microsoft.com/office/drawing/2014/main" id="{286B8F20-AD69-9B4A-CFDB-BB156C6167CD}"/>
              </a:ext>
            </a:extLst>
          </p:cNvPr>
          <p:cNvSpPr txBox="1"/>
          <p:nvPr/>
        </p:nvSpPr>
        <p:spPr>
          <a:xfrm>
            <a:off x="600928" y="7208201"/>
            <a:ext cx="6654595" cy="2514535"/>
          </a:xfrm>
          <a:prstGeom prst="rect">
            <a:avLst/>
          </a:prstGeom>
        </p:spPr>
        <p:txBody>
          <a:bodyPr wrap="square" lIns="0" tIns="0" rIns="0" bIns="0" rtlCol="0" anchor="t">
            <a:spAutoFit/>
          </a:bodyPr>
          <a:lstStyle/>
          <a:p>
            <a:pPr marL="129540" lvl="1" algn="just">
              <a:lnSpc>
                <a:spcPts val="1439"/>
              </a:lnSpc>
            </a:pPr>
            <a:r>
              <a:rPr lang="en-GB" sz="1299" dirty="0">
                <a:latin typeface="Book Antiqua" panose="02040602050305030304" pitchFamily="18" charset="0"/>
              </a:rPr>
              <a:t>A broader reassessment of Bangladesh’s </a:t>
            </a:r>
            <a:r>
              <a:rPr lang="en-GB" sz="1299" dirty="0" err="1">
                <a:latin typeface="Book Antiqua" panose="02040602050305030304" pitchFamily="18" charset="0"/>
              </a:rPr>
              <a:t>labor</a:t>
            </a:r>
            <a:r>
              <a:rPr lang="en-GB" sz="1299" dirty="0">
                <a:latin typeface="Book Antiqua" panose="02040602050305030304" pitchFamily="18" charset="0"/>
              </a:rPr>
              <a:t> market suggests effective unemployment may be far higher than official figures, with an implied rate near 19% in 2024 once discouraged, inactive, and NEET individuals are considered.</a:t>
            </a:r>
          </a:p>
          <a:p>
            <a:pPr marL="129540" lvl="1" algn="just">
              <a:lnSpc>
                <a:spcPts val="1439"/>
              </a:lnSpc>
            </a:pPr>
            <a:r>
              <a:rPr lang="en-GB" sz="1299" dirty="0">
                <a:latin typeface="Book Antiqua" panose="02040602050305030304" pitchFamily="18" charset="0"/>
              </a:rPr>
              <a:t>Youth </a:t>
            </a:r>
            <a:r>
              <a:rPr lang="en-GB" sz="1299" dirty="0" err="1">
                <a:latin typeface="Book Antiqua" panose="02040602050305030304" pitchFamily="18" charset="0"/>
              </a:rPr>
              <a:t>labor</a:t>
            </a:r>
            <a:r>
              <a:rPr lang="en-GB" sz="1299" dirty="0">
                <a:latin typeface="Book Antiqua" panose="02040602050305030304" pitchFamily="18" charset="0"/>
              </a:rPr>
              <a:t> market stress is structural: the youth </a:t>
            </a:r>
            <a:r>
              <a:rPr lang="en-GB" sz="1299" dirty="0" err="1">
                <a:latin typeface="Book Antiqua" panose="02040602050305030304" pitchFamily="18" charset="0"/>
              </a:rPr>
              <a:t>labor</a:t>
            </a:r>
            <a:r>
              <a:rPr lang="en-GB" sz="1299" dirty="0">
                <a:latin typeface="Book Antiqua" panose="02040602050305030304" pitchFamily="18" charset="0"/>
              </a:rPr>
              <a:t> force has shrunk sharply since 2022, while unemployment remains high and disengagement has risen.</a:t>
            </a:r>
          </a:p>
          <a:p>
            <a:pPr marL="129540" lvl="1" algn="just">
              <a:lnSpc>
                <a:spcPts val="1439"/>
              </a:lnSpc>
            </a:pPr>
            <a:r>
              <a:rPr lang="en-GB" sz="1299" dirty="0">
                <a:latin typeface="Book Antiqua" panose="02040602050305030304" pitchFamily="18" charset="0"/>
              </a:rPr>
              <a:t>Around 27% of youth aged 15–29 are NEET, nearly 90% of them women, highlighting deep gender barriers to </a:t>
            </a:r>
            <a:r>
              <a:rPr lang="en-GB" sz="1299" dirty="0" err="1">
                <a:latin typeface="Book Antiqua" panose="02040602050305030304" pitchFamily="18" charset="0"/>
              </a:rPr>
              <a:t>labor</a:t>
            </a:r>
            <a:r>
              <a:rPr lang="en-GB" sz="1299" dirty="0">
                <a:latin typeface="Book Antiqua" panose="02040602050305030304" pitchFamily="18" charset="0"/>
              </a:rPr>
              <a:t> force participation.</a:t>
            </a:r>
          </a:p>
          <a:p>
            <a:pPr marL="129540" lvl="1" algn="just">
              <a:lnSpc>
                <a:spcPts val="1439"/>
              </a:lnSpc>
            </a:pPr>
            <a:endParaRPr lang="en-GB" sz="1299" dirty="0">
              <a:latin typeface="Book Antiqua" panose="02040602050305030304" pitchFamily="18" charset="0"/>
            </a:endParaRPr>
          </a:p>
          <a:p>
            <a:pPr marL="129540" lvl="1" algn="just">
              <a:lnSpc>
                <a:spcPts val="1439"/>
              </a:lnSpc>
            </a:pPr>
            <a:r>
              <a:rPr lang="en-GB" sz="1299" dirty="0">
                <a:latin typeface="Book Antiqua" panose="02040602050305030304" pitchFamily="18" charset="0"/>
              </a:rPr>
              <a:t>These pressures are compounded by demographic dependency, as a large non-working population relies on a narrow and slowing employment base. Policy debates on unemployment allowances reflect rising stress but raise fiscal sustainability concerns given limited revenues and informality. Evidence points toward employment-intensive growth, skills alignment, female participation, and AI-ready training as more sustainable solutions than passive transfers.</a:t>
            </a:r>
          </a:p>
        </p:txBody>
      </p:sp>
      <p:sp>
        <p:nvSpPr>
          <p:cNvPr id="9" name="TextBox 14">
            <a:extLst>
              <a:ext uri="{FF2B5EF4-FFF2-40B4-BE49-F238E27FC236}">
                <a16:creationId xmlns:a16="http://schemas.microsoft.com/office/drawing/2014/main" id="{480AC0BD-6253-9C4F-8F48-393B6288F76A}"/>
              </a:ext>
            </a:extLst>
          </p:cNvPr>
          <p:cNvSpPr txBox="1"/>
          <p:nvPr/>
        </p:nvSpPr>
        <p:spPr>
          <a:xfrm>
            <a:off x="636872" y="6889909"/>
            <a:ext cx="5122578" cy="233718"/>
          </a:xfrm>
          <a:prstGeom prst="rect">
            <a:avLst/>
          </a:prstGeom>
        </p:spPr>
        <p:txBody>
          <a:bodyPr wrap="square" lIns="0" tIns="0" rIns="0" bIns="0" rtlCol="0" anchor="t">
            <a:spAutoFit/>
          </a:bodyPr>
          <a:lstStyle/>
          <a:p>
            <a:pPr algn="l">
              <a:lnSpc>
                <a:spcPts val="1800"/>
              </a:lnSpc>
            </a:pPr>
            <a:r>
              <a:rPr lang="en-GB" sz="1800" dirty="0">
                <a:solidFill>
                  <a:srgbClr val="2C524E"/>
                </a:solidFill>
                <a:latin typeface="Anton"/>
                <a:ea typeface="Anton"/>
                <a:cs typeface="Anton"/>
                <a:sym typeface="Anton"/>
              </a:rPr>
              <a:t>Reassessing Unemployment: Beyond Headline Rates</a:t>
            </a:r>
            <a:endParaRPr lang="en-US" sz="1800" dirty="0">
              <a:solidFill>
                <a:srgbClr val="2C524E"/>
              </a:solidFill>
              <a:latin typeface="Anton"/>
              <a:ea typeface="Anton"/>
              <a:cs typeface="Anton"/>
              <a:sym typeface="Anton"/>
            </a:endParaRPr>
          </a:p>
        </p:txBody>
      </p:sp>
      <p:sp>
        <p:nvSpPr>
          <p:cNvPr id="3" name="Slide Number Placeholder 2">
            <a:extLst>
              <a:ext uri="{FF2B5EF4-FFF2-40B4-BE49-F238E27FC236}">
                <a16:creationId xmlns:a16="http://schemas.microsoft.com/office/drawing/2014/main" id="{09934860-043C-56C3-93B6-DBB17E0A77E6}"/>
              </a:ext>
            </a:extLst>
          </p:cNvPr>
          <p:cNvSpPr>
            <a:spLocks noGrp="1"/>
          </p:cNvSpPr>
          <p:nvPr>
            <p:ph type="sldNum" sz="quarter" idx="12"/>
          </p:nvPr>
        </p:nvSpPr>
        <p:spPr/>
        <p:txBody>
          <a:bodyPr/>
          <a:lstStyle/>
          <a:p>
            <a:fld id="{B6F15528-21DE-4FAA-801E-634DDDAF4B2B}" type="slidenum">
              <a:rPr lang="en-US" smtClean="0"/>
              <a:pPr/>
              <a:t>28</a:t>
            </a:fld>
            <a:endParaRPr lang="en-US"/>
          </a:p>
        </p:txBody>
      </p:sp>
      <p:sp>
        <p:nvSpPr>
          <p:cNvPr id="10" name="TextBox 12">
            <a:extLst>
              <a:ext uri="{FF2B5EF4-FFF2-40B4-BE49-F238E27FC236}">
                <a16:creationId xmlns:a16="http://schemas.microsoft.com/office/drawing/2014/main" id="{857019FD-0029-0B2D-42A7-4515AB3B06DE}"/>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20" name="AutoShape 11">
            <a:extLst>
              <a:ext uri="{FF2B5EF4-FFF2-40B4-BE49-F238E27FC236}">
                <a16:creationId xmlns:a16="http://schemas.microsoft.com/office/drawing/2014/main" id="{31C8CA68-FC29-0ED2-5610-01168E5D68EA}"/>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4" name="TextBox 35">
            <a:extLst>
              <a:ext uri="{FF2B5EF4-FFF2-40B4-BE49-F238E27FC236}">
                <a16:creationId xmlns:a16="http://schemas.microsoft.com/office/drawing/2014/main" id="{0DA4516C-7233-4E41-DC6E-94B5571052F0}"/>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28</a:t>
            </a:r>
          </a:p>
        </p:txBody>
      </p:sp>
    </p:spTree>
    <p:extLst>
      <p:ext uri="{BB962C8B-B14F-4D97-AF65-F5344CB8AC3E}">
        <p14:creationId xmlns:p14="http://schemas.microsoft.com/office/powerpoint/2010/main" val="1851309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6"/>
          <p:cNvSpPr/>
          <p:nvPr/>
        </p:nvSpPr>
        <p:spPr>
          <a:xfrm>
            <a:off x="208962" y="2111493"/>
            <a:ext cx="3256540" cy="379962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grpSp>
        <p:nvGrpSpPr>
          <p:cNvPr id="8" name="Group 8"/>
          <p:cNvGrpSpPr/>
          <p:nvPr/>
        </p:nvGrpSpPr>
        <p:grpSpPr>
          <a:xfrm>
            <a:off x="139702" y="0"/>
            <a:ext cx="497170" cy="408634"/>
            <a:chOff x="0" y="0"/>
            <a:chExt cx="178175" cy="146445"/>
          </a:xfrm>
        </p:grpSpPr>
        <p:sp>
          <p:nvSpPr>
            <p:cNvPr id="9" name="Freeform 9"/>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10" name="TextBox 10"/>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sp>
        <p:nvSpPr>
          <p:cNvPr id="14" name="TextBox 14"/>
          <p:cNvSpPr txBox="1"/>
          <p:nvPr/>
        </p:nvSpPr>
        <p:spPr>
          <a:xfrm>
            <a:off x="208962" y="634124"/>
            <a:ext cx="5702888" cy="1330108"/>
          </a:xfrm>
          <a:prstGeom prst="rect">
            <a:avLst/>
          </a:prstGeom>
        </p:spPr>
        <p:txBody>
          <a:bodyPr wrap="square" lIns="0" tIns="0" rIns="0" bIns="0" rtlCol="0" anchor="t">
            <a:spAutoFit/>
          </a:bodyPr>
          <a:lstStyle/>
          <a:p>
            <a:pPr algn="l">
              <a:lnSpc>
                <a:spcPts val="3599"/>
              </a:lnSpc>
            </a:pPr>
            <a:r>
              <a:rPr lang="en-US" sz="3599" dirty="0">
                <a:solidFill>
                  <a:schemeClr val="accent5">
                    <a:lumMod val="50000"/>
                  </a:schemeClr>
                </a:solidFill>
                <a:latin typeface="Anton"/>
                <a:ea typeface="Anton"/>
                <a:cs typeface="Anton"/>
                <a:sym typeface="Anton"/>
              </a:rPr>
              <a:t>4 Material Vulnerability </a:t>
            </a:r>
          </a:p>
          <a:p>
            <a:pPr algn="l">
              <a:lnSpc>
                <a:spcPts val="3599"/>
              </a:lnSpc>
            </a:pPr>
            <a:r>
              <a:rPr lang="en-US" sz="1500" dirty="0">
                <a:solidFill>
                  <a:schemeClr val="accent5">
                    <a:lumMod val="50000"/>
                  </a:schemeClr>
                </a:solidFill>
                <a:latin typeface="Anton"/>
                <a:ea typeface="Anton"/>
                <a:cs typeface="Anton"/>
                <a:sym typeface="Anton"/>
              </a:rPr>
              <a:t>Challenges For The Newly Elected Government In 2026</a:t>
            </a:r>
          </a:p>
          <a:p>
            <a:pPr algn="l">
              <a:lnSpc>
                <a:spcPts val="3599"/>
              </a:lnSpc>
            </a:pPr>
            <a:endParaRPr lang="en-US" sz="1799" dirty="0">
              <a:solidFill>
                <a:srgbClr val="FBFBFB"/>
              </a:solidFill>
              <a:latin typeface="Anton"/>
              <a:ea typeface="Anton"/>
              <a:cs typeface="Anton"/>
              <a:sym typeface="Anton"/>
            </a:endParaRPr>
          </a:p>
        </p:txBody>
      </p:sp>
      <p:sp>
        <p:nvSpPr>
          <p:cNvPr id="16" name="TextBox 16"/>
          <p:cNvSpPr txBox="1"/>
          <p:nvPr/>
        </p:nvSpPr>
        <p:spPr>
          <a:xfrm>
            <a:off x="208962" y="2270955"/>
            <a:ext cx="3070797" cy="3479094"/>
          </a:xfrm>
          <a:prstGeom prst="rect">
            <a:avLst/>
          </a:prstGeom>
        </p:spPr>
        <p:txBody>
          <a:bodyPr wrap="square" lIns="0" tIns="0" rIns="0" bIns="0" rtlCol="0" anchor="t">
            <a:spAutoFit/>
          </a:bodyPr>
          <a:lstStyle/>
          <a:p>
            <a:pPr marL="151131" lvl="1" algn="just">
              <a:lnSpc>
                <a:spcPts val="1680"/>
              </a:lnSpc>
            </a:pPr>
            <a:r>
              <a:rPr lang="en-GB" sz="2000" dirty="0">
                <a:solidFill>
                  <a:srgbClr val="BB8C21"/>
                </a:solidFill>
                <a:latin typeface="Book Antiqua" panose="02040602050305030304" pitchFamily="18" charset="0"/>
                <a:ea typeface="PT Sans"/>
                <a:cs typeface="PT Sans"/>
                <a:sym typeface="PT Sans"/>
              </a:rPr>
              <a:t>Banking Fragility</a:t>
            </a:r>
          </a:p>
          <a:p>
            <a:pPr marL="151131" lvl="1" algn="just">
              <a:lnSpc>
                <a:spcPts val="1680"/>
              </a:lnSpc>
            </a:pPr>
            <a:endParaRPr lang="en-GB" sz="2000" dirty="0">
              <a:solidFill>
                <a:srgbClr val="FFC000"/>
              </a:solidFill>
              <a:latin typeface="Book Antiqua" panose="02040602050305030304" pitchFamily="18" charset="0"/>
              <a:ea typeface="PT Sans"/>
              <a:cs typeface="PT Sans"/>
              <a:sym typeface="PT Sans"/>
            </a:endParaRPr>
          </a:p>
          <a:p>
            <a:pPr marL="151131" lvl="1" algn="just">
              <a:lnSpc>
                <a:spcPts val="1680"/>
              </a:lnSpc>
            </a:pPr>
            <a:r>
              <a:rPr lang="en-GB" sz="1300" dirty="0">
                <a:solidFill>
                  <a:schemeClr val="bg1"/>
                </a:solidFill>
                <a:latin typeface="Book Antiqua" panose="02040602050305030304" pitchFamily="18" charset="0"/>
              </a:rPr>
              <a:t>Bangladesh’s banking sector has grown more fragile since 2024 as asset quality deteriorated sharply. The gross NPL ratio rose from 8–10% in 2021–23 to over 20% by end-2024 and 35.7% by Sep 2025, weakening profitability, capital, and credit growth—especially in state-owned and weaker Islamic banks. Inadequate provisioning and slow loan resolution risk further balance-sheet stress unless decisive asset clean-up, recapitalization with governance reform, and faster recovery measures are implemented.</a:t>
            </a:r>
            <a:endParaRPr lang="en-US" sz="1300" dirty="0">
              <a:solidFill>
                <a:schemeClr val="bg1"/>
              </a:solidFill>
              <a:latin typeface="Book Antiqua" panose="02040602050305030304" pitchFamily="18" charset="0"/>
              <a:ea typeface="PT Sans"/>
              <a:cs typeface="PT Sans"/>
              <a:sym typeface="PT Sans"/>
            </a:endParaRPr>
          </a:p>
        </p:txBody>
      </p:sp>
      <p:sp>
        <p:nvSpPr>
          <p:cNvPr id="19" name="Freeform 6">
            <a:extLst>
              <a:ext uri="{FF2B5EF4-FFF2-40B4-BE49-F238E27FC236}">
                <a16:creationId xmlns:a16="http://schemas.microsoft.com/office/drawing/2014/main" id="{EE3D077D-892A-30A1-F54D-3656DBF81F66}"/>
              </a:ext>
            </a:extLst>
          </p:cNvPr>
          <p:cNvSpPr/>
          <p:nvPr/>
        </p:nvSpPr>
        <p:spPr>
          <a:xfrm>
            <a:off x="3702050" y="2070100"/>
            <a:ext cx="3256540" cy="379962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20" name="TextBox 16">
            <a:extLst>
              <a:ext uri="{FF2B5EF4-FFF2-40B4-BE49-F238E27FC236}">
                <a16:creationId xmlns:a16="http://schemas.microsoft.com/office/drawing/2014/main" id="{A982DBB7-43D8-5515-6A64-9C5B7C28CB21}"/>
              </a:ext>
            </a:extLst>
          </p:cNvPr>
          <p:cNvSpPr txBox="1"/>
          <p:nvPr/>
        </p:nvSpPr>
        <p:spPr>
          <a:xfrm>
            <a:off x="3702050" y="2270955"/>
            <a:ext cx="3070797" cy="2607060"/>
          </a:xfrm>
          <a:prstGeom prst="rect">
            <a:avLst/>
          </a:prstGeom>
        </p:spPr>
        <p:txBody>
          <a:bodyPr wrap="square" lIns="0" tIns="0" rIns="0" bIns="0" rtlCol="0" anchor="t">
            <a:spAutoFit/>
          </a:bodyPr>
          <a:lstStyle/>
          <a:p>
            <a:pPr marL="151131" lvl="1" algn="just">
              <a:lnSpc>
                <a:spcPts val="1680"/>
              </a:lnSpc>
            </a:pPr>
            <a:r>
              <a:rPr lang="en-GB" sz="2000" dirty="0">
                <a:solidFill>
                  <a:srgbClr val="BB8C21"/>
                </a:solidFill>
                <a:latin typeface="Book Antiqua" panose="02040602050305030304" pitchFamily="18" charset="0"/>
                <a:ea typeface="PT Sans"/>
                <a:cs typeface="PT Sans"/>
                <a:sym typeface="PT Sans"/>
              </a:rPr>
              <a:t>Export Concentration</a:t>
            </a:r>
          </a:p>
          <a:p>
            <a:pPr marL="151131" lvl="1" algn="just">
              <a:lnSpc>
                <a:spcPts val="1680"/>
              </a:lnSpc>
            </a:pPr>
            <a:endParaRPr lang="en-GB" sz="2000" dirty="0">
              <a:solidFill>
                <a:srgbClr val="FFC000"/>
              </a:solidFill>
              <a:latin typeface="Book Antiqua" panose="02040602050305030304" pitchFamily="18" charset="0"/>
              <a:ea typeface="PT Sans"/>
              <a:cs typeface="PT Sans"/>
              <a:sym typeface="PT Sans"/>
            </a:endParaRPr>
          </a:p>
          <a:p>
            <a:pPr marL="151131" lvl="1" algn="just">
              <a:lnSpc>
                <a:spcPts val="1680"/>
              </a:lnSpc>
            </a:pPr>
            <a:r>
              <a:rPr lang="en-GB" sz="1300" dirty="0">
                <a:solidFill>
                  <a:schemeClr val="bg1"/>
                </a:solidFill>
                <a:latin typeface="Book Antiqua" panose="02040602050305030304" pitchFamily="18" charset="0"/>
              </a:rPr>
              <a:t>Bangladesh’s exports remain highly concentrated, with RMG accounting for over 84% of merchandise exports and heavy reliance on the EU and US markets. This lack of diversification increases vulnerability to global demand shocks, trade policy changes, and supply-chain disruptions, limiting shock absorption and value-chain upgrading.</a:t>
            </a:r>
            <a:endParaRPr lang="en-US" sz="1300" dirty="0">
              <a:solidFill>
                <a:schemeClr val="bg1"/>
              </a:solidFill>
              <a:latin typeface="Book Antiqua" panose="02040602050305030304" pitchFamily="18" charset="0"/>
              <a:ea typeface="PT Sans"/>
              <a:cs typeface="PT Sans"/>
              <a:sym typeface="PT Sans"/>
            </a:endParaRPr>
          </a:p>
        </p:txBody>
      </p:sp>
      <p:sp>
        <p:nvSpPr>
          <p:cNvPr id="21" name="Freeform 6">
            <a:extLst>
              <a:ext uri="{FF2B5EF4-FFF2-40B4-BE49-F238E27FC236}">
                <a16:creationId xmlns:a16="http://schemas.microsoft.com/office/drawing/2014/main" id="{D8B6CE4F-B798-72D7-2D77-01EEA7577BAE}"/>
              </a:ext>
            </a:extLst>
          </p:cNvPr>
          <p:cNvSpPr/>
          <p:nvPr/>
        </p:nvSpPr>
        <p:spPr>
          <a:xfrm>
            <a:off x="208962" y="6029285"/>
            <a:ext cx="3256540" cy="379962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22" name="TextBox 16">
            <a:extLst>
              <a:ext uri="{FF2B5EF4-FFF2-40B4-BE49-F238E27FC236}">
                <a16:creationId xmlns:a16="http://schemas.microsoft.com/office/drawing/2014/main" id="{D90B80E1-7E23-F084-97A1-00E9F5BC5B75}"/>
              </a:ext>
            </a:extLst>
          </p:cNvPr>
          <p:cNvSpPr txBox="1"/>
          <p:nvPr/>
        </p:nvSpPr>
        <p:spPr>
          <a:xfrm>
            <a:off x="196087" y="6308511"/>
            <a:ext cx="3070797" cy="3261086"/>
          </a:xfrm>
          <a:prstGeom prst="rect">
            <a:avLst/>
          </a:prstGeom>
        </p:spPr>
        <p:txBody>
          <a:bodyPr wrap="square" lIns="0" tIns="0" rIns="0" bIns="0" rtlCol="0" anchor="t">
            <a:spAutoFit/>
          </a:bodyPr>
          <a:lstStyle/>
          <a:p>
            <a:pPr marL="151131" lvl="1" algn="just">
              <a:lnSpc>
                <a:spcPts val="1680"/>
              </a:lnSpc>
            </a:pPr>
            <a:r>
              <a:rPr lang="en-GB" sz="2000" dirty="0">
                <a:solidFill>
                  <a:srgbClr val="BB8C21"/>
                </a:solidFill>
                <a:latin typeface="Book Antiqua" panose="02040602050305030304" pitchFamily="18" charset="0"/>
                <a:ea typeface="PT Sans"/>
                <a:cs typeface="PT Sans"/>
                <a:sym typeface="PT Sans"/>
              </a:rPr>
              <a:t>Fiscal Weakness</a:t>
            </a:r>
          </a:p>
          <a:p>
            <a:pPr marL="151131" lvl="1" algn="just">
              <a:lnSpc>
                <a:spcPts val="1680"/>
              </a:lnSpc>
            </a:pPr>
            <a:endParaRPr lang="en-GB" sz="2000" dirty="0">
              <a:solidFill>
                <a:srgbClr val="FFC000"/>
              </a:solidFill>
              <a:latin typeface="Book Antiqua" panose="02040602050305030304" pitchFamily="18" charset="0"/>
              <a:ea typeface="PT Sans"/>
              <a:cs typeface="PT Sans"/>
              <a:sym typeface="PT Sans"/>
            </a:endParaRPr>
          </a:p>
          <a:p>
            <a:pPr marL="151131" lvl="1" algn="just">
              <a:lnSpc>
                <a:spcPts val="1680"/>
              </a:lnSpc>
            </a:pPr>
            <a:r>
              <a:rPr lang="en-GB" sz="1300" dirty="0">
                <a:solidFill>
                  <a:schemeClr val="bg1"/>
                </a:solidFill>
                <a:latin typeface="Book Antiqua" panose="02040602050305030304" pitchFamily="18" charset="0"/>
              </a:rPr>
              <a:t>Bangladesh’s fiscal space is constrained by a low tax-to-GDP ratio of around 8%, restricting the government’s ability to finance development and counter economic shocks. Fiscal deficits hover near 4% of GDP, and without reforms to broaden the tax base and improve compliance, fiscal capacity will remain weak.</a:t>
            </a:r>
            <a:br>
              <a:rPr lang="en-GB" sz="1300" dirty="0">
                <a:solidFill>
                  <a:schemeClr val="bg1"/>
                </a:solidFill>
                <a:latin typeface="Book Antiqua" panose="02040602050305030304" pitchFamily="18" charset="0"/>
              </a:rPr>
            </a:br>
            <a:br>
              <a:rPr lang="en-GB" sz="1300" dirty="0">
                <a:solidFill>
                  <a:schemeClr val="bg1"/>
                </a:solidFill>
                <a:latin typeface="Book Antiqua" panose="02040602050305030304" pitchFamily="18" charset="0"/>
              </a:rPr>
            </a:br>
            <a:r>
              <a:rPr lang="en-GB" sz="1300" dirty="0">
                <a:solidFill>
                  <a:schemeClr val="bg1"/>
                </a:solidFill>
                <a:latin typeface="Book Antiqua" panose="02040602050305030304" pitchFamily="18" charset="0"/>
              </a:rPr>
              <a:t>If the new government increases VAT and  Turnover tax, then inflation may go up. </a:t>
            </a:r>
            <a:endParaRPr lang="en-US" sz="1300" dirty="0">
              <a:solidFill>
                <a:schemeClr val="bg1"/>
              </a:solidFill>
              <a:latin typeface="Book Antiqua" panose="02040602050305030304" pitchFamily="18" charset="0"/>
              <a:ea typeface="PT Sans"/>
              <a:cs typeface="PT Sans"/>
              <a:sym typeface="PT Sans"/>
            </a:endParaRPr>
          </a:p>
        </p:txBody>
      </p:sp>
      <p:sp>
        <p:nvSpPr>
          <p:cNvPr id="23" name="Freeform 6">
            <a:extLst>
              <a:ext uri="{FF2B5EF4-FFF2-40B4-BE49-F238E27FC236}">
                <a16:creationId xmlns:a16="http://schemas.microsoft.com/office/drawing/2014/main" id="{4EB54C76-341D-B0D4-A2F8-3E61F4FA78DB}"/>
              </a:ext>
            </a:extLst>
          </p:cNvPr>
          <p:cNvSpPr/>
          <p:nvPr/>
        </p:nvSpPr>
        <p:spPr>
          <a:xfrm>
            <a:off x="3702050" y="6029285"/>
            <a:ext cx="3256540" cy="379962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24" name="TextBox 16">
            <a:extLst>
              <a:ext uri="{FF2B5EF4-FFF2-40B4-BE49-F238E27FC236}">
                <a16:creationId xmlns:a16="http://schemas.microsoft.com/office/drawing/2014/main" id="{C922E566-39C6-49BA-3DB4-807AC2D16EF7}"/>
              </a:ext>
            </a:extLst>
          </p:cNvPr>
          <p:cNvSpPr txBox="1"/>
          <p:nvPr/>
        </p:nvSpPr>
        <p:spPr>
          <a:xfrm>
            <a:off x="3755453" y="6334453"/>
            <a:ext cx="3070797" cy="2822247"/>
          </a:xfrm>
          <a:prstGeom prst="rect">
            <a:avLst/>
          </a:prstGeom>
        </p:spPr>
        <p:txBody>
          <a:bodyPr wrap="square" lIns="0" tIns="0" rIns="0" bIns="0" rtlCol="0" anchor="t">
            <a:spAutoFit/>
          </a:bodyPr>
          <a:lstStyle/>
          <a:p>
            <a:pPr marL="151131" lvl="1" algn="just">
              <a:lnSpc>
                <a:spcPts val="1680"/>
              </a:lnSpc>
            </a:pPr>
            <a:r>
              <a:rPr lang="en-GB" sz="2000" dirty="0">
                <a:solidFill>
                  <a:srgbClr val="BB8C21"/>
                </a:solidFill>
                <a:latin typeface="Book Antiqua" panose="02040602050305030304" pitchFamily="18" charset="0"/>
                <a:ea typeface="PT Sans"/>
                <a:cs typeface="PT Sans"/>
                <a:sym typeface="PT Sans"/>
              </a:rPr>
              <a:t>Foreign Exchange (FX) Liquidity</a:t>
            </a:r>
          </a:p>
          <a:p>
            <a:pPr marL="151131" lvl="1" algn="just">
              <a:lnSpc>
                <a:spcPts val="1680"/>
              </a:lnSpc>
            </a:pPr>
            <a:endParaRPr lang="en-GB" sz="2000" dirty="0">
              <a:solidFill>
                <a:srgbClr val="FFC000"/>
              </a:solidFill>
              <a:latin typeface="Book Antiqua" panose="02040602050305030304" pitchFamily="18" charset="0"/>
              <a:ea typeface="PT Sans"/>
              <a:cs typeface="PT Sans"/>
              <a:sym typeface="PT Sans"/>
            </a:endParaRPr>
          </a:p>
          <a:p>
            <a:pPr marL="151131" lvl="1" algn="just">
              <a:lnSpc>
                <a:spcPts val="1680"/>
              </a:lnSpc>
            </a:pPr>
            <a:r>
              <a:rPr lang="en-GB" sz="1300" dirty="0">
                <a:solidFill>
                  <a:schemeClr val="bg1"/>
                </a:solidFill>
                <a:latin typeface="Book Antiqua" panose="02040602050305030304" pitchFamily="18" charset="0"/>
              </a:rPr>
              <a:t>Foreign exchange reserves stood at about USD 28 billion in 2025, covering roughly five months of imports and offering a limited buffer against external shocks. Tight FX liquidity heightens sensitivity to fluctuations in exports, remittances, and commodity prices, underscoring the need for reserve accumulation through diversification and stable inflows.</a:t>
            </a:r>
            <a:endParaRPr lang="en-US" sz="1300" dirty="0">
              <a:solidFill>
                <a:schemeClr val="bg1"/>
              </a:solidFill>
              <a:latin typeface="Book Antiqua" panose="02040602050305030304" pitchFamily="18" charset="0"/>
              <a:ea typeface="PT Sans"/>
              <a:cs typeface="PT Sans"/>
              <a:sym typeface="PT Sans"/>
            </a:endParaRPr>
          </a:p>
        </p:txBody>
      </p:sp>
      <p:sp>
        <p:nvSpPr>
          <p:cNvPr id="2" name="Slide Number Placeholder 1">
            <a:extLst>
              <a:ext uri="{FF2B5EF4-FFF2-40B4-BE49-F238E27FC236}">
                <a16:creationId xmlns:a16="http://schemas.microsoft.com/office/drawing/2014/main" id="{43F99DCA-2C8A-7DF3-7806-5115A733CD21}"/>
              </a:ext>
            </a:extLst>
          </p:cNvPr>
          <p:cNvSpPr>
            <a:spLocks noGrp="1"/>
          </p:cNvSpPr>
          <p:nvPr>
            <p:ph type="sldNum" sz="quarter" idx="12"/>
          </p:nvPr>
        </p:nvSpPr>
        <p:spPr/>
        <p:txBody>
          <a:bodyPr/>
          <a:lstStyle/>
          <a:p>
            <a:fld id="{B6F15528-21DE-4FAA-801E-634DDDAF4B2B}" type="slidenum">
              <a:rPr lang="en-US" smtClean="0"/>
              <a:pPr/>
              <a:t>29</a:t>
            </a:fld>
            <a:endParaRPr lang="en-US"/>
          </a:p>
        </p:txBody>
      </p:sp>
      <p:sp>
        <p:nvSpPr>
          <p:cNvPr id="3" name="TextBox 12">
            <a:extLst>
              <a:ext uri="{FF2B5EF4-FFF2-40B4-BE49-F238E27FC236}">
                <a16:creationId xmlns:a16="http://schemas.microsoft.com/office/drawing/2014/main" id="{E76BD07A-CDC7-D0CB-391C-8945BE71F8BD}"/>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4" name="AutoShape 11">
            <a:extLst>
              <a:ext uri="{FF2B5EF4-FFF2-40B4-BE49-F238E27FC236}">
                <a16:creationId xmlns:a16="http://schemas.microsoft.com/office/drawing/2014/main" id="{FCE512EB-7181-AB88-12D9-93E1B23952BE}"/>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5" name="TextBox 35">
            <a:extLst>
              <a:ext uri="{FF2B5EF4-FFF2-40B4-BE49-F238E27FC236}">
                <a16:creationId xmlns:a16="http://schemas.microsoft.com/office/drawing/2014/main" id="{12240B3F-125A-AC41-1DF7-008EC91977CD}"/>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29</a:t>
            </a:r>
          </a:p>
        </p:txBody>
      </p:sp>
      <p:sp>
        <p:nvSpPr>
          <p:cNvPr id="7" name="TextBox 35">
            <a:extLst>
              <a:ext uri="{FF2B5EF4-FFF2-40B4-BE49-F238E27FC236}">
                <a16:creationId xmlns:a16="http://schemas.microsoft.com/office/drawing/2014/main" id="{E14C29F9-E3A7-0E76-E54D-7FFD8FA440DC}"/>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latin typeface="Anton" pitchFamily="2" charset="0"/>
                <a:ea typeface="Roboto"/>
                <a:cs typeface="Roboto"/>
                <a:sym typeface="Roboto"/>
              </a:rPr>
              <a:t>Macro Economic Report 2025</a:t>
            </a:r>
          </a:p>
        </p:txBody>
      </p:sp>
      <p:sp>
        <p:nvSpPr>
          <p:cNvPr id="12" name="AutoShape 11">
            <a:extLst>
              <a:ext uri="{FF2B5EF4-FFF2-40B4-BE49-F238E27FC236}">
                <a16:creationId xmlns:a16="http://schemas.microsoft.com/office/drawing/2014/main" id="{08B2C588-C5FB-2F59-CCF9-04BDED4CF9D4}"/>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368190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sp>
        <p:nvSpPr>
          <p:cNvPr id="17" name="TextBox 17"/>
          <p:cNvSpPr txBox="1"/>
          <p:nvPr/>
        </p:nvSpPr>
        <p:spPr>
          <a:xfrm>
            <a:off x="388287" y="602602"/>
            <a:ext cx="3923363" cy="1112869"/>
          </a:xfrm>
          <a:prstGeom prst="rect">
            <a:avLst/>
          </a:prstGeom>
        </p:spPr>
        <p:txBody>
          <a:bodyPr wrap="square" lIns="0" tIns="0" rIns="0" bIns="0" rtlCol="0" anchor="t">
            <a:spAutoFit/>
          </a:bodyPr>
          <a:lstStyle/>
          <a:p>
            <a:pPr algn="l">
              <a:lnSpc>
                <a:spcPts val="4499"/>
              </a:lnSpc>
            </a:pPr>
            <a:r>
              <a:rPr lang="en-US" sz="3000" dirty="0">
                <a:solidFill>
                  <a:schemeClr val="accent5">
                    <a:lumMod val="50000"/>
                  </a:schemeClr>
                </a:solidFill>
                <a:latin typeface="Anton" pitchFamily="2" charset="0"/>
                <a:ea typeface="Anton"/>
                <a:cs typeface="Anton"/>
                <a:sym typeface="Anton"/>
              </a:rPr>
              <a:t>Global Economic Outlook:</a:t>
            </a:r>
          </a:p>
          <a:p>
            <a:pPr algn="l">
              <a:lnSpc>
                <a:spcPts val="2249"/>
              </a:lnSpc>
            </a:pPr>
            <a:r>
              <a:rPr lang="en-US" sz="1250" dirty="0">
                <a:solidFill>
                  <a:schemeClr val="accent5">
                    <a:lumMod val="50000"/>
                  </a:schemeClr>
                </a:solidFill>
                <a:latin typeface="Anton"/>
                <a:ea typeface="Anton"/>
                <a:cs typeface="Anton"/>
                <a:sym typeface="Anton"/>
              </a:rPr>
              <a:t>Moderate but Uneven Global Growth in 2026: Monetary Easing, U.S.-Led Resilience, and Rising Micro-Level Risks</a:t>
            </a:r>
          </a:p>
        </p:txBody>
      </p:sp>
      <p:sp>
        <p:nvSpPr>
          <p:cNvPr id="19" name="TextBox 19"/>
          <p:cNvSpPr txBox="1"/>
          <p:nvPr/>
        </p:nvSpPr>
        <p:spPr>
          <a:xfrm>
            <a:off x="393712" y="1973920"/>
            <a:ext cx="3079738" cy="4862870"/>
          </a:xfrm>
          <a:prstGeom prst="rect">
            <a:avLst/>
          </a:prstGeom>
        </p:spPr>
        <p:txBody>
          <a:bodyPr wrap="square" lIns="0" tIns="0" rIns="0" bIns="0" rtlCol="0" anchor="t">
            <a:spAutoFit/>
          </a:bodyPr>
          <a:lstStyle/>
          <a:p>
            <a:pPr algn="just"/>
            <a:r>
              <a:rPr lang="en-US" sz="1200" dirty="0">
                <a:latin typeface="Book Antiqua" panose="02040602050305030304" pitchFamily="18" charset="0"/>
              </a:rPr>
              <a:t>Global growth in 2026 is expected to remain moderate yet resilient, with GDP expanding slightly above 3%. Easing inflation across major economies is creating space for gradual monetary accommodation.</a:t>
            </a:r>
          </a:p>
          <a:p>
            <a:pPr algn="just"/>
            <a:br>
              <a:rPr lang="en-US" sz="1200" dirty="0">
                <a:latin typeface="Book Antiqua" panose="02040602050305030304" pitchFamily="18" charset="0"/>
              </a:rPr>
            </a:br>
            <a:r>
              <a:rPr lang="en-US" sz="1200" dirty="0">
                <a:latin typeface="Book Antiqua" panose="02040602050305030304" pitchFamily="18" charset="0"/>
              </a:rPr>
              <a:t>Markets are increasingly focused on abundant monetary and fiscal support rather than geopolitical risks. The United States remains the primary driver of global growth. Strong household balance sheets, wealth effects, and sustained corporate investment continue to support demand.</a:t>
            </a:r>
          </a:p>
          <a:p>
            <a:pPr algn="just"/>
            <a:br>
              <a:rPr lang="en-US" sz="1200" dirty="0">
                <a:latin typeface="Book Antiqua" panose="02040602050305030304" pitchFamily="18" charset="0"/>
              </a:rPr>
            </a:br>
            <a:r>
              <a:rPr lang="en-US" sz="1200" dirty="0">
                <a:latin typeface="Book Antiqua" panose="02040602050305030304" pitchFamily="18" charset="0"/>
              </a:rPr>
              <a:t>Fiscal deficits, early-2026 tax rebates, and policy rates moving toward neutral further underpin growth. However, US growth is </a:t>
            </a:r>
            <a:r>
              <a:rPr lang="en-US" sz="1200" b="1" dirty="0">
                <a:latin typeface="Book Antiqua" panose="02040602050305030304" pitchFamily="18" charset="0"/>
              </a:rPr>
              <a:t>clearly K-shaped,</a:t>
            </a:r>
            <a:r>
              <a:rPr lang="en-US" sz="1200" dirty="0">
                <a:latin typeface="Book Antiqua" panose="02040602050305030304" pitchFamily="18" charset="0"/>
              </a:rPr>
              <a:t> with consumption concentrated among middle- and higher-income households.</a:t>
            </a:r>
            <a:br>
              <a:rPr lang="en-US" sz="1200" dirty="0">
                <a:latin typeface="Book Antiqua" panose="02040602050305030304" pitchFamily="18" charset="0"/>
              </a:rPr>
            </a:br>
            <a:endParaRPr lang="en-US" sz="1200" dirty="0">
              <a:latin typeface="Book Antiqua" panose="02040602050305030304" pitchFamily="18" charset="0"/>
            </a:endParaRPr>
          </a:p>
          <a:p>
            <a:pPr algn="just"/>
            <a:r>
              <a:rPr lang="en-US" sz="1200" dirty="0">
                <a:latin typeface="Book Antiqua" panose="02040602050305030304" pitchFamily="18" charset="0"/>
              </a:rPr>
              <a:t>Corporate capex, particularly in AI and productivity-enhancing technologies, is accelerating.</a:t>
            </a:r>
          </a:p>
          <a:p>
            <a:pPr algn="just"/>
            <a:endParaRPr lang="en-US" sz="1200" dirty="0">
              <a:latin typeface="Book Antiqua" panose="02040602050305030304" pitchFamily="18" charset="0"/>
            </a:endParaRPr>
          </a:p>
          <a:p>
            <a:pPr algn="just"/>
            <a:endParaRPr lang="en-US" sz="1600" dirty="0">
              <a:solidFill>
                <a:srgbClr val="000000"/>
              </a:solidFill>
              <a:latin typeface="PT Sans"/>
              <a:ea typeface="PT Sans"/>
              <a:cs typeface="PT Sans"/>
              <a:sym typeface="PT Sans"/>
            </a:endParaRPr>
          </a:p>
        </p:txBody>
      </p:sp>
      <p:sp>
        <p:nvSpPr>
          <p:cNvPr id="20" name="TextBox 19">
            <a:extLst>
              <a:ext uri="{FF2B5EF4-FFF2-40B4-BE49-F238E27FC236}">
                <a16:creationId xmlns:a16="http://schemas.microsoft.com/office/drawing/2014/main" id="{857AE737-13DD-38F1-6A83-69964E3B1D5C}"/>
              </a:ext>
            </a:extLst>
          </p:cNvPr>
          <p:cNvSpPr txBox="1"/>
          <p:nvPr/>
        </p:nvSpPr>
        <p:spPr>
          <a:xfrm>
            <a:off x="3898913" y="1973920"/>
            <a:ext cx="3079737" cy="4663905"/>
          </a:xfrm>
          <a:prstGeom prst="rect">
            <a:avLst/>
          </a:prstGeom>
        </p:spPr>
        <p:txBody>
          <a:bodyPr wrap="square" lIns="0" tIns="0" rIns="0" bIns="0" rtlCol="0" anchor="t">
            <a:spAutoFit/>
          </a:bodyPr>
          <a:lstStyle/>
          <a:p>
            <a:pPr algn="just"/>
            <a:r>
              <a:rPr lang="en-US" sz="1200" dirty="0">
                <a:latin typeface="Book Antiqua" panose="02040602050305030304" pitchFamily="18" charset="0"/>
              </a:rPr>
              <a:t>Micro and structural forces are becoming more influential than headline macro indicators.</a:t>
            </a:r>
          </a:p>
          <a:p>
            <a:pPr algn="just"/>
            <a:br>
              <a:rPr lang="en-US" sz="1200" dirty="0">
                <a:latin typeface="Book Antiqua" panose="02040602050305030304" pitchFamily="18" charset="0"/>
              </a:rPr>
            </a:br>
            <a:r>
              <a:rPr lang="en-US" sz="1200" dirty="0">
                <a:latin typeface="Book Antiqua" panose="02040602050305030304" pitchFamily="18" charset="0"/>
              </a:rPr>
              <a:t>AI adoption is uneven but represents a significant long-term boost to productivity and earnings.</a:t>
            </a:r>
          </a:p>
          <a:p>
            <a:pPr algn="just"/>
            <a:endParaRPr lang="en-US" sz="1200" dirty="0">
              <a:latin typeface="Book Antiqua" panose="02040602050305030304" pitchFamily="18" charset="0"/>
            </a:endParaRPr>
          </a:p>
          <a:p>
            <a:pPr algn="just"/>
            <a:r>
              <a:rPr lang="en-US" sz="1200" dirty="0">
                <a:latin typeface="Book Antiqua" panose="02040602050305030304" pitchFamily="18" charset="0"/>
              </a:rPr>
              <a:t>Firms integrating AI into operations and decision-making are likely to outperform.</a:t>
            </a:r>
            <a:br>
              <a:rPr lang="en-US" sz="1200" dirty="0">
                <a:latin typeface="Book Antiqua" panose="02040602050305030304" pitchFamily="18" charset="0"/>
              </a:rPr>
            </a:br>
            <a:r>
              <a:rPr lang="en-US" sz="1200" dirty="0">
                <a:latin typeface="Book Antiqua" panose="02040602050305030304" pitchFamily="18" charset="0"/>
              </a:rPr>
              <a:t>Private credit continues to expand as a flexible alternative to bank lending, without systemic stress so far.</a:t>
            </a:r>
          </a:p>
          <a:p>
            <a:pPr algn="just"/>
            <a:endParaRPr lang="en-US" sz="1200" dirty="0">
              <a:latin typeface="Book Antiqua" panose="02040602050305030304" pitchFamily="18" charset="0"/>
            </a:endParaRPr>
          </a:p>
          <a:p>
            <a:pPr algn="just"/>
            <a:r>
              <a:rPr lang="en-US" sz="1200" dirty="0">
                <a:latin typeface="Book Antiqua" panose="02040602050305030304" pitchFamily="18" charset="0"/>
              </a:rPr>
              <a:t>Political developments have generated noise but limited direct market impact.</a:t>
            </a:r>
            <a:br>
              <a:rPr lang="en-US" sz="1200" dirty="0">
                <a:latin typeface="Book Antiqua" panose="02040602050305030304" pitchFamily="18" charset="0"/>
              </a:rPr>
            </a:br>
            <a:r>
              <a:rPr lang="en-US" sz="1200" dirty="0">
                <a:latin typeface="Book Antiqua" panose="02040602050305030304" pitchFamily="18" charset="0"/>
              </a:rPr>
              <a:t>Most market-relevant policies are already embedded in the system.</a:t>
            </a:r>
            <a:br>
              <a:rPr lang="en-US" sz="1200" dirty="0">
                <a:latin typeface="Book Antiqua" panose="02040602050305030304" pitchFamily="18" charset="0"/>
              </a:rPr>
            </a:br>
            <a:r>
              <a:rPr lang="en-US" sz="1200" dirty="0">
                <a:latin typeface="Book Antiqua" panose="02040602050305030304" pitchFamily="18" charset="0"/>
              </a:rPr>
              <a:t>Key risk remains a resurgence of inflation driven by fiscal expansion, tight labor markets, and second-round wage effects.</a:t>
            </a:r>
          </a:p>
          <a:p>
            <a:pPr algn="just"/>
            <a:br>
              <a:rPr lang="en-US" dirty="0"/>
            </a:br>
            <a:endParaRPr lang="en-US" dirty="0">
              <a:sym typeface="PT Sans"/>
            </a:endParaRPr>
          </a:p>
          <a:p>
            <a:pPr algn="just">
              <a:lnSpc>
                <a:spcPts val="1919"/>
              </a:lnSpc>
            </a:pPr>
            <a:endParaRPr lang="en-US" sz="1499" dirty="0">
              <a:solidFill>
                <a:srgbClr val="000000"/>
              </a:solidFill>
              <a:latin typeface="PT Sans"/>
              <a:ea typeface="PT Sans"/>
              <a:cs typeface="PT Sans"/>
              <a:sym typeface="PT Sans"/>
            </a:endParaRPr>
          </a:p>
        </p:txBody>
      </p:sp>
      <p:graphicFrame>
        <p:nvGraphicFramePr>
          <p:cNvPr id="2" name="Chart 1">
            <a:extLst>
              <a:ext uri="{FF2B5EF4-FFF2-40B4-BE49-F238E27FC236}">
                <a16:creationId xmlns:a16="http://schemas.microsoft.com/office/drawing/2014/main" id="{F45E0B4E-032B-7D2D-80DB-0B5DEE9311A1}"/>
              </a:ext>
            </a:extLst>
          </p:cNvPr>
          <p:cNvGraphicFramePr>
            <a:graphicFrameLocks/>
          </p:cNvGraphicFramePr>
          <p:nvPr>
            <p:extLst>
              <p:ext uri="{D42A27DB-BD31-4B8C-83A1-F6EECF244321}">
                <p14:modId xmlns:p14="http://schemas.microsoft.com/office/powerpoint/2010/main" val="1656795551"/>
              </p:ext>
            </p:extLst>
          </p:nvPr>
        </p:nvGraphicFramePr>
        <p:xfrm>
          <a:off x="3601745" y="6946900"/>
          <a:ext cx="3681705"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596FC63A-4E32-32E7-DF5A-FBB7C9DC61BB}"/>
              </a:ext>
            </a:extLst>
          </p:cNvPr>
          <p:cNvGraphicFramePr>
            <a:graphicFrameLocks/>
          </p:cNvGraphicFramePr>
          <p:nvPr>
            <p:extLst>
              <p:ext uri="{D42A27DB-BD31-4B8C-83A1-F6EECF244321}">
                <p14:modId xmlns:p14="http://schemas.microsoft.com/office/powerpoint/2010/main" val="2163190255"/>
              </p:ext>
            </p:extLst>
          </p:nvPr>
        </p:nvGraphicFramePr>
        <p:xfrm>
          <a:off x="273051" y="7023100"/>
          <a:ext cx="32004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35">
            <a:extLst>
              <a:ext uri="{FF2B5EF4-FFF2-40B4-BE49-F238E27FC236}">
                <a16:creationId xmlns:a16="http://schemas.microsoft.com/office/drawing/2014/main" id="{96CCA4F9-3ED1-D901-3F4C-028DCC4371CD}"/>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rgbClr val="000000"/>
                </a:solidFill>
                <a:latin typeface="Impact" panose="020B0806030902050204" pitchFamily="34" charset="0"/>
                <a:ea typeface="Roboto"/>
                <a:cs typeface="Roboto"/>
                <a:sym typeface="Roboto"/>
              </a:rPr>
              <a:t>| PAGE 3</a:t>
            </a:r>
          </a:p>
        </p:txBody>
      </p:sp>
      <p:sp>
        <p:nvSpPr>
          <p:cNvPr id="9" name="AutoShape 11">
            <a:extLst>
              <a:ext uri="{FF2B5EF4-FFF2-40B4-BE49-F238E27FC236}">
                <a16:creationId xmlns:a16="http://schemas.microsoft.com/office/drawing/2014/main" id="{2C5E982C-64A9-8766-3EB4-4B2DB1EC0CFF}"/>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0" name="AutoShape 11">
            <a:extLst>
              <a:ext uri="{FF2B5EF4-FFF2-40B4-BE49-F238E27FC236}">
                <a16:creationId xmlns:a16="http://schemas.microsoft.com/office/drawing/2014/main" id="{844CF0D9-083F-9B67-5A13-22DAFEDA3BF4}"/>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11" name="Slide Number Placeholder 10">
            <a:extLst>
              <a:ext uri="{FF2B5EF4-FFF2-40B4-BE49-F238E27FC236}">
                <a16:creationId xmlns:a16="http://schemas.microsoft.com/office/drawing/2014/main" id="{F595D9A8-6F66-72C3-565B-F7FCE1D084A4}"/>
              </a:ext>
            </a:extLst>
          </p:cNvPr>
          <p:cNvSpPr>
            <a:spLocks noGrp="1"/>
          </p:cNvSpPr>
          <p:nvPr>
            <p:ph type="sldNum" sz="quarter" idx="12"/>
          </p:nvPr>
        </p:nvSpPr>
        <p:spPr/>
        <p:txBody>
          <a:bodyPr/>
          <a:lstStyle/>
          <a:p>
            <a:fld id="{B6F15528-21DE-4FAA-801E-634DDDAF4B2B}" type="slidenum">
              <a:rPr lang="en-US" smtClean="0"/>
              <a:pPr/>
              <a:t>3</a:t>
            </a:fld>
            <a:endParaRPr lang="en-US"/>
          </a:p>
        </p:txBody>
      </p:sp>
      <p:sp>
        <p:nvSpPr>
          <p:cNvPr id="12" name="TextBox 35">
            <a:extLst>
              <a:ext uri="{FF2B5EF4-FFF2-40B4-BE49-F238E27FC236}">
                <a16:creationId xmlns:a16="http://schemas.microsoft.com/office/drawing/2014/main" id="{B140E022-6C05-41DA-E8DF-F4826D1149D8}"/>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27DF-F51D-D340-9C74-9E6FCF3280A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8ED44FA-827C-E0F2-CF89-AE7ECDF62F85}"/>
              </a:ext>
            </a:extLst>
          </p:cNvPr>
          <p:cNvGrpSpPr/>
          <p:nvPr/>
        </p:nvGrpSpPr>
        <p:grpSpPr>
          <a:xfrm>
            <a:off x="139702" y="0"/>
            <a:ext cx="497170" cy="408634"/>
            <a:chOff x="0" y="0"/>
            <a:chExt cx="178175" cy="146445"/>
          </a:xfrm>
        </p:grpSpPr>
        <p:sp>
          <p:nvSpPr>
            <p:cNvPr id="6" name="Freeform 6">
              <a:extLst>
                <a:ext uri="{FF2B5EF4-FFF2-40B4-BE49-F238E27FC236}">
                  <a16:creationId xmlns:a16="http://schemas.microsoft.com/office/drawing/2014/main" id="{CB124FDB-EEE1-ED11-0370-1B46D74F8430}"/>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a:extLst>
                <a:ext uri="{FF2B5EF4-FFF2-40B4-BE49-F238E27FC236}">
                  <a16:creationId xmlns:a16="http://schemas.microsoft.com/office/drawing/2014/main" id="{C387075C-F636-E20A-7F45-C52CD22CEEDA}"/>
                </a:ext>
              </a:extLst>
            </p:cNvPr>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3A391F-59C6-49DC-E32D-DDDC2BA4173B}"/>
              </a:ext>
            </a:extLst>
          </p:cNvPr>
          <p:cNvGrpSpPr/>
          <p:nvPr/>
        </p:nvGrpSpPr>
        <p:grpSpPr>
          <a:xfrm>
            <a:off x="-494003" y="9557562"/>
            <a:ext cx="1130875" cy="378438"/>
            <a:chOff x="0" y="0"/>
            <a:chExt cx="405280" cy="135624"/>
          </a:xfrm>
        </p:grpSpPr>
        <p:sp>
          <p:nvSpPr>
            <p:cNvPr id="12" name="Freeform 12">
              <a:extLst>
                <a:ext uri="{FF2B5EF4-FFF2-40B4-BE49-F238E27FC236}">
                  <a16:creationId xmlns:a16="http://schemas.microsoft.com/office/drawing/2014/main" id="{C5BD165D-3BFD-F265-3644-F9597A049614}"/>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a:extLst>
                <a:ext uri="{FF2B5EF4-FFF2-40B4-BE49-F238E27FC236}">
                  <a16:creationId xmlns:a16="http://schemas.microsoft.com/office/drawing/2014/main" id="{31B717F0-ECD6-262B-88A8-3F4BA59E9D96}"/>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a:extLst>
              <a:ext uri="{FF2B5EF4-FFF2-40B4-BE49-F238E27FC236}">
                <a16:creationId xmlns:a16="http://schemas.microsoft.com/office/drawing/2014/main" id="{AF26429E-47BD-92D8-BADC-29B5D336B1E6}"/>
              </a:ext>
            </a:extLst>
          </p:cNvPr>
          <p:cNvGrpSpPr/>
          <p:nvPr/>
        </p:nvGrpSpPr>
        <p:grpSpPr>
          <a:xfrm>
            <a:off x="-774925" y="8932411"/>
            <a:ext cx="1130875" cy="378438"/>
            <a:chOff x="0" y="0"/>
            <a:chExt cx="405280" cy="135624"/>
          </a:xfrm>
        </p:grpSpPr>
        <p:sp>
          <p:nvSpPr>
            <p:cNvPr id="15" name="Freeform 15">
              <a:extLst>
                <a:ext uri="{FF2B5EF4-FFF2-40B4-BE49-F238E27FC236}">
                  <a16:creationId xmlns:a16="http://schemas.microsoft.com/office/drawing/2014/main" id="{59280862-D780-EC06-F493-D56EE3995E2B}"/>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a:extLst>
                <a:ext uri="{FF2B5EF4-FFF2-40B4-BE49-F238E27FC236}">
                  <a16:creationId xmlns:a16="http://schemas.microsoft.com/office/drawing/2014/main" id="{95F40601-552A-4983-2A63-78F2D201725A}"/>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28" name="TextBox 28">
            <a:extLst>
              <a:ext uri="{FF2B5EF4-FFF2-40B4-BE49-F238E27FC236}">
                <a16:creationId xmlns:a16="http://schemas.microsoft.com/office/drawing/2014/main" id="{36ABDA2A-65B2-7F43-898C-70987AF5AD8E}"/>
              </a:ext>
            </a:extLst>
          </p:cNvPr>
          <p:cNvSpPr txBox="1"/>
          <p:nvPr/>
        </p:nvSpPr>
        <p:spPr>
          <a:xfrm>
            <a:off x="636872" y="698500"/>
            <a:ext cx="7320014" cy="923330"/>
          </a:xfrm>
          <a:prstGeom prst="rect">
            <a:avLst/>
          </a:prstGeom>
        </p:spPr>
        <p:txBody>
          <a:bodyPr wrap="square" lIns="0" tIns="0" rIns="0" bIns="0" rtlCol="0" anchor="t">
            <a:spAutoFit/>
          </a:bodyPr>
          <a:lstStyle/>
          <a:p>
            <a:pPr algn="l">
              <a:lnSpc>
                <a:spcPts val="3599"/>
              </a:lnSpc>
            </a:pPr>
            <a:r>
              <a:rPr lang="en-GB" sz="3200" dirty="0">
                <a:solidFill>
                  <a:srgbClr val="2C524E"/>
                </a:solidFill>
                <a:latin typeface="Anton"/>
                <a:ea typeface="Anton"/>
                <a:cs typeface="Anton"/>
                <a:sym typeface="Anton"/>
              </a:rPr>
              <a:t>Banking Sector Reform and Resolution Framework: Key Developments</a:t>
            </a:r>
          </a:p>
        </p:txBody>
      </p:sp>
      <p:sp>
        <p:nvSpPr>
          <p:cNvPr id="10" name="TextBox 9">
            <a:extLst>
              <a:ext uri="{FF2B5EF4-FFF2-40B4-BE49-F238E27FC236}">
                <a16:creationId xmlns:a16="http://schemas.microsoft.com/office/drawing/2014/main" id="{DE9510A9-D54F-25B7-5A92-20698E7D5246}"/>
              </a:ext>
            </a:extLst>
          </p:cNvPr>
          <p:cNvSpPr txBox="1"/>
          <p:nvPr/>
        </p:nvSpPr>
        <p:spPr>
          <a:xfrm>
            <a:off x="359062" y="1993900"/>
            <a:ext cx="3419188" cy="8094524"/>
          </a:xfrm>
          <a:prstGeom prst="rect">
            <a:avLst/>
          </a:prstGeom>
          <a:noFill/>
          <a:ln>
            <a:noFill/>
          </a:ln>
        </p:spPr>
        <p:txBody>
          <a:bodyPr wrap="square">
            <a:spAutoFit/>
          </a:bodyPr>
          <a:lstStyle/>
          <a:p>
            <a:pPr algn="just"/>
            <a:r>
              <a:rPr lang="en-US" sz="1400" b="1" dirty="0">
                <a:latin typeface="Book Antiqua" panose="02040602050305030304" pitchFamily="18" charset="0"/>
              </a:rPr>
              <a:t>The Bank Resolution Ordinance, 2025 </a:t>
            </a:r>
            <a:r>
              <a:rPr lang="en-US" sz="1300" dirty="0">
                <a:latin typeface="Book Antiqua" panose="02040602050305030304" pitchFamily="18" charset="0"/>
              </a:rPr>
              <a:t>appoints Bangladesh Bank as the sole Resolution Authority, enabling swift intervention in failing banks without judicial delays.</a:t>
            </a:r>
          </a:p>
          <a:p>
            <a:pPr algn="just"/>
            <a:br>
              <a:rPr lang="en-US" sz="1300" dirty="0">
                <a:latin typeface="Book Antiqua" panose="02040602050305030304" pitchFamily="18" charset="0"/>
              </a:rPr>
            </a:br>
            <a:r>
              <a:rPr lang="en-US" sz="1300" dirty="0">
                <a:latin typeface="Book Antiqua" panose="02040602050305030304" pitchFamily="18" charset="0"/>
              </a:rPr>
              <a:t>It introduces tools such as bridge banks, asset–liability transfers, and bail-in mechanisms, limiting the need for direct fiscal bailouts.</a:t>
            </a:r>
            <a:br>
              <a:rPr lang="en-US" sz="1300" dirty="0">
                <a:latin typeface="Book Antiqua" panose="02040602050305030304" pitchFamily="18" charset="0"/>
              </a:rPr>
            </a:br>
            <a:r>
              <a:rPr lang="en-US" sz="1300" dirty="0">
                <a:latin typeface="Book Antiqua" panose="02040602050305030304" pitchFamily="18" charset="0"/>
              </a:rPr>
              <a:t>Directors and major shareholders can be held personally liable for losses from fraud or misgovernance, strengthening accountability.</a:t>
            </a:r>
            <a:br>
              <a:rPr lang="en-US" sz="1300" dirty="0">
                <a:latin typeface="Book Antiqua" panose="02040602050305030304" pitchFamily="18" charset="0"/>
              </a:rPr>
            </a:br>
            <a:r>
              <a:rPr lang="en-US" sz="1300" dirty="0">
                <a:latin typeface="Book Antiqua" panose="02040602050305030304" pitchFamily="18" charset="0"/>
              </a:rPr>
              <a:t>Under this framework, five distressed banks were merged to form </a:t>
            </a:r>
            <a:r>
              <a:rPr lang="en-US" sz="1300" dirty="0" err="1">
                <a:latin typeface="Book Antiqua" panose="02040602050305030304" pitchFamily="18" charset="0"/>
              </a:rPr>
              <a:t>Sommilito</a:t>
            </a:r>
            <a:r>
              <a:rPr lang="en-US" sz="1300" dirty="0">
                <a:latin typeface="Book Antiqua" panose="02040602050305030304" pitchFamily="18" charset="0"/>
              </a:rPr>
              <a:t> </a:t>
            </a:r>
            <a:r>
              <a:rPr lang="en-US" sz="1300" dirty="0" err="1">
                <a:latin typeface="Book Antiqua" panose="02040602050305030304" pitchFamily="18" charset="0"/>
              </a:rPr>
              <a:t>Islami</a:t>
            </a:r>
            <a:r>
              <a:rPr lang="en-US" sz="1300" dirty="0">
                <a:latin typeface="Book Antiqua" panose="02040602050305030304" pitchFamily="18" charset="0"/>
              </a:rPr>
              <a:t> Bank PLC.</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The new bank has the largest paid-up capital in the sector (Tk 35,000 crore) and an extensive branch network, ensuring depositor continuity.</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Depositors are receiving payouts up to Tk 2 lakh initially, with remaining balances repaid gradually under a defined roadmap.</a:t>
            </a:r>
          </a:p>
          <a:p>
            <a:pPr algn="just"/>
            <a:endParaRPr lang="en-US" sz="1300" dirty="0">
              <a:latin typeface="Book Antiqua" panose="02040602050305030304" pitchFamily="18" charset="0"/>
            </a:endParaRPr>
          </a:p>
          <a:p>
            <a:pPr algn="just"/>
            <a:r>
              <a:rPr lang="en-GB" sz="1300" dirty="0">
                <a:latin typeface="Book Antiqua" panose="02040602050305030304" pitchFamily="18" charset="0"/>
              </a:rPr>
              <a:t>The government plans to re-privatize the bank within 2–3 years, with further bank amalgamations expected.</a:t>
            </a:r>
          </a:p>
          <a:p>
            <a:pPr algn="just"/>
            <a:br>
              <a:rPr lang="en-GB" sz="1300" dirty="0">
                <a:latin typeface="Book Antiqua" panose="02040602050305030304" pitchFamily="18" charset="0"/>
              </a:rPr>
            </a:br>
            <a:r>
              <a:rPr lang="en-GB" sz="1300" dirty="0">
                <a:latin typeface="Book Antiqua" panose="02040602050305030304" pitchFamily="18" charset="0"/>
              </a:rPr>
              <a:t>Bangladesh Bank has also issued Five </a:t>
            </a:r>
            <a:r>
              <a:rPr lang="en-GB" sz="1300" dirty="0" err="1">
                <a:latin typeface="Book Antiqua" panose="02040602050305030304" pitchFamily="18" charset="0"/>
              </a:rPr>
              <a:t>LoIs</a:t>
            </a:r>
            <a:r>
              <a:rPr lang="en-GB" sz="1300" dirty="0">
                <a:latin typeface="Book Antiqua" panose="02040602050305030304" pitchFamily="18" charset="0"/>
              </a:rPr>
              <a:t> for private credit bureaus and is considering digital bank licenses to deepen financial intermediation. Rescheduling and one-time exit facilities have been expanded to manage stress.</a:t>
            </a:r>
          </a:p>
          <a:p>
            <a:pPr algn="just"/>
            <a:endParaRPr lang="en-US" sz="1300" dirty="0">
              <a:latin typeface="Book Antiqua" panose="02040602050305030304" pitchFamily="18" charset="0"/>
            </a:endParaRPr>
          </a:p>
          <a:p>
            <a:pPr algn="just"/>
            <a:br>
              <a:rPr lang="en-US" sz="1300" dirty="0">
                <a:latin typeface="Book Antiqua" panose="02040602050305030304" pitchFamily="18" charset="0"/>
              </a:rPr>
            </a:br>
            <a:endParaRPr lang="en-US" sz="1300" dirty="0">
              <a:latin typeface="Book Antiqua" panose="02040602050305030304" pitchFamily="18" charset="0"/>
            </a:endParaRPr>
          </a:p>
        </p:txBody>
      </p:sp>
      <p:sp>
        <p:nvSpPr>
          <p:cNvPr id="24" name="TextBox 23">
            <a:extLst>
              <a:ext uri="{FF2B5EF4-FFF2-40B4-BE49-F238E27FC236}">
                <a16:creationId xmlns:a16="http://schemas.microsoft.com/office/drawing/2014/main" id="{ABBACC12-30DF-AA3C-B03E-703851B003AB}"/>
              </a:ext>
            </a:extLst>
          </p:cNvPr>
          <p:cNvSpPr txBox="1"/>
          <p:nvPr/>
        </p:nvSpPr>
        <p:spPr>
          <a:xfrm>
            <a:off x="3906131" y="1503778"/>
            <a:ext cx="3281328" cy="5324535"/>
          </a:xfrm>
          <a:prstGeom prst="rect">
            <a:avLst/>
          </a:prstGeom>
          <a:noFill/>
        </p:spPr>
        <p:txBody>
          <a:bodyPr wrap="square">
            <a:spAutoFit/>
          </a:bodyPr>
          <a:lstStyle/>
          <a:p>
            <a:pPr algn="just"/>
            <a:br>
              <a:rPr lang="en-US" dirty="0"/>
            </a:br>
            <a:br>
              <a:rPr lang="en-US" dirty="0"/>
            </a:br>
            <a:r>
              <a:rPr lang="en-US" sz="1300" dirty="0">
                <a:latin typeface="Book Antiqua" panose="02040602050305030304" pitchFamily="18" charset="0"/>
              </a:rPr>
              <a:t>The government plans to re-privatize the bank within 2–3 years, with further bank amalgamations expected.</a:t>
            </a:r>
          </a:p>
          <a:p>
            <a:pPr algn="just"/>
            <a:br>
              <a:rPr lang="en-US" sz="1300" dirty="0">
                <a:latin typeface="Book Antiqua" panose="02040602050305030304" pitchFamily="18" charset="0"/>
              </a:rPr>
            </a:br>
            <a:r>
              <a:rPr lang="en-US" sz="1300" dirty="0">
                <a:latin typeface="Book Antiqua" panose="02040602050305030304" pitchFamily="18" charset="0"/>
              </a:rPr>
              <a:t>Bangladesh Bank has also issued Five </a:t>
            </a:r>
            <a:r>
              <a:rPr lang="en-US" sz="1300" dirty="0" err="1">
                <a:latin typeface="Book Antiqua" panose="02040602050305030304" pitchFamily="18" charset="0"/>
              </a:rPr>
              <a:t>LoIs</a:t>
            </a:r>
            <a:r>
              <a:rPr lang="en-US" sz="1300" dirty="0">
                <a:latin typeface="Book Antiqua" panose="02040602050305030304" pitchFamily="18" charset="0"/>
              </a:rPr>
              <a:t> </a:t>
            </a:r>
            <a:r>
              <a:rPr lang="en-US" sz="1300" b="1" dirty="0">
                <a:latin typeface="Book Antiqua" panose="02040602050305030304" pitchFamily="18" charset="0"/>
              </a:rPr>
              <a:t>for private credit bureaus </a:t>
            </a:r>
            <a:r>
              <a:rPr lang="en-US" sz="1300" dirty="0">
                <a:latin typeface="Book Antiqua" panose="02040602050305030304" pitchFamily="18" charset="0"/>
              </a:rPr>
              <a:t>and is considering </a:t>
            </a:r>
            <a:r>
              <a:rPr lang="en-US" sz="1300" b="1" dirty="0">
                <a:latin typeface="Book Antiqua" panose="02040602050305030304" pitchFamily="18" charset="0"/>
              </a:rPr>
              <a:t>digital bank licenses </a:t>
            </a:r>
            <a:r>
              <a:rPr lang="en-US" sz="1300" dirty="0">
                <a:latin typeface="Book Antiqua" panose="02040602050305030304" pitchFamily="18" charset="0"/>
              </a:rPr>
              <a:t>to deepen financial intermediation.</a:t>
            </a:r>
            <a:br>
              <a:rPr lang="en-US" sz="1300" dirty="0">
                <a:latin typeface="Book Antiqua" panose="02040602050305030304" pitchFamily="18" charset="0"/>
              </a:rPr>
            </a:br>
            <a:r>
              <a:rPr lang="en-US" sz="1300" dirty="0">
                <a:latin typeface="Book Antiqua" panose="02040602050305030304" pitchFamily="18" charset="0"/>
              </a:rPr>
              <a:t>Rescheduling and one-time exit facilities have been expanded to manage stress.</a:t>
            </a:r>
          </a:p>
          <a:p>
            <a:pPr algn="just"/>
            <a:br>
              <a:rPr lang="en-US" sz="1300" dirty="0">
                <a:latin typeface="Book Antiqua" panose="02040602050305030304" pitchFamily="18" charset="0"/>
              </a:rPr>
            </a:br>
            <a:r>
              <a:rPr lang="en-US" sz="1300" dirty="0">
                <a:latin typeface="Book Antiqua" panose="02040602050305030304" pitchFamily="18" charset="0"/>
              </a:rPr>
              <a:t>Overall, the reforms enhance financial stability, contain systemic risk, and restore confidence, though short-term liquidity support may weigh on public finances.</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We expect further bank amalgamations in the coming years, and it is critical that the ongoing reform momentum is sustained to ensure long-term financial stability and restore confidence in the banking sector.</a:t>
            </a:r>
          </a:p>
          <a:p>
            <a:pPr algn="just"/>
            <a:endParaRPr lang="en-US" dirty="0"/>
          </a:p>
        </p:txBody>
      </p:sp>
      <p:sp>
        <p:nvSpPr>
          <p:cNvPr id="2" name="Slide Number Placeholder 1">
            <a:extLst>
              <a:ext uri="{FF2B5EF4-FFF2-40B4-BE49-F238E27FC236}">
                <a16:creationId xmlns:a16="http://schemas.microsoft.com/office/drawing/2014/main" id="{1EC92601-8AB8-CB90-E612-82D78C4A5E2C}"/>
              </a:ext>
            </a:extLst>
          </p:cNvPr>
          <p:cNvSpPr>
            <a:spLocks noGrp="1"/>
          </p:cNvSpPr>
          <p:nvPr>
            <p:ph type="sldNum" sz="quarter" idx="12"/>
          </p:nvPr>
        </p:nvSpPr>
        <p:spPr/>
        <p:txBody>
          <a:bodyPr/>
          <a:lstStyle/>
          <a:p>
            <a:fld id="{B6F15528-21DE-4FAA-801E-634DDDAF4B2B}" type="slidenum">
              <a:rPr lang="en-US" smtClean="0"/>
              <a:pPr/>
              <a:t>30</a:t>
            </a:fld>
            <a:endParaRPr lang="en-US"/>
          </a:p>
        </p:txBody>
      </p:sp>
      <p:sp>
        <p:nvSpPr>
          <p:cNvPr id="3" name="TextBox 12">
            <a:extLst>
              <a:ext uri="{FF2B5EF4-FFF2-40B4-BE49-F238E27FC236}">
                <a16:creationId xmlns:a16="http://schemas.microsoft.com/office/drawing/2014/main" id="{4C88E24B-CFED-7E6F-2FF8-BC046D887AEB}"/>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4" name="AutoShape 11">
            <a:extLst>
              <a:ext uri="{FF2B5EF4-FFF2-40B4-BE49-F238E27FC236}">
                <a16:creationId xmlns:a16="http://schemas.microsoft.com/office/drawing/2014/main" id="{5628DA58-A140-BEF4-6314-764A1B4BEC93}"/>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8" name="TextBox 35">
            <a:extLst>
              <a:ext uri="{FF2B5EF4-FFF2-40B4-BE49-F238E27FC236}">
                <a16:creationId xmlns:a16="http://schemas.microsoft.com/office/drawing/2014/main" id="{F97F8BC3-FBF0-5C83-1020-1E8EDACC022D}"/>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30</a:t>
            </a:r>
          </a:p>
        </p:txBody>
      </p:sp>
    </p:spTree>
    <p:extLst>
      <p:ext uri="{BB962C8B-B14F-4D97-AF65-F5344CB8AC3E}">
        <p14:creationId xmlns:p14="http://schemas.microsoft.com/office/powerpoint/2010/main" val="394631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27DF-F51D-D340-9C74-9E6FCF3280A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8ED44FA-827C-E0F2-CF89-AE7ECDF62F85}"/>
              </a:ext>
            </a:extLst>
          </p:cNvPr>
          <p:cNvGrpSpPr/>
          <p:nvPr/>
        </p:nvGrpSpPr>
        <p:grpSpPr>
          <a:xfrm>
            <a:off x="139702" y="0"/>
            <a:ext cx="497170" cy="408634"/>
            <a:chOff x="0" y="0"/>
            <a:chExt cx="178175" cy="146445"/>
          </a:xfrm>
        </p:grpSpPr>
        <p:sp>
          <p:nvSpPr>
            <p:cNvPr id="6" name="Freeform 6">
              <a:extLst>
                <a:ext uri="{FF2B5EF4-FFF2-40B4-BE49-F238E27FC236}">
                  <a16:creationId xmlns:a16="http://schemas.microsoft.com/office/drawing/2014/main" id="{CB124FDB-EEE1-ED11-0370-1B46D74F8430}"/>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a:extLst>
                <a:ext uri="{FF2B5EF4-FFF2-40B4-BE49-F238E27FC236}">
                  <a16:creationId xmlns:a16="http://schemas.microsoft.com/office/drawing/2014/main" id="{C387075C-F636-E20A-7F45-C52CD22CEEDA}"/>
                </a:ext>
              </a:extLst>
            </p:cNvPr>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3A391F-59C6-49DC-E32D-DDDC2BA4173B}"/>
              </a:ext>
            </a:extLst>
          </p:cNvPr>
          <p:cNvGrpSpPr/>
          <p:nvPr/>
        </p:nvGrpSpPr>
        <p:grpSpPr>
          <a:xfrm>
            <a:off x="-508820" y="10293795"/>
            <a:ext cx="1130875" cy="378438"/>
            <a:chOff x="0" y="0"/>
            <a:chExt cx="405280" cy="135624"/>
          </a:xfrm>
        </p:grpSpPr>
        <p:sp>
          <p:nvSpPr>
            <p:cNvPr id="12" name="Freeform 12">
              <a:extLst>
                <a:ext uri="{FF2B5EF4-FFF2-40B4-BE49-F238E27FC236}">
                  <a16:creationId xmlns:a16="http://schemas.microsoft.com/office/drawing/2014/main" id="{C5BD165D-3BFD-F265-3644-F9597A049614}"/>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a:extLst>
                <a:ext uri="{FF2B5EF4-FFF2-40B4-BE49-F238E27FC236}">
                  <a16:creationId xmlns:a16="http://schemas.microsoft.com/office/drawing/2014/main" id="{31B717F0-ECD6-262B-88A8-3F4BA59E9D96}"/>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a:extLst>
              <a:ext uri="{FF2B5EF4-FFF2-40B4-BE49-F238E27FC236}">
                <a16:creationId xmlns:a16="http://schemas.microsoft.com/office/drawing/2014/main" id="{AF26429E-47BD-92D8-BADC-29B5D336B1E6}"/>
              </a:ext>
            </a:extLst>
          </p:cNvPr>
          <p:cNvGrpSpPr/>
          <p:nvPr/>
        </p:nvGrpSpPr>
        <p:grpSpPr>
          <a:xfrm>
            <a:off x="-789742" y="9668644"/>
            <a:ext cx="1130875" cy="378438"/>
            <a:chOff x="0" y="0"/>
            <a:chExt cx="405280" cy="135624"/>
          </a:xfrm>
        </p:grpSpPr>
        <p:sp>
          <p:nvSpPr>
            <p:cNvPr id="15" name="Freeform 15">
              <a:extLst>
                <a:ext uri="{FF2B5EF4-FFF2-40B4-BE49-F238E27FC236}">
                  <a16:creationId xmlns:a16="http://schemas.microsoft.com/office/drawing/2014/main" id="{59280862-D780-EC06-F493-D56EE3995E2B}"/>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a:extLst>
                <a:ext uri="{FF2B5EF4-FFF2-40B4-BE49-F238E27FC236}">
                  <a16:creationId xmlns:a16="http://schemas.microsoft.com/office/drawing/2014/main" id="{95F40601-552A-4983-2A63-78F2D201725A}"/>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28" name="TextBox 28">
            <a:extLst>
              <a:ext uri="{FF2B5EF4-FFF2-40B4-BE49-F238E27FC236}">
                <a16:creationId xmlns:a16="http://schemas.microsoft.com/office/drawing/2014/main" id="{36ABDA2A-65B2-7F43-898C-70987AF5AD8E}"/>
              </a:ext>
            </a:extLst>
          </p:cNvPr>
          <p:cNvSpPr txBox="1"/>
          <p:nvPr/>
        </p:nvSpPr>
        <p:spPr>
          <a:xfrm>
            <a:off x="705692" y="603263"/>
            <a:ext cx="6459574" cy="1390637"/>
          </a:xfrm>
          <a:prstGeom prst="rect">
            <a:avLst/>
          </a:prstGeom>
        </p:spPr>
        <p:txBody>
          <a:bodyPr wrap="square" lIns="0" tIns="0" rIns="0" bIns="0" rtlCol="0" anchor="t">
            <a:spAutoFit/>
          </a:bodyPr>
          <a:lstStyle/>
          <a:p>
            <a:pPr algn="l">
              <a:lnSpc>
                <a:spcPts val="3599"/>
              </a:lnSpc>
            </a:pPr>
            <a:r>
              <a:rPr lang="en-GB" sz="2800" dirty="0">
                <a:solidFill>
                  <a:srgbClr val="2C524E"/>
                </a:solidFill>
                <a:latin typeface="Anton"/>
                <a:ea typeface="Anton"/>
                <a:cs typeface="Anton"/>
                <a:sym typeface="Anton"/>
              </a:rPr>
              <a:t>BSEC 2025 Reforms: Strengthening Stability but Challenging Market Growth</a:t>
            </a:r>
          </a:p>
          <a:p>
            <a:pPr algn="l">
              <a:lnSpc>
                <a:spcPts val="3599"/>
              </a:lnSpc>
            </a:pPr>
            <a:endParaRPr lang="en-GB" sz="3200" dirty="0">
              <a:solidFill>
                <a:srgbClr val="2C524E"/>
              </a:solidFill>
              <a:latin typeface="Anton"/>
              <a:ea typeface="Anton"/>
              <a:cs typeface="Anton"/>
              <a:sym typeface="Anton"/>
            </a:endParaRPr>
          </a:p>
        </p:txBody>
      </p:sp>
      <p:sp>
        <p:nvSpPr>
          <p:cNvPr id="10" name="TextBox 9">
            <a:extLst>
              <a:ext uri="{FF2B5EF4-FFF2-40B4-BE49-F238E27FC236}">
                <a16:creationId xmlns:a16="http://schemas.microsoft.com/office/drawing/2014/main" id="{DE9510A9-D54F-25B7-5A92-20698E7D5246}"/>
              </a:ext>
            </a:extLst>
          </p:cNvPr>
          <p:cNvSpPr txBox="1"/>
          <p:nvPr/>
        </p:nvSpPr>
        <p:spPr>
          <a:xfrm>
            <a:off x="386034" y="1729105"/>
            <a:ext cx="3372199" cy="6894195"/>
          </a:xfrm>
          <a:prstGeom prst="rect">
            <a:avLst/>
          </a:prstGeom>
          <a:noFill/>
        </p:spPr>
        <p:txBody>
          <a:bodyPr wrap="square">
            <a:spAutoFit/>
          </a:bodyPr>
          <a:lstStyle/>
          <a:p>
            <a:pPr algn="just"/>
            <a:r>
              <a:rPr lang="en-US" sz="1300" dirty="0">
                <a:latin typeface="Book Antiqua" panose="02040602050305030304" pitchFamily="18" charset="0"/>
              </a:rPr>
              <a:t>In 2025, BSEC introduced a broad reform agenda covering mutual funds, IPOs, and margin financing to restore confidence, improve governance, and reduce systemic risk in Bangladesh’s capital market.</a:t>
            </a:r>
          </a:p>
          <a:p>
            <a:pPr algn="just"/>
            <a:br>
              <a:rPr lang="en-US" sz="1300" dirty="0">
                <a:latin typeface="Book Antiqua" panose="02040602050305030304" pitchFamily="18" charset="0"/>
              </a:rPr>
            </a:br>
            <a:r>
              <a:rPr lang="en-US" sz="1300" b="1" dirty="0">
                <a:latin typeface="Book Antiqua" panose="02040602050305030304" pitchFamily="18" charset="0"/>
              </a:rPr>
              <a:t>The Mutual Fund Rules </a:t>
            </a:r>
            <a:r>
              <a:rPr lang="en-US" sz="1300" dirty="0">
                <a:latin typeface="Book Antiqua" panose="02040602050305030304" pitchFamily="18" charset="0"/>
              </a:rPr>
              <a:t>banned new closed-end funds, enforced minimum capital and fund-size requirements, capped fees, tightened investment concentration limits, mandated timely dividends, and strengthened governance and inspection powers. These measures aim to protect retail investors, reduce volatility, and eliminate weak market participants.</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T</a:t>
            </a:r>
            <a:r>
              <a:rPr lang="en-US" sz="1300" b="1" dirty="0">
                <a:latin typeface="Book Antiqua" panose="02040602050305030304" pitchFamily="18" charset="0"/>
              </a:rPr>
              <a:t>he draft IPO Rules seek </a:t>
            </a:r>
            <a:r>
              <a:rPr lang="en-US" sz="1300" dirty="0">
                <a:latin typeface="Book Antiqua" panose="02040602050305030304" pitchFamily="18" charset="0"/>
              </a:rPr>
              <a:t>to improve pricing efficiency and market credibility by mandating multi-model valuation, raising minimum paid-up capital, requiring positive operating cash flow, increasing institutional and mutual fund participation, and shortening approval timelines. However, higher capital and compliance thresholds may delay IPO entry for mid-sized firms, constraining short-term equity issuance.</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A critical weakness is the absence of a </a:t>
            </a:r>
            <a:r>
              <a:rPr lang="en-US" sz="1300" b="1" dirty="0">
                <a:latin typeface="Book Antiqua" panose="02040602050305030304" pitchFamily="18" charset="0"/>
              </a:rPr>
              <a:t>mandatory debt repayment requirement from IPO proceeds</a:t>
            </a:r>
            <a:r>
              <a:rPr lang="en-US" sz="1300" dirty="0">
                <a:latin typeface="Book Antiqua" panose="02040602050305030304" pitchFamily="18" charset="0"/>
              </a:rPr>
              <a:t>, allowing leveraged firms to list without balance-sheet repair, effectively shifting financial risk to public investors.</a:t>
            </a:r>
          </a:p>
        </p:txBody>
      </p:sp>
      <p:sp>
        <p:nvSpPr>
          <p:cNvPr id="24" name="TextBox 23">
            <a:extLst>
              <a:ext uri="{FF2B5EF4-FFF2-40B4-BE49-F238E27FC236}">
                <a16:creationId xmlns:a16="http://schemas.microsoft.com/office/drawing/2014/main" id="{ABBACC12-30DF-AA3C-B03E-703851B003AB}"/>
              </a:ext>
            </a:extLst>
          </p:cNvPr>
          <p:cNvSpPr txBox="1"/>
          <p:nvPr/>
        </p:nvSpPr>
        <p:spPr>
          <a:xfrm>
            <a:off x="3827053" y="1612900"/>
            <a:ext cx="3338213" cy="4693593"/>
          </a:xfrm>
          <a:prstGeom prst="rect">
            <a:avLst/>
          </a:prstGeom>
          <a:noFill/>
        </p:spPr>
        <p:txBody>
          <a:bodyPr wrap="square">
            <a:spAutoFit/>
          </a:bodyPr>
          <a:lstStyle/>
          <a:p>
            <a:pPr algn="just"/>
            <a:endParaRPr lang="en-US" sz="1300" dirty="0">
              <a:latin typeface="Book Antiqua" panose="02040602050305030304" pitchFamily="18" charset="0"/>
            </a:endParaRPr>
          </a:p>
          <a:p>
            <a:pPr algn="just"/>
            <a:r>
              <a:rPr lang="en-US" sz="1300" b="1" dirty="0">
                <a:latin typeface="Book Antiqua" panose="02040602050305030304" pitchFamily="18" charset="0"/>
              </a:rPr>
              <a:t>The Margin Rules </a:t>
            </a:r>
            <a:r>
              <a:rPr lang="en-US" sz="1300" dirty="0">
                <a:latin typeface="Book Antiqua" panose="02040602050305030304" pitchFamily="18" charset="0"/>
              </a:rPr>
              <a:t>significantly tighten leverage by capping margin financing at 1:1, introducing automatic market-wide tightening based on P/E levels, restricting financing to fundamentally sound stocks, and enforcing strict maintenance and forced-sale rules. While these steps materially reduce speculative excess and crash risk, they may also suppress liquidity and price discovery in the short term, particularly in a relatively shallow market.</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Overall, the reforms are directionally strong and enhance long-term stability, governance, and investor protection. However, the package leans heavily toward restriction rather than market development. Phased implementation, greater flexibility for mid-sized firms, product diversity, and stronger balance-sheet discipline</a:t>
            </a:r>
          </a:p>
        </p:txBody>
      </p:sp>
      <p:sp>
        <p:nvSpPr>
          <p:cNvPr id="2" name="Slide Number Placeholder 1">
            <a:extLst>
              <a:ext uri="{FF2B5EF4-FFF2-40B4-BE49-F238E27FC236}">
                <a16:creationId xmlns:a16="http://schemas.microsoft.com/office/drawing/2014/main" id="{0F5D96A2-4561-82AB-8B6B-CB28847F95C2}"/>
              </a:ext>
            </a:extLst>
          </p:cNvPr>
          <p:cNvSpPr>
            <a:spLocks noGrp="1"/>
          </p:cNvSpPr>
          <p:nvPr>
            <p:ph type="sldNum" sz="quarter" idx="12"/>
          </p:nvPr>
        </p:nvSpPr>
        <p:spPr/>
        <p:txBody>
          <a:bodyPr/>
          <a:lstStyle/>
          <a:p>
            <a:fld id="{B6F15528-21DE-4FAA-801E-634DDDAF4B2B}" type="slidenum">
              <a:rPr lang="en-US" smtClean="0"/>
              <a:pPr/>
              <a:t>31</a:t>
            </a:fld>
            <a:endParaRPr lang="en-US"/>
          </a:p>
        </p:txBody>
      </p:sp>
      <p:sp>
        <p:nvSpPr>
          <p:cNvPr id="4" name="TextBox 12">
            <a:extLst>
              <a:ext uri="{FF2B5EF4-FFF2-40B4-BE49-F238E27FC236}">
                <a16:creationId xmlns:a16="http://schemas.microsoft.com/office/drawing/2014/main" id="{9DA07DAA-9099-58F1-234B-E3B4C0CF13EB}"/>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8" name="AutoShape 11">
            <a:extLst>
              <a:ext uri="{FF2B5EF4-FFF2-40B4-BE49-F238E27FC236}">
                <a16:creationId xmlns:a16="http://schemas.microsoft.com/office/drawing/2014/main" id="{F22F696E-EF05-5A4A-12CA-ADC3B5D22606}"/>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9" name="TextBox 35">
            <a:extLst>
              <a:ext uri="{FF2B5EF4-FFF2-40B4-BE49-F238E27FC236}">
                <a16:creationId xmlns:a16="http://schemas.microsoft.com/office/drawing/2014/main" id="{61D2A1E2-FF38-90C8-5779-6DDD4D4FCCB6}"/>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31</a:t>
            </a:r>
          </a:p>
        </p:txBody>
      </p:sp>
      <p:sp>
        <p:nvSpPr>
          <p:cNvPr id="17" name="TextBox 35">
            <a:extLst>
              <a:ext uri="{FF2B5EF4-FFF2-40B4-BE49-F238E27FC236}">
                <a16:creationId xmlns:a16="http://schemas.microsoft.com/office/drawing/2014/main" id="{E549DF40-B605-6068-E5DA-6DFA629A6A97}"/>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latin typeface="Anton" pitchFamily="2" charset="0"/>
                <a:ea typeface="Roboto"/>
                <a:cs typeface="Roboto"/>
                <a:sym typeface="Roboto"/>
              </a:rPr>
              <a:t>Macro Economic Report 2025</a:t>
            </a:r>
          </a:p>
        </p:txBody>
      </p:sp>
      <p:sp>
        <p:nvSpPr>
          <p:cNvPr id="18" name="AutoShape 11">
            <a:extLst>
              <a:ext uri="{FF2B5EF4-FFF2-40B4-BE49-F238E27FC236}">
                <a16:creationId xmlns:a16="http://schemas.microsoft.com/office/drawing/2014/main" id="{078A0B51-46AD-CE7C-EBF1-1830E3544E2A}"/>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2345780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27DF-F51D-D340-9C74-9E6FCF3280A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8ED44FA-827C-E0F2-CF89-AE7ECDF62F85}"/>
              </a:ext>
            </a:extLst>
          </p:cNvPr>
          <p:cNvGrpSpPr/>
          <p:nvPr/>
        </p:nvGrpSpPr>
        <p:grpSpPr>
          <a:xfrm>
            <a:off x="139702" y="0"/>
            <a:ext cx="497170" cy="408634"/>
            <a:chOff x="0" y="0"/>
            <a:chExt cx="178175" cy="146445"/>
          </a:xfrm>
        </p:grpSpPr>
        <p:sp>
          <p:nvSpPr>
            <p:cNvPr id="6" name="Freeform 6">
              <a:extLst>
                <a:ext uri="{FF2B5EF4-FFF2-40B4-BE49-F238E27FC236}">
                  <a16:creationId xmlns:a16="http://schemas.microsoft.com/office/drawing/2014/main" id="{CB124FDB-EEE1-ED11-0370-1B46D74F8430}"/>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a:extLst>
                <a:ext uri="{FF2B5EF4-FFF2-40B4-BE49-F238E27FC236}">
                  <a16:creationId xmlns:a16="http://schemas.microsoft.com/office/drawing/2014/main" id="{C387075C-F636-E20A-7F45-C52CD22CEEDA}"/>
                </a:ext>
              </a:extLst>
            </p:cNvPr>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3A391F-59C6-49DC-E32D-DDDC2BA4173B}"/>
              </a:ext>
            </a:extLst>
          </p:cNvPr>
          <p:cNvGrpSpPr/>
          <p:nvPr/>
        </p:nvGrpSpPr>
        <p:grpSpPr>
          <a:xfrm>
            <a:off x="-508820" y="10293795"/>
            <a:ext cx="1130875" cy="378438"/>
            <a:chOff x="0" y="0"/>
            <a:chExt cx="405280" cy="135624"/>
          </a:xfrm>
        </p:grpSpPr>
        <p:sp>
          <p:nvSpPr>
            <p:cNvPr id="12" name="Freeform 12">
              <a:extLst>
                <a:ext uri="{FF2B5EF4-FFF2-40B4-BE49-F238E27FC236}">
                  <a16:creationId xmlns:a16="http://schemas.microsoft.com/office/drawing/2014/main" id="{C5BD165D-3BFD-F265-3644-F9597A049614}"/>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a:extLst>
                <a:ext uri="{FF2B5EF4-FFF2-40B4-BE49-F238E27FC236}">
                  <a16:creationId xmlns:a16="http://schemas.microsoft.com/office/drawing/2014/main" id="{31B717F0-ECD6-262B-88A8-3F4BA59E9D96}"/>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a:extLst>
              <a:ext uri="{FF2B5EF4-FFF2-40B4-BE49-F238E27FC236}">
                <a16:creationId xmlns:a16="http://schemas.microsoft.com/office/drawing/2014/main" id="{AF26429E-47BD-92D8-BADC-29B5D336B1E6}"/>
              </a:ext>
            </a:extLst>
          </p:cNvPr>
          <p:cNvGrpSpPr/>
          <p:nvPr/>
        </p:nvGrpSpPr>
        <p:grpSpPr>
          <a:xfrm>
            <a:off x="-789742" y="9921262"/>
            <a:ext cx="1130875" cy="378438"/>
            <a:chOff x="0" y="0"/>
            <a:chExt cx="405280" cy="135624"/>
          </a:xfrm>
        </p:grpSpPr>
        <p:sp>
          <p:nvSpPr>
            <p:cNvPr id="15" name="Freeform 15">
              <a:extLst>
                <a:ext uri="{FF2B5EF4-FFF2-40B4-BE49-F238E27FC236}">
                  <a16:creationId xmlns:a16="http://schemas.microsoft.com/office/drawing/2014/main" id="{59280862-D780-EC06-F493-D56EE3995E2B}"/>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a:extLst>
                <a:ext uri="{FF2B5EF4-FFF2-40B4-BE49-F238E27FC236}">
                  <a16:creationId xmlns:a16="http://schemas.microsoft.com/office/drawing/2014/main" id="{95F40601-552A-4983-2A63-78F2D201725A}"/>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28" name="TextBox 28">
            <a:extLst>
              <a:ext uri="{FF2B5EF4-FFF2-40B4-BE49-F238E27FC236}">
                <a16:creationId xmlns:a16="http://schemas.microsoft.com/office/drawing/2014/main" id="{36ABDA2A-65B2-7F43-898C-70987AF5AD8E}"/>
              </a:ext>
            </a:extLst>
          </p:cNvPr>
          <p:cNvSpPr txBox="1"/>
          <p:nvPr/>
        </p:nvSpPr>
        <p:spPr>
          <a:xfrm>
            <a:off x="609899" y="653050"/>
            <a:ext cx="6570558" cy="1384995"/>
          </a:xfrm>
          <a:prstGeom prst="rect">
            <a:avLst/>
          </a:prstGeom>
        </p:spPr>
        <p:txBody>
          <a:bodyPr wrap="square" lIns="0" tIns="0" rIns="0" bIns="0" rtlCol="0" anchor="t">
            <a:spAutoFit/>
          </a:bodyPr>
          <a:lstStyle/>
          <a:p>
            <a:pPr algn="l">
              <a:lnSpc>
                <a:spcPts val="3599"/>
              </a:lnSpc>
            </a:pPr>
            <a:r>
              <a:rPr lang="en-GB" sz="2900" dirty="0">
                <a:solidFill>
                  <a:srgbClr val="2C524E"/>
                </a:solidFill>
                <a:latin typeface="Anton"/>
                <a:ea typeface="Anton"/>
                <a:cs typeface="Anton"/>
                <a:sym typeface="Anton"/>
              </a:rPr>
              <a:t>Green Energy Transition: Renewable Energy and Draft Electric Vehicle Policies 2025</a:t>
            </a:r>
          </a:p>
          <a:p>
            <a:pPr algn="l">
              <a:lnSpc>
                <a:spcPts val="3599"/>
              </a:lnSpc>
            </a:pPr>
            <a:endParaRPr lang="en-GB" sz="3000" dirty="0">
              <a:solidFill>
                <a:srgbClr val="2C524E"/>
              </a:solidFill>
              <a:latin typeface="Anton"/>
              <a:ea typeface="Anton"/>
              <a:cs typeface="Anton"/>
              <a:sym typeface="Anton"/>
            </a:endParaRPr>
          </a:p>
        </p:txBody>
      </p:sp>
      <p:sp>
        <p:nvSpPr>
          <p:cNvPr id="10" name="TextBox 9">
            <a:extLst>
              <a:ext uri="{FF2B5EF4-FFF2-40B4-BE49-F238E27FC236}">
                <a16:creationId xmlns:a16="http://schemas.microsoft.com/office/drawing/2014/main" id="{DE9510A9-D54F-25B7-5A92-20698E7D5246}"/>
              </a:ext>
            </a:extLst>
          </p:cNvPr>
          <p:cNvSpPr txBox="1"/>
          <p:nvPr/>
        </p:nvSpPr>
        <p:spPr>
          <a:xfrm>
            <a:off x="313411" y="1657461"/>
            <a:ext cx="3371657" cy="8263801"/>
          </a:xfrm>
          <a:prstGeom prst="rect">
            <a:avLst/>
          </a:prstGeom>
          <a:noFill/>
        </p:spPr>
        <p:txBody>
          <a:bodyPr wrap="square">
            <a:spAutoFit/>
          </a:bodyPr>
          <a:lstStyle/>
          <a:p>
            <a:r>
              <a:rPr lang="en-US" sz="1300" b="1" dirty="0">
                <a:latin typeface="Book Antiqua" panose="02040602050305030304" pitchFamily="18" charset="0"/>
              </a:rPr>
              <a:t>Renewable Energy Merchant Power Policy 2025</a:t>
            </a:r>
          </a:p>
          <a:p>
            <a:pPr algn="just"/>
            <a:r>
              <a:rPr lang="en-US" sz="1300" dirty="0">
                <a:latin typeface="Book Antiqua" panose="02040602050305030304" pitchFamily="18" charset="0"/>
              </a:rPr>
              <a:t>The 2025 policy shifts Bangladesh’s renewable energy framework from state-backed contracts to a </a:t>
            </a:r>
            <a:r>
              <a:rPr lang="en-US" sz="1300" b="1" dirty="0">
                <a:latin typeface="Book Antiqua" panose="02040602050305030304" pitchFamily="18" charset="0"/>
              </a:rPr>
              <a:t>merchant model</a:t>
            </a:r>
            <a:r>
              <a:rPr lang="en-US" sz="1300" dirty="0">
                <a:latin typeface="Book Antiqua" panose="02040602050305030304" pitchFamily="18" charset="0"/>
              </a:rPr>
              <a:t>, allowing producers to sell electricity directly to large industrial consumers, including EPZs and industrial parks.</a:t>
            </a:r>
            <a:br>
              <a:rPr lang="en-US" sz="1300" dirty="0">
                <a:latin typeface="Book Antiqua" panose="02040602050305030304" pitchFamily="18" charset="0"/>
              </a:rPr>
            </a:br>
            <a:r>
              <a:rPr lang="en-US" sz="1300" dirty="0">
                <a:latin typeface="Book Antiqua" panose="02040602050305030304" pitchFamily="18" charset="0"/>
              </a:rPr>
              <a:t>Eligible projects range from 5 MW to 140 MW and can be developed by local, foreign, or PPP investors, with state-owned entities participating only as partners.</a:t>
            </a:r>
            <a:br>
              <a:rPr lang="en-US" sz="1300" dirty="0">
                <a:latin typeface="Book Antiqua" panose="02040602050305030304" pitchFamily="18" charset="0"/>
              </a:rPr>
            </a:br>
            <a:r>
              <a:rPr lang="en-US" sz="1300" dirty="0">
                <a:latin typeface="Book Antiqua" panose="02040602050305030304" pitchFamily="18" charset="0"/>
              </a:rPr>
              <a:t>Developers gain </a:t>
            </a:r>
            <a:r>
              <a:rPr lang="en-US" sz="1300" b="1" dirty="0">
                <a:latin typeface="Book Antiqua" panose="02040602050305030304" pitchFamily="18" charset="0"/>
              </a:rPr>
              <a:t>open grid access</a:t>
            </a:r>
            <a:r>
              <a:rPr lang="en-US" sz="1300" dirty="0">
                <a:latin typeface="Book Antiqua" panose="02040602050305030304" pitchFamily="18" charset="0"/>
              </a:rPr>
              <a:t> with regulated wheeling charges and loss factors, and can earn additional revenue through </a:t>
            </a:r>
            <a:r>
              <a:rPr lang="en-US" sz="1300" b="1" dirty="0">
                <a:latin typeface="Book Antiqua" panose="02040602050305030304" pitchFamily="18" charset="0"/>
              </a:rPr>
              <a:t>Renewable Energy Certificates (RECs)</a:t>
            </a:r>
            <a:r>
              <a:rPr lang="en-US" sz="1300" dirty="0">
                <a:latin typeface="Book Antiqua" panose="02040602050305030304" pitchFamily="18" charset="0"/>
              </a:rPr>
              <a:t>.</a:t>
            </a:r>
          </a:p>
          <a:p>
            <a:pPr algn="just"/>
            <a:br>
              <a:rPr lang="en-US" sz="1300" dirty="0">
                <a:latin typeface="Book Antiqua" panose="02040602050305030304" pitchFamily="18" charset="0"/>
              </a:rPr>
            </a:br>
            <a:r>
              <a:rPr lang="en-US" sz="1300" dirty="0">
                <a:latin typeface="Book Antiqua" panose="02040602050305030304" pitchFamily="18" charset="0"/>
              </a:rPr>
              <a:t>Incentives include </a:t>
            </a:r>
            <a:r>
              <a:rPr lang="en-US" sz="1300" b="1" dirty="0">
                <a:latin typeface="Book Antiqua" panose="02040602050305030304" pitchFamily="18" charset="0"/>
              </a:rPr>
              <a:t>tax holidays, duty exemptions, green finance access</a:t>
            </a:r>
            <a:r>
              <a:rPr lang="en-US" sz="1300" dirty="0">
                <a:latin typeface="Book Antiqua" panose="02040602050305030304" pitchFamily="18" charset="0"/>
              </a:rPr>
              <a:t>, and use of tea-estate land for projects.</a:t>
            </a:r>
            <a:br>
              <a:rPr lang="en-US" sz="1300" dirty="0">
                <a:latin typeface="Book Antiqua" panose="02040602050305030304" pitchFamily="18" charset="0"/>
              </a:rPr>
            </a:br>
            <a:r>
              <a:rPr lang="en-US" sz="1300" dirty="0">
                <a:latin typeface="Book Antiqua" panose="02040602050305030304" pitchFamily="18" charset="0"/>
              </a:rPr>
              <a:t>The policy aims to </a:t>
            </a:r>
            <a:r>
              <a:rPr lang="en-US" sz="1300" b="1" dirty="0">
                <a:latin typeface="Book Antiqua" panose="02040602050305030304" pitchFamily="18" charset="0"/>
              </a:rPr>
              <a:t>attract private investment, reduce fiscal burden from subsidies, support decarbonization</a:t>
            </a:r>
            <a:r>
              <a:rPr lang="en-US" sz="1300" dirty="0">
                <a:latin typeface="Book Antiqua" panose="02040602050305030304" pitchFamily="18" charset="0"/>
              </a:rPr>
              <a:t>, and enhance competitiveness and external sector resilience, though short-term risks remain from grid limitations and tariff uncertainty.</a:t>
            </a:r>
          </a:p>
          <a:p>
            <a:pPr algn="just"/>
            <a:endParaRPr lang="en-US" sz="1300" dirty="0">
              <a:latin typeface="Book Antiqua" panose="02040602050305030304" pitchFamily="18" charset="0"/>
            </a:endParaRPr>
          </a:p>
          <a:p>
            <a:pPr algn="just"/>
            <a:r>
              <a:rPr lang="en-US" sz="1400" b="1" dirty="0">
                <a:latin typeface="Book Antiqua" panose="02040602050305030304" pitchFamily="18" charset="0"/>
              </a:rPr>
              <a:t>Electric Vehicle Industry Development (Draft) Policy 2025:</a:t>
            </a:r>
          </a:p>
          <a:p>
            <a:pPr algn="just"/>
            <a:endParaRPr lang="en-US" sz="1400" b="1" dirty="0">
              <a:latin typeface="Book Antiqua" panose="02040602050305030304" pitchFamily="18" charset="0"/>
            </a:endParaRPr>
          </a:p>
          <a:p>
            <a:pPr algn="just"/>
            <a:r>
              <a:rPr lang="en-US" sz="1400" b="1" dirty="0">
                <a:latin typeface="Book Antiqua" panose="02040602050305030304" pitchFamily="18" charset="0"/>
              </a:rPr>
              <a:t> </a:t>
            </a:r>
            <a:r>
              <a:rPr lang="en-US" sz="1400" dirty="0">
                <a:latin typeface="Book Antiqua" panose="02040602050305030304" pitchFamily="18" charset="0"/>
              </a:rPr>
              <a:t>The 2025 draft policy introduces wide-ranging incentives to promote electric vehicle (EV) adoption and local manufacturing.</a:t>
            </a:r>
          </a:p>
          <a:p>
            <a:pPr algn="just"/>
            <a:r>
              <a:rPr lang="en-US" sz="1400" dirty="0">
                <a:latin typeface="Book Antiqua" panose="02040602050305030304" pitchFamily="18" charset="0"/>
              </a:rPr>
              <a:t>EV registration fees are halved compared to ICE vehicles, with advance income-tax exemptions until 2030 to lower acquisition costs.</a:t>
            </a:r>
            <a:endParaRPr lang="en-US" sz="1300" dirty="0">
              <a:latin typeface="Book Antiqua" panose="02040602050305030304" pitchFamily="18" charset="0"/>
            </a:endParaRPr>
          </a:p>
        </p:txBody>
      </p:sp>
      <p:sp>
        <p:nvSpPr>
          <p:cNvPr id="24" name="TextBox 23">
            <a:extLst>
              <a:ext uri="{FF2B5EF4-FFF2-40B4-BE49-F238E27FC236}">
                <a16:creationId xmlns:a16="http://schemas.microsoft.com/office/drawing/2014/main" id="{ABBACC12-30DF-AA3C-B03E-703851B003AB}"/>
              </a:ext>
            </a:extLst>
          </p:cNvPr>
          <p:cNvSpPr txBox="1"/>
          <p:nvPr/>
        </p:nvSpPr>
        <p:spPr>
          <a:xfrm>
            <a:off x="3750854" y="1745185"/>
            <a:ext cx="3495389" cy="3893374"/>
          </a:xfrm>
          <a:prstGeom prst="rect">
            <a:avLst/>
          </a:prstGeom>
          <a:noFill/>
        </p:spPr>
        <p:txBody>
          <a:bodyPr wrap="square">
            <a:spAutoFit/>
          </a:bodyPr>
          <a:lstStyle/>
          <a:p>
            <a:pPr algn="just"/>
            <a:r>
              <a:rPr lang="en-US" sz="1300" dirty="0">
                <a:latin typeface="Book Antiqua" panose="02040602050305030304" pitchFamily="18" charset="0"/>
              </a:rPr>
              <a:t>Tax rates on Completely Built Unit (CBU) electric cars are reduced to 37%, and for buses and trucks to 31%, while Completely Knocked Down (CKD) EVs face 15.25% tax with 0% VAT until 2035.</a:t>
            </a:r>
            <a:br>
              <a:rPr lang="en-US" sz="1300" dirty="0">
                <a:latin typeface="Book Antiqua" panose="02040602050305030304" pitchFamily="18" charset="0"/>
              </a:rPr>
            </a:br>
            <a:r>
              <a:rPr lang="en-US" sz="1300" dirty="0">
                <a:latin typeface="Book Antiqua" panose="02040602050305030304" pitchFamily="18" charset="0"/>
              </a:rPr>
              <a:t>Local EV manufacturing benefits from 1% customs duty on raw materials, full VAT and income-tax exemption until 2040, and reduced-duty HS codes for lithium-ion batteries. EV charging station operators receive a 10-year income-tax holiday, with strong incentives for private investment.</a:t>
            </a:r>
            <a:br>
              <a:rPr lang="en-US" sz="1300" dirty="0">
                <a:latin typeface="Book Antiqua" panose="02040602050305030304" pitchFamily="18" charset="0"/>
              </a:rPr>
            </a:br>
            <a:r>
              <a:rPr lang="en-US" sz="1300" dirty="0">
                <a:latin typeface="Book Antiqua" panose="02040602050305030304" pitchFamily="18" charset="0"/>
              </a:rPr>
              <a:t>Public and semi-public entities are mandated to procure at least 30% EVs by 2030.</a:t>
            </a:r>
            <a:br>
              <a:rPr lang="en-US" sz="1300" dirty="0">
                <a:latin typeface="Book Antiqua" panose="02040602050305030304" pitchFamily="18" charset="0"/>
              </a:rPr>
            </a:br>
            <a:r>
              <a:rPr lang="en-US" sz="1300" dirty="0">
                <a:latin typeface="Book Antiqua" panose="02040602050305030304" pitchFamily="18" charset="0"/>
              </a:rPr>
              <a:t>The policy is expected to </a:t>
            </a:r>
            <a:r>
              <a:rPr lang="en-US" sz="1300" b="1" dirty="0">
                <a:latin typeface="Book Antiqua" panose="02040602050305030304" pitchFamily="18" charset="0"/>
              </a:rPr>
              <a:t>accelerate EV adoption, reduce fuel imports, attract private investment, and support green industrialization</a:t>
            </a:r>
            <a:r>
              <a:rPr lang="en-US" sz="1300" dirty="0">
                <a:latin typeface="Book Antiqua" panose="02040602050305030304" pitchFamily="18" charset="0"/>
              </a:rPr>
              <a:t>, though short-term revenue foregone is a fiscal consideration.</a:t>
            </a:r>
          </a:p>
        </p:txBody>
      </p:sp>
      <p:sp>
        <p:nvSpPr>
          <p:cNvPr id="2" name="Slide Number Placeholder 1">
            <a:extLst>
              <a:ext uri="{FF2B5EF4-FFF2-40B4-BE49-F238E27FC236}">
                <a16:creationId xmlns:a16="http://schemas.microsoft.com/office/drawing/2014/main" id="{4120FEEB-A14C-A6E5-1810-CDA38608F20C}"/>
              </a:ext>
            </a:extLst>
          </p:cNvPr>
          <p:cNvSpPr>
            <a:spLocks noGrp="1"/>
          </p:cNvSpPr>
          <p:nvPr>
            <p:ph type="sldNum" sz="quarter" idx="12"/>
          </p:nvPr>
        </p:nvSpPr>
        <p:spPr/>
        <p:txBody>
          <a:bodyPr/>
          <a:lstStyle/>
          <a:p>
            <a:fld id="{B6F15528-21DE-4FAA-801E-634DDDAF4B2B}" type="slidenum">
              <a:rPr lang="en-US" smtClean="0"/>
              <a:pPr/>
              <a:t>32</a:t>
            </a:fld>
            <a:endParaRPr lang="en-US"/>
          </a:p>
        </p:txBody>
      </p:sp>
      <p:sp>
        <p:nvSpPr>
          <p:cNvPr id="3" name="TextBox 12">
            <a:extLst>
              <a:ext uri="{FF2B5EF4-FFF2-40B4-BE49-F238E27FC236}">
                <a16:creationId xmlns:a16="http://schemas.microsoft.com/office/drawing/2014/main" id="{DFB8B3E8-E67E-6B0E-3FCA-CAC67B6A2D33}"/>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4" name="AutoShape 11">
            <a:extLst>
              <a:ext uri="{FF2B5EF4-FFF2-40B4-BE49-F238E27FC236}">
                <a16:creationId xmlns:a16="http://schemas.microsoft.com/office/drawing/2014/main" id="{5AF41325-3ED7-CDAA-6E6F-E7D5069D6B69}"/>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8" name="TextBox 35">
            <a:extLst>
              <a:ext uri="{FF2B5EF4-FFF2-40B4-BE49-F238E27FC236}">
                <a16:creationId xmlns:a16="http://schemas.microsoft.com/office/drawing/2014/main" id="{17E701A1-9DC5-F7F0-134B-2ACC833F0637}"/>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32</a:t>
            </a:r>
          </a:p>
        </p:txBody>
      </p:sp>
    </p:spTree>
    <p:extLst>
      <p:ext uri="{BB962C8B-B14F-4D97-AF65-F5344CB8AC3E}">
        <p14:creationId xmlns:p14="http://schemas.microsoft.com/office/powerpoint/2010/main" val="27339159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E027DF-F51D-D340-9C74-9E6FCF3280AA}"/>
            </a:ext>
          </a:extLst>
        </p:cNvPr>
        <p:cNvGrpSpPr/>
        <p:nvPr/>
      </p:nvGrpSpPr>
      <p:grpSpPr>
        <a:xfrm>
          <a:off x="0" y="0"/>
          <a:ext cx="0" cy="0"/>
          <a:chOff x="0" y="0"/>
          <a:chExt cx="0" cy="0"/>
        </a:xfrm>
      </p:grpSpPr>
      <p:grpSp>
        <p:nvGrpSpPr>
          <p:cNvPr id="5" name="Group 5">
            <a:extLst>
              <a:ext uri="{FF2B5EF4-FFF2-40B4-BE49-F238E27FC236}">
                <a16:creationId xmlns:a16="http://schemas.microsoft.com/office/drawing/2014/main" id="{A8ED44FA-827C-E0F2-CF89-AE7ECDF62F85}"/>
              </a:ext>
            </a:extLst>
          </p:cNvPr>
          <p:cNvGrpSpPr/>
          <p:nvPr/>
        </p:nvGrpSpPr>
        <p:grpSpPr>
          <a:xfrm>
            <a:off x="139702" y="0"/>
            <a:ext cx="497170" cy="408634"/>
            <a:chOff x="0" y="0"/>
            <a:chExt cx="178175" cy="146445"/>
          </a:xfrm>
        </p:grpSpPr>
        <p:sp>
          <p:nvSpPr>
            <p:cNvPr id="6" name="Freeform 6">
              <a:extLst>
                <a:ext uri="{FF2B5EF4-FFF2-40B4-BE49-F238E27FC236}">
                  <a16:creationId xmlns:a16="http://schemas.microsoft.com/office/drawing/2014/main" id="{CB124FDB-EEE1-ED11-0370-1B46D74F8430}"/>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a:extLst>
                <a:ext uri="{FF2B5EF4-FFF2-40B4-BE49-F238E27FC236}">
                  <a16:creationId xmlns:a16="http://schemas.microsoft.com/office/drawing/2014/main" id="{C387075C-F636-E20A-7F45-C52CD22CEEDA}"/>
                </a:ext>
              </a:extLst>
            </p:cNvPr>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a:extLst>
              <a:ext uri="{FF2B5EF4-FFF2-40B4-BE49-F238E27FC236}">
                <a16:creationId xmlns:a16="http://schemas.microsoft.com/office/drawing/2014/main" id="{6D3A391F-59C6-49DC-E32D-DDDC2BA4173B}"/>
              </a:ext>
            </a:extLst>
          </p:cNvPr>
          <p:cNvGrpSpPr/>
          <p:nvPr/>
        </p:nvGrpSpPr>
        <p:grpSpPr>
          <a:xfrm>
            <a:off x="-508820" y="10293795"/>
            <a:ext cx="1130875" cy="378438"/>
            <a:chOff x="0" y="0"/>
            <a:chExt cx="405280" cy="135624"/>
          </a:xfrm>
        </p:grpSpPr>
        <p:sp>
          <p:nvSpPr>
            <p:cNvPr id="12" name="Freeform 12">
              <a:extLst>
                <a:ext uri="{FF2B5EF4-FFF2-40B4-BE49-F238E27FC236}">
                  <a16:creationId xmlns:a16="http://schemas.microsoft.com/office/drawing/2014/main" id="{C5BD165D-3BFD-F265-3644-F9597A049614}"/>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a:extLst>
                <a:ext uri="{FF2B5EF4-FFF2-40B4-BE49-F238E27FC236}">
                  <a16:creationId xmlns:a16="http://schemas.microsoft.com/office/drawing/2014/main" id="{31B717F0-ECD6-262B-88A8-3F4BA59E9D96}"/>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a:extLst>
              <a:ext uri="{FF2B5EF4-FFF2-40B4-BE49-F238E27FC236}">
                <a16:creationId xmlns:a16="http://schemas.microsoft.com/office/drawing/2014/main" id="{AF26429E-47BD-92D8-BADC-29B5D336B1E6}"/>
              </a:ext>
            </a:extLst>
          </p:cNvPr>
          <p:cNvGrpSpPr/>
          <p:nvPr/>
        </p:nvGrpSpPr>
        <p:grpSpPr>
          <a:xfrm>
            <a:off x="-789742" y="9921262"/>
            <a:ext cx="1130875" cy="378438"/>
            <a:chOff x="0" y="0"/>
            <a:chExt cx="405280" cy="135624"/>
          </a:xfrm>
        </p:grpSpPr>
        <p:sp>
          <p:nvSpPr>
            <p:cNvPr id="15" name="Freeform 15">
              <a:extLst>
                <a:ext uri="{FF2B5EF4-FFF2-40B4-BE49-F238E27FC236}">
                  <a16:creationId xmlns:a16="http://schemas.microsoft.com/office/drawing/2014/main" id="{59280862-D780-EC06-F493-D56EE3995E2B}"/>
                </a:ext>
              </a:extLst>
            </p:cNvPr>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a:extLst>
                <a:ext uri="{FF2B5EF4-FFF2-40B4-BE49-F238E27FC236}">
                  <a16:creationId xmlns:a16="http://schemas.microsoft.com/office/drawing/2014/main" id="{95F40601-552A-4983-2A63-78F2D201725A}"/>
                </a:ext>
              </a:extLst>
            </p:cNvPr>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28" name="TextBox 28">
            <a:extLst>
              <a:ext uri="{FF2B5EF4-FFF2-40B4-BE49-F238E27FC236}">
                <a16:creationId xmlns:a16="http://schemas.microsoft.com/office/drawing/2014/main" id="{36ABDA2A-65B2-7F43-898C-70987AF5AD8E}"/>
              </a:ext>
            </a:extLst>
          </p:cNvPr>
          <p:cNvSpPr txBox="1"/>
          <p:nvPr/>
        </p:nvSpPr>
        <p:spPr>
          <a:xfrm>
            <a:off x="614368" y="688012"/>
            <a:ext cx="6494178" cy="1363771"/>
          </a:xfrm>
          <a:prstGeom prst="rect">
            <a:avLst/>
          </a:prstGeom>
        </p:spPr>
        <p:txBody>
          <a:bodyPr wrap="square" lIns="0" tIns="0" rIns="0" bIns="0" rtlCol="0" anchor="t">
            <a:spAutoFit/>
          </a:bodyPr>
          <a:lstStyle/>
          <a:p>
            <a:pPr algn="l">
              <a:lnSpc>
                <a:spcPts val="3599"/>
              </a:lnSpc>
            </a:pPr>
            <a:r>
              <a:rPr lang="en-GB" sz="2800" dirty="0">
                <a:solidFill>
                  <a:srgbClr val="2C524E"/>
                </a:solidFill>
                <a:latin typeface="Anton"/>
                <a:ea typeface="Anton"/>
                <a:cs typeface="Anton"/>
                <a:sym typeface="Anton"/>
              </a:rPr>
              <a:t>Bangladesh Telecom Policy 2025: Simplification, Modernization, and Future-Ready Licensing</a:t>
            </a:r>
            <a:endParaRPr lang="en-GB" sz="3200" dirty="0">
              <a:solidFill>
                <a:srgbClr val="2C524E"/>
              </a:solidFill>
              <a:latin typeface="Anton"/>
              <a:ea typeface="Anton"/>
              <a:cs typeface="Anton"/>
              <a:sym typeface="Anton"/>
            </a:endParaRPr>
          </a:p>
        </p:txBody>
      </p:sp>
      <p:sp>
        <p:nvSpPr>
          <p:cNvPr id="10" name="TextBox 9">
            <a:extLst>
              <a:ext uri="{FF2B5EF4-FFF2-40B4-BE49-F238E27FC236}">
                <a16:creationId xmlns:a16="http://schemas.microsoft.com/office/drawing/2014/main" id="{DE9510A9-D54F-25B7-5A92-20698E7D5246}"/>
              </a:ext>
            </a:extLst>
          </p:cNvPr>
          <p:cNvSpPr txBox="1"/>
          <p:nvPr/>
        </p:nvSpPr>
        <p:spPr>
          <a:xfrm>
            <a:off x="501650" y="2146300"/>
            <a:ext cx="3276600" cy="4293483"/>
          </a:xfrm>
          <a:prstGeom prst="rect">
            <a:avLst/>
          </a:prstGeom>
          <a:noFill/>
        </p:spPr>
        <p:txBody>
          <a:bodyPr wrap="square">
            <a:spAutoFit/>
          </a:bodyPr>
          <a:lstStyle/>
          <a:p>
            <a:pPr algn="just"/>
            <a:r>
              <a:rPr lang="en-US" sz="1300" dirty="0">
                <a:latin typeface="Book Antiqua" panose="02040602050305030304" pitchFamily="18" charset="0"/>
              </a:rPr>
              <a:t>The 2025 policy modernizes Bangladesh’s telecom framework by replacing the outdated ILDTS-2010 with a </a:t>
            </a:r>
            <a:r>
              <a:rPr lang="en-US" sz="1300" b="1" dirty="0">
                <a:latin typeface="Book Antiqua" panose="02040602050305030304" pitchFamily="18" charset="0"/>
              </a:rPr>
              <a:t>technology-neutral, simplified licensing structure</a:t>
            </a:r>
            <a:r>
              <a:rPr lang="en-US" sz="1300" dirty="0">
                <a:latin typeface="Book Antiqua" panose="02040602050305030304" pitchFamily="18" charset="0"/>
              </a:rPr>
              <a:t>.</a:t>
            </a:r>
            <a:br>
              <a:rPr lang="en-US" sz="1300" dirty="0">
                <a:latin typeface="Book Antiqua" panose="02040602050305030304" pitchFamily="18" charset="0"/>
              </a:rPr>
            </a:br>
            <a:r>
              <a:rPr lang="en-US" sz="1300" dirty="0">
                <a:latin typeface="Book Antiqua" panose="02040602050305030304" pitchFamily="18" charset="0"/>
              </a:rPr>
              <a:t>Complex, multi-layer licenses are consolidated into a few core network and service layers to streamline operations.</a:t>
            </a:r>
          </a:p>
          <a:p>
            <a:pPr algn="just"/>
            <a:br>
              <a:rPr lang="en-US" sz="1300" dirty="0">
                <a:latin typeface="Book Antiqua" panose="02040602050305030304" pitchFamily="18" charset="0"/>
              </a:rPr>
            </a:br>
            <a:r>
              <a:rPr lang="en-US" sz="1300" dirty="0">
                <a:latin typeface="Book Antiqua" panose="02040602050305030304" pitchFamily="18" charset="0"/>
              </a:rPr>
              <a:t>Infrastructure sharing and unified traffic routing are emphasized, while domestic peering and traffic localization aim to reduce international traffic leakage.</a:t>
            </a:r>
            <a:br>
              <a:rPr lang="en-US" sz="1300" dirty="0">
                <a:latin typeface="Book Antiqua" panose="02040602050305030304" pitchFamily="18" charset="0"/>
              </a:rPr>
            </a:br>
            <a:r>
              <a:rPr lang="en-US" sz="1300" dirty="0">
                <a:latin typeface="Book Antiqua" panose="02040602050305030304" pitchFamily="18" charset="0"/>
              </a:rPr>
              <a:t>Licensing now accommodates </a:t>
            </a:r>
            <a:r>
              <a:rPr lang="en-US" sz="1300" b="1" dirty="0">
                <a:latin typeface="Book Antiqua" panose="02040602050305030304" pitchFamily="18" charset="0"/>
              </a:rPr>
              <a:t>emerging technologies</a:t>
            </a:r>
            <a:r>
              <a:rPr lang="en-US" sz="1300" dirty="0">
                <a:latin typeface="Book Antiqua" panose="02040602050305030304" pitchFamily="18" charset="0"/>
              </a:rPr>
              <a:t> including 5G/6G, satellite, IoT, cloud, and digital platforms.</a:t>
            </a:r>
          </a:p>
          <a:p>
            <a:pPr algn="just"/>
            <a:br>
              <a:rPr lang="en-US" sz="1300" dirty="0">
                <a:latin typeface="Book Antiqua" panose="02040602050305030304" pitchFamily="18" charset="0"/>
              </a:rPr>
            </a:br>
            <a:r>
              <a:rPr lang="en-US" sz="1300" dirty="0">
                <a:latin typeface="Book Antiqua" panose="02040602050305030304" pitchFamily="18" charset="0"/>
              </a:rPr>
              <a:t>The policy introduces </a:t>
            </a:r>
            <a:r>
              <a:rPr lang="en-US" sz="1300" b="1" dirty="0">
                <a:latin typeface="Book Antiqua" panose="02040602050305030304" pitchFamily="18" charset="0"/>
              </a:rPr>
              <a:t>clear ownership rules, migration timelines, and enforcement mechanisms</a:t>
            </a:r>
            <a:r>
              <a:rPr lang="en-US" sz="1300" dirty="0">
                <a:latin typeface="Book Antiqua" panose="02040602050305030304" pitchFamily="18" charset="0"/>
              </a:rPr>
              <a:t>, with a structured transition planned through 2027.</a:t>
            </a:r>
          </a:p>
        </p:txBody>
      </p:sp>
      <p:sp>
        <p:nvSpPr>
          <p:cNvPr id="24" name="TextBox 23">
            <a:extLst>
              <a:ext uri="{FF2B5EF4-FFF2-40B4-BE49-F238E27FC236}">
                <a16:creationId xmlns:a16="http://schemas.microsoft.com/office/drawing/2014/main" id="{ABBACC12-30DF-AA3C-B03E-703851B003AB}"/>
              </a:ext>
            </a:extLst>
          </p:cNvPr>
          <p:cNvSpPr txBox="1"/>
          <p:nvPr/>
        </p:nvSpPr>
        <p:spPr>
          <a:xfrm>
            <a:off x="4061111" y="3122096"/>
            <a:ext cx="2841339" cy="2092881"/>
          </a:xfrm>
          <a:prstGeom prst="rect">
            <a:avLst/>
          </a:prstGeom>
          <a:noFill/>
        </p:spPr>
        <p:txBody>
          <a:bodyPr wrap="square">
            <a:spAutoFit/>
          </a:bodyPr>
          <a:lstStyle/>
          <a:p>
            <a:pPr algn="just"/>
            <a:br>
              <a:rPr lang="en-US" sz="1300" dirty="0">
                <a:latin typeface="Book Antiqua" panose="02040602050305030304" pitchFamily="18" charset="0"/>
              </a:rPr>
            </a:br>
            <a:r>
              <a:rPr lang="en-US" sz="1300" b="1" dirty="0">
                <a:latin typeface="Book Antiqua" panose="02040602050305030304" pitchFamily="18" charset="0"/>
              </a:rPr>
              <a:t>Other Major Developments:</a:t>
            </a:r>
          </a:p>
          <a:p>
            <a:pPr algn="just"/>
            <a:endParaRPr lang="en-US" sz="1300" dirty="0">
              <a:latin typeface="Book Antiqua" panose="02040602050305030304" pitchFamily="18" charset="0"/>
            </a:endParaRPr>
          </a:p>
          <a:p>
            <a:pPr marL="342900" indent="-342900" algn="just">
              <a:buAutoNum type="arabicPeriod"/>
            </a:pPr>
            <a:r>
              <a:rPr lang="en-US" sz="1300" dirty="0">
                <a:latin typeface="Book Antiqua" panose="02040602050305030304" pitchFamily="18" charset="0"/>
              </a:rPr>
              <a:t>Labor law update</a:t>
            </a:r>
          </a:p>
          <a:p>
            <a:pPr marL="342900" indent="-342900" algn="just">
              <a:buAutoNum type="arabicPeriod"/>
            </a:pPr>
            <a:r>
              <a:rPr lang="en-US" sz="1300" dirty="0">
                <a:latin typeface="Book Antiqua" panose="02040602050305030304" pitchFamily="18" charset="0"/>
              </a:rPr>
              <a:t>Constitution amendment and provision for public referendum </a:t>
            </a:r>
          </a:p>
          <a:p>
            <a:pPr algn="just"/>
            <a:endParaRPr lang="en-US" sz="1300" dirty="0">
              <a:latin typeface="Book Antiqua" panose="02040602050305030304" pitchFamily="18" charset="0"/>
            </a:endParaRPr>
          </a:p>
          <a:p>
            <a:pPr algn="just"/>
            <a:br>
              <a:rPr lang="en-US" sz="1300" dirty="0">
                <a:latin typeface="Book Antiqua" panose="02040602050305030304" pitchFamily="18" charset="0"/>
              </a:rPr>
            </a:br>
            <a:endParaRPr lang="en-US" sz="1300" dirty="0">
              <a:latin typeface="Book Antiqua" panose="02040602050305030304" pitchFamily="18" charset="0"/>
            </a:endParaRPr>
          </a:p>
        </p:txBody>
      </p:sp>
      <p:sp>
        <p:nvSpPr>
          <p:cNvPr id="2" name="Slide Number Placeholder 1">
            <a:extLst>
              <a:ext uri="{FF2B5EF4-FFF2-40B4-BE49-F238E27FC236}">
                <a16:creationId xmlns:a16="http://schemas.microsoft.com/office/drawing/2014/main" id="{A85DF03A-6C47-4411-B3AD-2F4F82A4AD3D}"/>
              </a:ext>
            </a:extLst>
          </p:cNvPr>
          <p:cNvSpPr>
            <a:spLocks noGrp="1"/>
          </p:cNvSpPr>
          <p:nvPr>
            <p:ph type="sldNum" sz="quarter" idx="12"/>
          </p:nvPr>
        </p:nvSpPr>
        <p:spPr/>
        <p:txBody>
          <a:bodyPr/>
          <a:lstStyle/>
          <a:p>
            <a:fld id="{B6F15528-21DE-4FAA-801E-634DDDAF4B2B}" type="slidenum">
              <a:rPr lang="en-US" smtClean="0"/>
              <a:pPr/>
              <a:t>33</a:t>
            </a:fld>
            <a:endParaRPr lang="en-US"/>
          </a:p>
        </p:txBody>
      </p:sp>
      <p:sp>
        <p:nvSpPr>
          <p:cNvPr id="3" name="TextBox 12">
            <a:extLst>
              <a:ext uri="{FF2B5EF4-FFF2-40B4-BE49-F238E27FC236}">
                <a16:creationId xmlns:a16="http://schemas.microsoft.com/office/drawing/2014/main" id="{1C349D2D-F681-47C2-2906-40FA1E2A60F7}"/>
              </a:ext>
            </a:extLst>
          </p:cNvPr>
          <p:cNvSpPr txBox="1"/>
          <p:nvPr/>
        </p:nvSpPr>
        <p:spPr>
          <a:xfrm>
            <a:off x="6048686" y="10160898"/>
            <a:ext cx="755314" cy="187960"/>
          </a:xfrm>
          <a:prstGeom prst="rect">
            <a:avLst/>
          </a:prstGeom>
        </p:spPr>
        <p:txBody>
          <a:bodyPr lIns="0" tIns="0" rIns="0" bIns="0" rtlCol="0" anchor="t">
            <a:spAutoFit/>
          </a:bodyPr>
          <a:lstStyle/>
          <a:p>
            <a:pPr algn="r">
              <a:lnSpc>
                <a:spcPts val="1400"/>
              </a:lnSpc>
            </a:pPr>
            <a:r>
              <a:rPr lang="en-US" sz="1400" b="1">
                <a:solidFill>
                  <a:srgbClr val="FFFFFF"/>
                </a:solidFill>
                <a:latin typeface="PT Sans Bold"/>
                <a:ea typeface="PT Sans Bold"/>
                <a:cs typeface="PT Sans Bold"/>
                <a:sym typeface="PT Sans Bold"/>
              </a:rPr>
              <a:t>PAGE 05</a:t>
            </a:r>
          </a:p>
        </p:txBody>
      </p:sp>
      <p:sp>
        <p:nvSpPr>
          <p:cNvPr id="4" name="AutoShape 11">
            <a:extLst>
              <a:ext uri="{FF2B5EF4-FFF2-40B4-BE49-F238E27FC236}">
                <a16:creationId xmlns:a16="http://schemas.microsoft.com/office/drawing/2014/main" id="{465B8E95-3499-F6FA-0E75-F98D3ED18CFA}"/>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8" name="TextBox 35">
            <a:extLst>
              <a:ext uri="{FF2B5EF4-FFF2-40B4-BE49-F238E27FC236}">
                <a16:creationId xmlns:a16="http://schemas.microsoft.com/office/drawing/2014/main" id="{D9FE9CEB-3FAA-24E0-66EF-41064FCAE2C9}"/>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33</a:t>
            </a:r>
          </a:p>
        </p:txBody>
      </p:sp>
      <p:sp>
        <p:nvSpPr>
          <p:cNvPr id="9" name="TextBox 35">
            <a:extLst>
              <a:ext uri="{FF2B5EF4-FFF2-40B4-BE49-F238E27FC236}">
                <a16:creationId xmlns:a16="http://schemas.microsoft.com/office/drawing/2014/main" id="{2C9532CA-9B6D-6E38-BC84-6ADD8CC74BDD}"/>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latin typeface="Anton" pitchFamily="2" charset="0"/>
                <a:ea typeface="Roboto"/>
                <a:cs typeface="Roboto"/>
                <a:sym typeface="Roboto"/>
              </a:rPr>
              <a:t>Macro Economic Report 2025</a:t>
            </a:r>
          </a:p>
        </p:txBody>
      </p:sp>
      <p:sp>
        <p:nvSpPr>
          <p:cNvPr id="17" name="AutoShape 11">
            <a:extLst>
              <a:ext uri="{FF2B5EF4-FFF2-40B4-BE49-F238E27FC236}">
                <a16:creationId xmlns:a16="http://schemas.microsoft.com/office/drawing/2014/main" id="{8AEA9624-68E0-3C3B-B1E4-1ABAFF85B325}"/>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extLst>
      <p:ext uri="{BB962C8B-B14F-4D97-AF65-F5344CB8AC3E}">
        <p14:creationId xmlns:p14="http://schemas.microsoft.com/office/powerpoint/2010/main" val="35874005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6">
            <a:extLst>
              <a:ext uri="{FF2B5EF4-FFF2-40B4-BE49-F238E27FC236}">
                <a16:creationId xmlns:a16="http://schemas.microsoft.com/office/drawing/2014/main" id="{CBF7663A-3145-9C4B-E5C3-65307FB2D86A}"/>
              </a:ext>
            </a:extLst>
          </p:cNvPr>
          <p:cNvGrpSpPr/>
          <p:nvPr/>
        </p:nvGrpSpPr>
        <p:grpSpPr>
          <a:xfrm>
            <a:off x="786174" y="7970036"/>
            <a:ext cx="5807173" cy="1805345"/>
            <a:chOff x="0" y="0"/>
            <a:chExt cx="971481" cy="1673366"/>
          </a:xfrm>
        </p:grpSpPr>
        <p:sp>
          <p:nvSpPr>
            <p:cNvPr id="22" name="Freeform 7">
              <a:extLst>
                <a:ext uri="{FF2B5EF4-FFF2-40B4-BE49-F238E27FC236}">
                  <a16:creationId xmlns:a16="http://schemas.microsoft.com/office/drawing/2014/main" id="{0FAE6109-499B-E73C-7EB0-0B5D10C886D2}"/>
                </a:ext>
              </a:extLst>
            </p:cNvPr>
            <p:cNvSpPr/>
            <p:nvPr/>
          </p:nvSpPr>
          <p:spPr>
            <a:xfrm>
              <a:off x="0" y="0"/>
              <a:ext cx="971481" cy="1673366"/>
            </a:xfrm>
            <a:custGeom>
              <a:avLst/>
              <a:gdLst/>
              <a:ahLst/>
              <a:cxnLst/>
              <a:rect l="l" t="t" r="r" b="b"/>
              <a:pathLst>
                <a:path w="971481" h="1673366">
                  <a:moveTo>
                    <a:pt x="0" y="0"/>
                  </a:moveTo>
                  <a:lnTo>
                    <a:pt x="971481" y="0"/>
                  </a:lnTo>
                  <a:lnTo>
                    <a:pt x="971481" y="1673366"/>
                  </a:lnTo>
                  <a:lnTo>
                    <a:pt x="0" y="1673366"/>
                  </a:lnTo>
                  <a:close/>
                </a:path>
              </a:pathLst>
            </a:custGeom>
            <a:solidFill>
              <a:srgbClr val="BB8C21"/>
            </a:solidFill>
          </p:spPr>
        </p:sp>
        <p:sp>
          <p:nvSpPr>
            <p:cNvPr id="24" name="TextBox 8">
              <a:extLst>
                <a:ext uri="{FF2B5EF4-FFF2-40B4-BE49-F238E27FC236}">
                  <a16:creationId xmlns:a16="http://schemas.microsoft.com/office/drawing/2014/main" id="{F0B060B4-DCA9-2BB0-316C-8526EA4D291B}"/>
                </a:ext>
              </a:extLst>
            </p:cNvPr>
            <p:cNvSpPr txBox="1"/>
            <p:nvPr/>
          </p:nvSpPr>
          <p:spPr>
            <a:xfrm>
              <a:off x="0" y="19050"/>
              <a:ext cx="971481" cy="1654316"/>
            </a:xfrm>
            <a:prstGeom prst="rect">
              <a:avLst/>
            </a:prstGeom>
          </p:spPr>
          <p:txBody>
            <a:bodyPr lIns="50800" tIns="50800" rIns="50800" bIns="50800" rtlCol="0" anchor="ctr"/>
            <a:lstStyle/>
            <a:p>
              <a:pPr algn="ctr">
                <a:lnSpc>
                  <a:spcPts val="1400"/>
                </a:lnSpc>
              </a:pPr>
              <a:endParaRPr/>
            </a:p>
          </p:txBody>
        </p:sp>
      </p:grpSp>
      <p:grpSp>
        <p:nvGrpSpPr>
          <p:cNvPr id="2" name="Group 2"/>
          <p:cNvGrpSpPr/>
          <p:nvPr/>
        </p:nvGrpSpPr>
        <p:grpSpPr>
          <a:xfrm>
            <a:off x="-423791" y="0"/>
            <a:ext cx="7983791" cy="2120844"/>
            <a:chOff x="0" y="0"/>
            <a:chExt cx="2861210" cy="760063"/>
          </a:xfrm>
          <a:solidFill>
            <a:schemeClr val="accent5">
              <a:lumMod val="50000"/>
            </a:schemeClr>
          </a:solidFill>
        </p:grpSpPr>
        <p:sp>
          <p:nvSpPr>
            <p:cNvPr id="3" name="Freeform 3"/>
            <p:cNvSpPr/>
            <p:nvPr/>
          </p:nvSpPr>
          <p:spPr>
            <a:xfrm>
              <a:off x="0" y="0"/>
              <a:ext cx="2861210" cy="760063"/>
            </a:xfrm>
            <a:custGeom>
              <a:avLst/>
              <a:gdLst/>
              <a:ahLst/>
              <a:cxnLst/>
              <a:rect l="l" t="t" r="r" b="b"/>
              <a:pathLst>
                <a:path w="2861210" h="760063">
                  <a:moveTo>
                    <a:pt x="0" y="0"/>
                  </a:moveTo>
                  <a:lnTo>
                    <a:pt x="2861210" y="0"/>
                  </a:lnTo>
                  <a:lnTo>
                    <a:pt x="2861210" y="760063"/>
                  </a:lnTo>
                  <a:lnTo>
                    <a:pt x="0" y="760063"/>
                  </a:lnTo>
                  <a:close/>
                </a:path>
              </a:pathLst>
            </a:custGeom>
            <a:grpFill/>
          </p:spPr>
        </p:sp>
        <p:sp>
          <p:nvSpPr>
            <p:cNvPr id="4" name="TextBox 4"/>
            <p:cNvSpPr txBox="1"/>
            <p:nvPr/>
          </p:nvSpPr>
          <p:spPr>
            <a:xfrm>
              <a:off x="0" y="19050"/>
              <a:ext cx="2861210" cy="741013"/>
            </a:xfrm>
            <a:prstGeom prst="rect">
              <a:avLst/>
            </a:prstGeom>
            <a:grpFill/>
          </p:spPr>
          <p:txBody>
            <a:bodyPr lIns="50800" tIns="50800" rIns="50800" bIns="50800" rtlCol="0" anchor="ctr"/>
            <a:lstStyle/>
            <a:p>
              <a:pPr algn="ctr">
                <a:lnSpc>
                  <a:spcPts val="1400"/>
                </a:lnSpc>
              </a:pPr>
              <a:endParaRPr/>
            </a:p>
          </p:txBody>
        </p:sp>
      </p:grpSp>
      <p:grpSp>
        <p:nvGrpSpPr>
          <p:cNvPr id="5" name="Group 5"/>
          <p:cNvGrpSpPr/>
          <p:nvPr/>
        </p:nvGrpSpPr>
        <p:grpSpPr>
          <a:xfrm rot="-5400000">
            <a:off x="6304225" y="9114201"/>
            <a:ext cx="228129" cy="2283422"/>
            <a:chOff x="0" y="0"/>
            <a:chExt cx="81756" cy="818327"/>
          </a:xfrm>
        </p:grpSpPr>
        <p:sp>
          <p:nvSpPr>
            <p:cNvPr id="6" name="Freeform 6"/>
            <p:cNvSpPr/>
            <p:nvPr/>
          </p:nvSpPr>
          <p:spPr>
            <a:xfrm>
              <a:off x="0" y="0"/>
              <a:ext cx="81756" cy="818327"/>
            </a:xfrm>
            <a:custGeom>
              <a:avLst/>
              <a:gdLst/>
              <a:ahLst/>
              <a:cxnLst/>
              <a:rect l="l" t="t" r="r" b="b"/>
              <a:pathLst>
                <a:path w="81756" h="818327">
                  <a:moveTo>
                    <a:pt x="0" y="0"/>
                  </a:moveTo>
                  <a:lnTo>
                    <a:pt x="81756" y="0"/>
                  </a:lnTo>
                  <a:lnTo>
                    <a:pt x="81756" y="818327"/>
                  </a:lnTo>
                  <a:lnTo>
                    <a:pt x="0" y="818327"/>
                  </a:lnTo>
                  <a:close/>
                </a:path>
              </a:pathLst>
            </a:custGeom>
            <a:solidFill>
              <a:srgbClr val="048AA2"/>
            </a:solidFill>
          </p:spPr>
        </p:sp>
        <p:sp>
          <p:nvSpPr>
            <p:cNvPr id="7" name="TextBox 7"/>
            <p:cNvSpPr txBox="1"/>
            <p:nvPr/>
          </p:nvSpPr>
          <p:spPr>
            <a:xfrm>
              <a:off x="0" y="19050"/>
              <a:ext cx="81756" cy="799277"/>
            </a:xfrm>
            <a:prstGeom prst="rect">
              <a:avLst/>
            </a:prstGeom>
          </p:spPr>
          <p:txBody>
            <a:bodyPr lIns="50800" tIns="50800" rIns="50800" bIns="50800" rtlCol="0" anchor="ctr"/>
            <a:lstStyle/>
            <a:p>
              <a:pPr algn="ctr">
                <a:lnSpc>
                  <a:spcPts val="1400"/>
                </a:lnSpc>
              </a:pPr>
              <a:endParaRPr/>
            </a:p>
          </p:txBody>
        </p:sp>
      </p:grpSp>
      <p:sp>
        <p:nvSpPr>
          <p:cNvPr id="9" name="TextBox 9"/>
          <p:cNvSpPr txBox="1"/>
          <p:nvPr/>
        </p:nvSpPr>
        <p:spPr>
          <a:xfrm>
            <a:off x="4330164" y="5818689"/>
            <a:ext cx="318130" cy="236220"/>
          </a:xfrm>
          <a:prstGeom prst="rect">
            <a:avLst/>
          </a:prstGeom>
        </p:spPr>
        <p:txBody>
          <a:bodyPr lIns="0" tIns="0" rIns="0" bIns="0" rtlCol="0" anchor="t">
            <a:spAutoFit/>
          </a:bodyPr>
          <a:lstStyle/>
          <a:p>
            <a:pPr algn="ctr">
              <a:lnSpc>
                <a:spcPts val="1799"/>
              </a:lnSpc>
            </a:pPr>
            <a:r>
              <a:rPr lang="en-US" sz="1799">
                <a:solidFill>
                  <a:srgbClr val="FBFBFB"/>
                </a:solidFill>
                <a:latin typeface="Anton"/>
                <a:ea typeface="Anton"/>
                <a:cs typeface="Anton"/>
                <a:sym typeface="Anton"/>
              </a:rPr>
              <a:t>T</a:t>
            </a:r>
          </a:p>
        </p:txBody>
      </p:sp>
      <p:sp>
        <p:nvSpPr>
          <p:cNvPr id="11" name="TextBox 11"/>
          <p:cNvSpPr txBox="1"/>
          <p:nvPr/>
        </p:nvSpPr>
        <p:spPr>
          <a:xfrm>
            <a:off x="542860" y="685394"/>
            <a:ext cx="6050488" cy="928972"/>
          </a:xfrm>
          <a:prstGeom prst="rect">
            <a:avLst/>
          </a:prstGeom>
        </p:spPr>
        <p:txBody>
          <a:bodyPr wrap="square" lIns="0" tIns="0" rIns="0" bIns="0" rtlCol="0" anchor="t">
            <a:spAutoFit/>
          </a:bodyPr>
          <a:lstStyle/>
          <a:p>
            <a:pPr algn="l">
              <a:lnSpc>
                <a:spcPts val="3599"/>
              </a:lnSpc>
            </a:pPr>
            <a:r>
              <a:rPr lang="en-US" sz="3000" dirty="0">
                <a:solidFill>
                  <a:srgbClr val="FBFBFB"/>
                </a:solidFill>
                <a:latin typeface="Anton"/>
                <a:ea typeface="Anton"/>
                <a:cs typeface="Anton"/>
                <a:sym typeface="Anton"/>
              </a:rPr>
              <a:t>Asset Class Return In Bangladesh in 2025</a:t>
            </a:r>
          </a:p>
        </p:txBody>
      </p:sp>
      <p:sp>
        <p:nvSpPr>
          <p:cNvPr id="12" name="TextBox 11">
            <a:extLst>
              <a:ext uri="{FF2B5EF4-FFF2-40B4-BE49-F238E27FC236}">
                <a16:creationId xmlns:a16="http://schemas.microsoft.com/office/drawing/2014/main" id="{DDA99745-699C-5BED-7B16-E9241844ABAA}"/>
              </a:ext>
            </a:extLst>
          </p:cNvPr>
          <p:cNvSpPr txBox="1"/>
          <p:nvPr/>
        </p:nvSpPr>
        <p:spPr>
          <a:xfrm>
            <a:off x="120651" y="2819125"/>
            <a:ext cx="1622995" cy="1538883"/>
          </a:xfrm>
          <a:prstGeom prst="rect">
            <a:avLst/>
          </a:prstGeom>
          <a:solidFill>
            <a:schemeClr val="accent5">
              <a:lumMod val="50000"/>
            </a:schemeClr>
          </a:solidFill>
        </p:spPr>
        <p:txBody>
          <a:bodyPr wrap="square" rtlCol="0">
            <a:spAutoFit/>
          </a:bodyPr>
          <a:lstStyle/>
          <a:p>
            <a:pPr algn="ctr"/>
            <a:r>
              <a:rPr lang="en-GB" sz="2000" b="1" dirty="0">
                <a:solidFill>
                  <a:schemeClr val="bg1"/>
                </a:solidFill>
                <a:latin typeface="Book Antiqua" panose="02040602050305030304" pitchFamily="18" charset="0"/>
              </a:rPr>
              <a:t>Gold Return</a:t>
            </a:r>
          </a:p>
          <a:p>
            <a:pPr algn="ctr"/>
            <a:endParaRPr lang="en-GB" b="1" dirty="0">
              <a:solidFill>
                <a:schemeClr val="accent6"/>
              </a:solidFill>
              <a:latin typeface="Book Antiqua" panose="02040602050305030304" pitchFamily="18" charset="0"/>
            </a:endParaRPr>
          </a:p>
          <a:p>
            <a:pPr algn="ctr"/>
            <a:endParaRPr lang="en-GB" b="1" dirty="0">
              <a:solidFill>
                <a:schemeClr val="accent6"/>
              </a:solidFill>
              <a:latin typeface="Book Antiqua" panose="02040602050305030304" pitchFamily="18" charset="0"/>
            </a:endParaRPr>
          </a:p>
          <a:p>
            <a:pPr algn="ctr"/>
            <a:r>
              <a:rPr lang="en-GB" b="1" dirty="0">
                <a:solidFill>
                  <a:schemeClr val="accent6"/>
                </a:solidFill>
                <a:latin typeface="Book Antiqua" panose="02040602050305030304" pitchFamily="18" charset="0"/>
              </a:rPr>
              <a:t>64.86%</a:t>
            </a:r>
          </a:p>
        </p:txBody>
      </p:sp>
      <p:sp>
        <p:nvSpPr>
          <p:cNvPr id="13" name="TextBox 12">
            <a:extLst>
              <a:ext uri="{FF2B5EF4-FFF2-40B4-BE49-F238E27FC236}">
                <a16:creationId xmlns:a16="http://schemas.microsoft.com/office/drawing/2014/main" id="{677357D9-6F9C-17B7-0382-CDB25142ADFA}"/>
              </a:ext>
            </a:extLst>
          </p:cNvPr>
          <p:cNvSpPr txBox="1"/>
          <p:nvPr/>
        </p:nvSpPr>
        <p:spPr>
          <a:xfrm>
            <a:off x="2025650" y="2819124"/>
            <a:ext cx="1622995" cy="1538883"/>
          </a:xfrm>
          <a:prstGeom prst="rect">
            <a:avLst/>
          </a:prstGeom>
          <a:solidFill>
            <a:schemeClr val="accent5">
              <a:lumMod val="50000"/>
            </a:schemeClr>
          </a:solidFill>
        </p:spPr>
        <p:txBody>
          <a:bodyPr wrap="square" rtlCol="0">
            <a:spAutoFit/>
          </a:bodyPr>
          <a:lstStyle/>
          <a:p>
            <a:pPr algn="ctr"/>
            <a:r>
              <a:rPr lang="en-GB" sz="2000" b="1" dirty="0">
                <a:solidFill>
                  <a:schemeClr val="bg1"/>
                </a:solidFill>
                <a:latin typeface="Book Antiqua" panose="02040602050305030304" pitchFamily="18" charset="0"/>
              </a:rPr>
              <a:t>Bond Return</a:t>
            </a:r>
          </a:p>
          <a:p>
            <a:pPr algn="ctr"/>
            <a:endParaRPr lang="en-GB" b="1" dirty="0">
              <a:solidFill>
                <a:schemeClr val="accent6"/>
              </a:solidFill>
              <a:latin typeface="Book Antiqua" panose="02040602050305030304" pitchFamily="18" charset="0"/>
            </a:endParaRPr>
          </a:p>
          <a:p>
            <a:pPr algn="ctr"/>
            <a:r>
              <a:rPr lang="en-GB" b="1" dirty="0">
                <a:solidFill>
                  <a:schemeClr val="accent6"/>
                </a:solidFill>
                <a:latin typeface="Book Antiqua" panose="02040602050305030304" pitchFamily="18" charset="0"/>
              </a:rPr>
              <a:t>10 years-22%</a:t>
            </a:r>
          </a:p>
          <a:p>
            <a:pPr algn="ctr"/>
            <a:r>
              <a:rPr lang="en-GB" b="1" dirty="0">
                <a:solidFill>
                  <a:schemeClr val="accent6"/>
                </a:solidFill>
                <a:latin typeface="Book Antiqua" panose="02040602050305030304" pitchFamily="18" charset="0"/>
              </a:rPr>
              <a:t>15 years-18%</a:t>
            </a:r>
          </a:p>
        </p:txBody>
      </p:sp>
      <p:sp>
        <p:nvSpPr>
          <p:cNvPr id="14" name="TextBox 13">
            <a:extLst>
              <a:ext uri="{FF2B5EF4-FFF2-40B4-BE49-F238E27FC236}">
                <a16:creationId xmlns:a16="http://schemas.microsoft.com/office/drawing/2014/main" id="{BBD8429C-BD08-9DBC-C5E8-A1FF42AF7A68}"/>
              </a:ext>
            </a:extLst>
          </p:cNvPr>
          <p:cNvSpPr txBox="1"/>
          <p:nvPr/>
        </p:nvSpPr>
        <p:spPr>
          <a:xfrm>
            <a:off x="5781850" y="2870856"/>
            <a:ext cx="1622995" cy="1538883"/>
          </a:xfrm>
          <a:prstGeom prst="rect">
            <a:avLst/>
          </a:prstGeom>
          <a:solidFill>
            <a:schemeClr val="accent5">
              <a:lumMod val="50000"/>
            </a:schemeClr>
          </a:solidFill>
        </p:spPr>
        <p:txBody>
          <a:bodyPr wrap="square" rtlCol="0">
            <a:spAutoFit/>
          </a:bodyPr>
          <a:lstStyle/>
          <a:p>
            <a:pPr algn="ctr"/>
            <a:r>
              <a:rPr lang="en-GB" sz="2000" b="1" dirty="0">
                <a:solidFill>
                  <a:schemeClr val="bg1"/>
                </a:solidFill>
                <a:latin typeface="Book Antiqua" panose="02040602050305030304" pitchFamily="18" charset="0"/>
              </a:rPr>
              <a:t>Real Estate</a:t>
            </a:r>
          </a:p>
          <a:p>
            <a:pPr algn="ctr"/>
            <a:r>
              <a:rPr lang="en-GB" sz="2000" b="1" dirty="0">
                <a:solidFill>
                  <a:schemeClr val="bg1"/>
                </a:solidFill>
                <a:latin typeface="Book Antiqua" panose="02040602050305030304" pitchFamily="18" charset="0"/>
              </a:rPr>
              <a:t>Return</a:t>
            </a:r>
          </a:p>
          <a:p>
            <a:pPr algn="ctr"/>
            <a:endParaRPr lang="en-GB" b="1" dirty="0">
              <a:solidFill>
                <a:schemeClr val="accent6"/>
              </a:solidFill>
              <a:latin typeface="Book Antiqua" panose="02040602050305030304" pitchFamily="18" charset="0"/>
            </a:endParaRPr>
          </a:p>
          <a:p>
            <a:pPr algn="ctr"/>
            <a:r>
              <a:rPr lang="en-GB" b="1" dirty="0">
                <a:solidFill>
                  <a:schemeClr val="accent6"/>
                </a:solidFill>
                <a:latin typeface="Book Antiqua" panose="02040602050305030304" pitchFamily="18" charset="0"/>
              </a:rPr>
              <a:t>Flat to negatives</a:t>
            </a:r>
          </a:p>
        </p:txBody>
      </p:sp>
      <p:sp>
        <p:nvSpPr>
          <p:cNvPr id="15" name="TextBox 14">
            <a:extLst>
              <a:ext uri="{FF2B5EF4-FFF2-40B4-BE49-F238E27FC236}">
                <a16:creationId xmlns:a16="http://schemas.microsoft.com/office/drawing/2014/main" id="{0BD763B3-AA67-406C-889D-C95D89476A25}"/>
              </a:ext>
            </a:extLst>
          </p:cNvPr>
          <p:cNvSpPr txBox="1"/>
          <p:nvPr/>
        </p:nvSpPr>
        <p:spPr>
          <a:xfrm>
            <a:off x="3021849" y="4622648"/>
            <a:ext cx="1622995" cy="1815882"/>
          </a:xfrm>
          <a:prstGeom prst="rect">
            <a:avLst/>
          </a:prstGeom>
          <a:solidFill>
            <a:schemeClr val="accent5">
              <a:lumMod val="50000"/>
            </a:schemeClr>
          </a:solidFill>
        </p:spPr>
        <p:txBody>
          <a:bodyPr wrap="square" rtlCol="0">
            <a:spAutoFit/>
          </a:bodyPr>
          <a:lstStyle/>
          <a:p>
            <a:pPr algn="ctr"/>
            <a:r>
              <a:rPr lang="en-GB" sz="2000" b="1" dirty="0">
                <a:solidFill>
                  <a:schemeClr val="bg1"/>
                </a:solidFill>
                <a:latin typeface="Book Antiqua" panose="02040602050305030304" pitchFamily="18" charset="0"/>
              </a:rPr>
              <a:t>Share Return</a:t>
            </a:r>
            <a:endParaRPr lang="en-GB" b="1" dirty="0">
              <a:solidFill>
                <a:schemeClr val="accent6"/>
              </a:solidFill>
              <a:latin typeface="Book Antiqua" panose="02040602050305030304" pitchFamily="18" charset="0"/>
            </a:endParaRPr>
          </a:p>
          <a:p>
            <a:pPr algn="ctr"/>
            <a:endParaRPr lang="en-GB" b="1" dirty="0">
              <a:solidFill>
                <a:schemeClr val="accent6"/>
              </a:solidFill>
              <a:latin typeface="Book Antiqua" panose="02040602050305030304" pitchFamily="18" charset="0"/>
            </a:endParaRPr>
          </a:p>
          <a:p>
            <a:pPr algn="ctr"/>
            <a:r>
              <a:rPr lang="en-GB" b="1" dirty="0">
                <a:solidFill>
                  <a:schemeClr val="accent6"/>
                </a:solidFill>
                <a:latin typeface="Book Antiqua" panose="02040602050305030304" pitchFamily="18" charset="0"/>
              </a:rPr>
              <a:t>DSEX: -6.73%</a:t>
            </a:r>
          </a:p>
          <a:p>
            <a:pPr algn="ctr"/>
            <a:r>
              <a:rPr lang="en-GB" b="1" dirty="0">
                <a:solidFill>
                  <a:schemeClr val="accent6"/>
                </a:solidFill>
                <a:latin typeface="Book Antiqua" panose="02040602050305030304" pitchFamily="18" charset="0"/>
              </a:rPr>
              <a:t>(cap loss only)</a:t>
            </a:r>
          </a:p>
        </p:txBody>
      </p:sp>
      <p:sp>
        <p:nvSpPr>
          <p:cNvPr id="16" name="TextBox 15">
            <a:extLst>
              <a:ext uri="{FF2B5EF4-FFF2-40B4-BE49-F238E27FC236}">
                <a16:creationId xmlns:a16="http://schemas.microsoft.com/office/drawing/2014/main" id="{388EA1B4-768B-F85D-5E20-56F8948EBE84}"/>
              </a:ext>
            </a:extLst>
          </p:cNvPr>
          <p:cNvSpPr txBox="1"/>
          <p:nvPr/>
        </p:nvSpPr>
        <p:spPr>
          <a:xfrm>
            <a:off x="3833348" y="2834514"/>
            <a:ext cx="1742018" cy="1538883"/>
          </a:xfrm>
          <a:prstGeom prst="rect">
            <a:avLst/>
          </a:prstGeom>
          <a:solidFill>
            <a:schemeClr val="accent5">
              <a:lumMod val="50000"/>
            </a:schemeClr>
          </a:solidFill>
        </p:spPr>
        <p:txBody>
          <a:bodyPr wrap="square" rtlCol="0">
            <a:spAutoFit/>
          </a:bodyPr>
          <a:lstStyle/>
          <a:p>
            <a:pPr algn="ctr"/>
            <a:r>
              <a:rPr lang="en-GB" sz="2000" b="1" dirty="0">
                <a:solidFill>
                  <a:schemeClr val="bg1"/>
                </a:solidFill>
                <a:latin typeface="Book Antiqua" panose="02040602050305030304" pitchFamily="18" charset="0"/>
              </a:rPr>
              <a:t>US Dollar return</a:t>
            </a:r>
          </a:p>
          <a:p>
            <a:pPr algn="ctr"/>
            <a:endParaRPr lang="en-GB" b="1" dirty="0">
              <a:solidFill>
                <a:schemeClr val="accent6"/>
              </a:solidFill>
              <a:latin typeface="Book Antiqua" panose="02040602050305030304" pitchFamily="18" charset="0"/>
            </a:endParaRPr>
          </a:p>
          <a:p>
            <a:pPr algn="ctr"/>
            <a:endParaRPr lang="en-GB" b="1" dirty="0">
              <a:solidFill>
                <a:schemeClr val="accent6"/>
              </a:solidFill>
              <a:latin typeface="Book Antiqua" panose="02040602050305030304" pitchFamily="18" charset="0"/>
            </a:endParaRPr>
          </a:p>
          <a:p>
            <a:pPr algn="ctr"/>
            <a:r>
              <a:rPr lang="en-GB" b="1" dirty="0">
                <a:solidFill>
                  <a:schemeClr val="accent6"/>
                </a:solidFill>
                <a:latin typeface="Book Antiqua" panose="02040602050305030304" pitchFamily="18" charset="0"/>
              </a:rPr>
              <a:t>1.93%</a:t>
            </a:r>
          </a:p>
        </p:txBody>
      </p:sp>
      <p:grpSp>
        <p:nvGrpSpPr>
          <p:cNvPr id="8" name="Group 2">
            <a:extLst>
              <a:ext uri="{FF2B5EF4-FFF2-40B4-BE49-F238E27FC236}">
                <a16:creationId xmlns:a16="http://schemas.microsoft.com/office/drawing/2014/main" id="{22500349-CACC-1BF4-2075-7D3A2FA63AEC}"/>
              </a:ext>
            </a:extLst>
          </p:cNvPr>
          <p:cNvGrpSpPr/>
          <p:nvPr/>
        </p:nvGrpSpPr>
        <p:grpSpPr>
          <a:xfrm>
            <a:off x="-158548" y="6687781"/>
            <a:ext cx="7983791" cy="792519"/>
            <a:chOff x="0" y="0"/>
            <a:chExt cx="2861210" cy="760063"/>
          </a:xfrm>
          <a:solidFill>
            <a:schemeClr val="accent5">
              <a:lumMod val="50000"/>
            </a:schemeClr>
          </a:solidFill>
        </p:grpSpPr>
        <p:sp>
          <p:nvSpPr>
            <p:cNvPr id="18" name="Freeform 3">
              <a:extLst>
                <a:ext uri="{FF2B5EF4-FFF2-40B4-BE49-F238E27FC236}">
                  <a16:creationId xmlns:a16="http://schemas.microsoft.com/office/drawing/2014/main" id="{55A90A02-0565-4F47-1E25-DB00EFE1FD14}"/>
                </a:ext>
              </a:extLst>
            </p:cNvPr>
            <p:cNvSpPr/>
            <p:nvPr/>
          </p:nvSpPr>
          <p:spPr>
            <a:xfrm>
              <a:off x="0" y="0"/>
              <a:ext cx="2861210" cy="760063"/>
            </a:xfrm>
            <a:custGeom>
              <a:avLst/>
              <a:gdLst/>
              <a:ahLst/>
              <a:cxnLst/>
              <a:rect l="l" t="t" r="r" b="b"/>
              <a:pathLst>
                <a:path w="2861210" h="760063">
                  <a:moveTo>
                    <a:pt x="0" y="0"/>
                  </a:moveTo>
                  <a:lnTo>
                    <a:pt x="2861210" y="0"/>
                  </a:lnTo>
                  <a:lnTo>
                    <a:pt x="2861210" y="760063"/>
                  </a:lnTo>
                  <a:lnTo>
                    <a:pt x="0" y="760063"/>
                  </a:lnTo>
                  <a:close/>
                </a:path>
              </a:pathLst>
            </a:custGeom>
            <a:grpFill/>
          </p:spPr>
        </p:sp>
        <p:sp>
          <p:nvSpPr>
            <p:cNvPr id="19" name="TextBox 4">
              <a:extLst>
                <a:ext uri="{FF2B5EF4-FFF2-40B4-BE49-F238E27FC236}">
                  <a16:creationId xmlns:a16="http://schemas.microsoft.com/office/drawing/2014/main" id="{CD6D7A70-CF51-F461-642A-5D6ED121D0FA}"/>
                </a:ext>
              </a:extLst>
            </p:cNvPr>
            <p:cNvSpPr txBox="1"/>
            <p:nvPr/>
          </p:nvSpPr>
          <p:spPr>
            <a:xfrm>
              <a:off x="0" y="19050"/>
              <a:ext cx="2861210" cy="741013"/>
            </a:xfrm>
            <a:prstGeom prst="rect">
              <a:avLst/>
            </a:prstGeom>
            <a:grpFill/>
          </p:spPr>
          <p:txBody>
            <a:bodyPr lIns="50800" tIns="50800" rIns="50800" bIns="50800" rtlCol="0" anchor="ctr"/>
            <a:lstStyle/>
            <a:p>
              <a:pPr algn="ctr">
                <a:lnSpc>
                  <a:spcPts val="1400"/>
                </a:lnSpc>
              </a:pPr>
              <a:endParaRPr/>
            </a:p>
          </p:txBody>
        </p:sp>
      </p:grpSp>
      <p:sp>
        <p:nvSpPr>
          <p:cNvPr id="21" name="TextBox 20">
            <a:extLst>
              <a:ext uri="{FF2B5EF4-FFF2-40B4-BE49-F238E27FC236}">
                <a16:creationId xmlns:a16="http://schemas.microsoft.com/office/drawing/2014/main" id="{D4CE8BC7-DEB2-E278-EB2C-4753B05951F4}"/>
              </a:ext>
            </a:extLst>
          </p:cNvPr>
          <p:cNvSpPr txBox="1"/>
          <p:nvPr/>
        </p:nvSpPr>
        <p:spPr>
          <a:xfrm>
            <a:off x="1336045" y="6844416"/>
            <a:ext cx="5490634" cy="499111"/>
          </a:xfrm>
          <a:prstGeom prst="rect">
            <a:avLst/>
          </a:prstGeom>
          <a:noFill/>
        </p:spPr>
        <p:txBody>
          <a:bodyPr wrap="square">
            <a:spAutoFit/>
          </a:bodyPr>
          <a:lstStyle/>
          <a:p>
            <a:pPr algn="l">
              <a:lnSpc>
                <a:spcPts val="3599"/>
              </a:lnSpc>
            </a:pPr>
            <a:r>
              <a:rPr lang="en-US" sz="1800" dirty="0">
                <a:solidFill>
                  <a:srgbClr val="FBFBFB"/>
                </a:solidFill>
                <a:latin typeface="Anton"/>
                <a:ea typeface="Anton"/>
                <a:cs typeface="Anton"/>
                <a:sym typeface="Anton"/>
              </a:rPr>
              <a:t>Expected Asset Class Return In Bangladesh in 2026</a:t>
            </a:r>
          </a:p>
        </p:txBody>
      </p:sp>
      <p:sp>
        <p:nvSpPr>
          <p:cNvPr id="23" name="TextBox 22">
            <a:extLst>
              <a:ext uri="{FF2B5EF4-FFF2-40B4-BE49-F238E27FC236}">
                <a16:creationId xmlns:a16="http://schemas.microsoft.com/office/drawing/2014/main" id="{CE0AFF03-6745-AD3E-77C5-A898F721DF84}"/>
              </a:ext>
            </a:extLst>
          </p:cNvPr>
          <p:cNvSpPr txBox="1"/>
          <p:nvPr/>
        </p:nvSpPr>
        <p:spPr>
          <a:xfrm>
            <a:off x="1206467" y="8088926"/>
            <a:ext cx="5386880" cy="1563185"/>
          </a:xfrm>
          <a:prstGeom prst="rect">
            <a:avLst/>
          </a:prstGeom>
          <a:noFill/>
        </p:spPr>
        <p:txBody>
          <a:bodyPr wrap="square">
            <a:spAutoFit/>
          </a:bodyPr>
          <a:lstStyle/>
          <a:p>
            <a:pPr marL="494031" lvl="1" indent="-342900" algn="just">
              <a:lnSpc>
                <a:spcPct val="150000"/>
              </a:lnSpc>
              <a:buAutoNum type="arabicPeriod"/>
            </a:pPr>
            <a:r>
              <a:rPr lang="en-GB" sz="1300" dirty="0">
                <a:solidFill>
                  <a:schemeClr val="bg1"/>
                </a:solidFill>
                <a:latin typeface="Book Antiqua" panose="02040602050305030304" pitchFamily="18" charset="0"/>
              </a:rPr>
              <a:t>Bond to provide another ~15-20% total Return</a:t>
            </a:r>
          </a:p>
          <a:p>
            <a:pPr marL="494031" lvl="1" indent="-342900" algn="just">
              <a:lnSpc>
                <a:spcPct val="150000"/>
              </a:lnSpc>
              <a:buAutoNum type="arabicPeriod"/>
            </a:pPr>
            <a:r>
              <a:rPr lang="en-GB" sz="1300" dirty="0">
                <a:solidFill>
                  <a:schemeClr val="bg1"/>
                </a:solidFill>
                <a:latin typeface="Book Antiqua" panose="02040602050305030304" pitchFamily="18" charset="0"/>
                <a:ea typeface="PT Sans"/>
                <a:cs typeface="PT Sans"/>
                <a:sym typeface="PT Sans"/>
              </a:rPr>
              <a:t>Shares to provide ~12%-15% Return</a:t>
            </a:r>
          </a:p>
          <a:p>
            <a:pPr marL="494031" lvl="1" indent="-342900" algn="just">
              <a:lnSpc>
                <a:spcPct val="150000"/>
              </a:lnSpc>
              <a:buAutoNum type="arabicPeriod"/>
            </a:pPr>
            <a:r>
              <a:rPr lang="en-GB" sz="1300" dirty="0">
                <a:solidFill>
                  <a:schemeClr val="bg1"/>
                </a:solidFill>
                <a:latin typeface="Book Antiqua" panose="02040602050305030304" pitchFamily="18" charset="0"/>
                <a:ea typeface="PT Sans"/>
                <a:cs typeface="PT Sans"/>
                <a:sym typeface="PT Sans"/>
              </a:rPr>
              <a:t>Gold to provide ~10% Return</a:t>
            </a:r>
          </a:p>
          <a:p>
            <a:pPr marL="494031" lvl="1" indent="-342900" algn="just">
              <a:lnSpc>
                <a:spcPct val="150000"/>
              </a:lnSpc>
              <a:buAutoNum type="arabicPeriod"/>
            </a:pPr>
            <a:r>
              <a:rPr lang="en-GB" sz="1300" dirty="0">
                <a:solidFill>
                  <a:schemeClr val="bg1"/>
                </a:solidFill>
                <a:latin typeface="Book Antiqua" panose="02040602050305030304" pitchFamily="18" charset="0"/>
                <a:ea typeface="PT Sans"/>
                <a:cs typeface="PT Sans"/>
                <a:sym typeface="PT Sans"/>
              </a:rPr>
              <a:t>Dollar to provide ~4% </a:t>
            </a:r>
          </a:p>
          <a:p>
            <a:pPr marL="494031" lvl="1" indent="-342900" algn="just">
              <a:lnSpc>
                <a:spcPct val="150000"/>
              </a:lnSpc>
              <a:buAutoNum type="arabicPeriod"/>
            </a:pPr>
            <a:r>
              <a:rPr lang="en-GB" sz="1300" dirty="0">
                <a:solidFill>
                  <a:schemeClr val="bg1"/>
                </a:solidFill>
                <a:latin typeface="Book Antiqua" panose="02040602050305030304" pitchFamily="18" charset="0"/>
                <a:ea typeface="PT Sans"/>
                <a:cs typeface="PT Sans"/>
                <a:sym typeface="PT Sans"/>
              </a:rPr>
              <a:t>Real Estate might remain flat </a:t>
            </a:r>
            <a:endParaRPr lang="en-US" sz="1300" dirty="0">
              <a:solidFill>
                <a:schemeClr val="bg1"/>
              </a:solidFill>
              <a:latin typeface="Book Antiqua" panose="02040602050305030304" pitchFamily="18" charset="0"/>
              <a:ea typeface="PT Sans"/>
              <a:cs typeface="PT Sans"/>
              <a:sym typeface="PT Sans"/>
            </a:endParaRPr>
          </a:p>
        </p:txBody>
      </p:sp>
      <p:sp>
        <p:nvSpPr>
          <p:cNvPr id="17" name="Slide Number Placeholder 16">
            <a:extLst>
              <a:ext uri="{FF2B5EF4-FFF2-40B4-BE49-F238E27FC236}">
                <a16:creationId xmlns:a16="http://schemas.microsoft.com/office/drawing/2014/main" id="{C2E529E7-A891-BD11-FB2B-264C172A7903}"/>
              </a:ext>
            </a:extLst>
          </p:cNvPr>
          <p:cNvSpPr>
            <a:spLocks noGrp="1"/>
          </p:cNvSpPr>
          <p:nvPr>
            <p:ph type="sldNum" sz="quarter" idx="12"/>
          </p:nvPr>
        </p:nvSpPr>
        <p:spPr/>
        <p:txBody>
          <a:bodyPr/>
          <a:lstStyle/>
          <a:p>
            <a:fld id="{B6F15528-21DE-4FAA-801E-634DDDAF4B2B}" type="slidenum">
              <a:rPr lang="en-US" smtClean="0"/>
              <a:pPr/>
              <a:t>34</a:t>
            </a:fld>
            <a:endParaRPr lang="en-US"/>
          </a:p>
        </p:txBody>
      </p:sp>
      <p:sp>
        <p:nvSpPr>
          <p:cNvPr id="29" name="AutoShape 11">
            <a:extLst>
              <a:ext uri="{FF2B5EF4-FFF2-40B4-BE49-F238E27FC236}">
                <a16:creationId xmlns:a16="http://schemas.microsoft.com/office/drawing/2014/main" id="{18DB2C5E-3231-ECA9-54BF-6AE0FC2E0D97}"/>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30" name="TextBox 35">
            <a:extLst>
              <a:ext uri="{FF2B5EF4-FFF2-40B4-BE49-F238E27FC236}">
                <a16:creationId xmlns:a16="http://schemas.microsoft.com/office/drawing/2014/main" id="{F69B0A51-23E9-6AE9-23E7-40243A13403F}"/>
              </a:ext>
            </a:extLst>
          </p:cNvPr>
          <p:cNvSpPr txBox="1"/>
          <p:nvPr/>
        </p:nvSpPr>
        <p:spPr>
          <a:xfrm>
            <a:off x="6215690" y="10196364"/>
            <a:ext cx="755314" cy="179536"/>
          </a:xfrm>
          <a:prstGeom prst="rect">
            <a:avLst/>
          </a:prstGeom>
        </p:spPr>
        <p:txBody>
          <a:bodyPr lIns="0" tIns="0" rIns="0" bIns="0" rtlCol="0" anchor="t">
            <a:spAutoFit/>
          </a:bodyPr>
          <a:lstStyle/>
          <a:p>
            <a:pPr algn="l">
              <a:lnSpc>
                <a:spcPts val="1400"/>
              </a:lnSpc>
            </a:pPr>
            <a:r>
              <a:rPr lang="en-US" sz="1400" dirty="0">
                <a:solidFill>
                  <a:schemeClr val="bg1"/>
                </a:solidFill>
                <a:latin typeface="Impact" panose="020B0806030902050204" pitchFamily="34" charset="0"/>
                <a:ea typeface="Roboto"/>
                <a:cs typeface="Roboto"/>
                <a:sym typeface="Roboto"/>
              </a:rPr>
              <a:t>| PAGE 34</a:t>
            </a:r>
          </a:p>
        </p:txBody>
      </p:sp>
    </p:spTree>
    <p:extLst>
      <p:ext uri="{BB962C8B-B14F-4D97-AF65-F5344CB8AC3E}">
        <p14:creationId xmlns:p14="http://schemas.microsoft.com/office/powerpoint/2010/main" val="2491647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sp>
        <p:nvSpPr>
          <p:cNvPr id="9" name="TextBox 9"/>
          <p:cNvSpPr txBox="1"/>
          <p:nvPr/>
        </p:nvSpPr>
        <p:spPr>
          <a:xfrm>
            <a:off x="756000" y="835796"/>
            <a:ext cx="3024000" cy="461665"/>
          </a:xfrm>
          <a:prstGeom prst="rect">
            <a:avLst/>
          </a:prstGeom>
        </p:spPr>
        <p:txBody>
          <a:bodyPr lIns="0" tIns="0" rIns="0" bIns="0" rtlCol="0" anchor="t">
            <a:spAutoFit/>
          </a:bodyPr>
          <a:lstStyle/>
          <a:p>
            <a:pPr algn="l">
              <a:lnSpc>
                <a:spcPts val="3599"/>
              </a:lnSpc>
            </a:pPr>
            <a:r>
              <a:rPr lang="en-US" sz="3000" dirty="0">
                <a:latin typeface="Anton"/>
                <a:ea typeface="Anton"/>
                <a:cs typeface="Anton"/>
                <a:sym typeface="Anton"/>
              </a:rPr>
              <a:t>Disclaimer</a:t>
            </a:r>
          </a:p>
        </p:txBody>
      </p:sp>
      <p:sp>
        <p:nvSpPr>
          <p:cNvPr id="10" name="TextBox 10"/>
          <p:cNvSpPr txBox="1"/>
          <p:nvPr/>
        </p:nvSpPr>
        <p:spPr>
          <a:xfrm>
            <a:off x="473449" y="1384300"/>
            <a:ext cx="6302351" cy="4598310"/>
          </a:xfrm>
          <a:prstGeom prst="rect">
            <a:avLst/>
          </a:prstGeom>
        </p:spPr>
        <p:txBody>
          <a:bodyPr wrap="square" lIns="0" tIns="0" rIns="0" bIns="0" rtlCol="0" anchor="t">
            <a:spAutoFit/>
          </a:bodyPr>
          <a:lstStyle/>
          <a:p>
            <a:pPr algn="just">
              <a:lnSpc>
                <a:spcPts val="1799"/>
              </a:lnSpc>
            </a:pPr>
            <a:r>
              <a:rPr lang="en-US" sz="1200" dirty="0">
                <a:latin typeface="Book Antiqua" panose="02040602050305030304" pitchFamily="18" charset="0"/>
                <a:ea typeface="PT Sans"/>
                <a:cs typeface="PT Sans"/>
                <a:sym typeface="PT Sans"/>
              </a:rPr>
              <a:t>This Lion City Advisory Limited (LCAL) on the basis of the public information available in the market, internally developed data and other sources believed to be reliable. Whilst all reasonable care has been taken to ensure that the facts and information stated in the Documents are accurate as on the date mentioned herein. Neither LCAL nor any of its directors, shareholders, member of the management or employee in the research team or employee represents or warrants expressly or impliedly that the information or data of the sources used in the document are genuine, accurate, complete, authentic, and correct. Moreover, none of the directors, shareholders, management, or employee in the research team or employee is responsible for the completeness, authenticity and correctness of the publicly available sources to prepare the Document. It does not solicit any action based on the materials contained herein and should not be construed as an offer or solicitation to BUY or SELL or SUBSCRIBE to any security. If any person takes any action relying on this Document, shall be responsible solely by himself/herself/themselves for the consequences thereof any claim or demand for such consequences shall be rejected outright by LCAL or by any court of law. </a:t>
            </a:r>
          </a:p>
          <a:p>
            <a:pPr algn="just">
              <a:lnSpc>
                <a:spcPts val="1799"/>
              </a:lnSpc>
            </a:pPr>
            <a:endParaRPr lang="en-US" sz="1200" dirty="0">
              <a:latin typeface="Book Antiqua" panose="02040602050305030304" pitchFamily="18" charset="0"/>
              <a:ea typeface="PT Sans"/>
              <a:cs typeface="PT Sans"/>
              <a:sym typeface="PT Sans"/>
            </a:endParaRPr>
          </a:p>
          <a:p>
            <a:pPr algn="just">
              <a:lnSpc>
                <a:spcPts val="1799"/>
              </a:lnSpc>
            </a:pPr>
            <a:r>
              <a:rPr lang="en-US" sz="1200" dirty="0">
                <a:latin typeface="Book Antiqua" panose="02040602050305030304" pitchFamily="18" charset="0"/>
                <a:ea typeface="PT Sans"/>
                <a:cs typeface="PT Sans"/>
                <a:sym typeface="PT Sans"/>
              </a:rPr>
              <a:t>Data Source: Bangladesh Bank, Dhaka Stock Exchange, Bangladesh Securities and Exchange Commission, Ministry of Finance, ERD, EPB, BPDB, BBS, World Bank, Company’s Annual Report, The Daily Star, The New Age, The Financial Express and The Business Standard.</a:t>
            </a:r>
          </a:p>
          <a:p>
            <a:pPr algn="just">
              <a:lnSpc>
                <a:spcPts val="1799"/>
              </a:lnSpc>
            </a:pPr>
            <a:endParaRPr lang="en-US" sz="1200" dirty="0">
              <a:latin typeface="PT Sans"/>
              <a:ea typeface="PT Sans"/>
              <a:cs typeface="PT Sans"/>
              <a:sym typeface="PT Sans"/>
            </a:endParaRPr>
          </a:p>
        </p:txBody>
      </p:sp>
      <p:sp>
        <p:nvSpPr>
          <p:cNvPr id="11" name="TextBox 11"/>
          <p:cNvSpPr txBox="1"/>
          <p:nvPr/>
        </p:nvSpPr>
        <p:spPr>
          <a:xfrm>
            <a:off x="754250" y="6110619"/>
            <a:ext cx="3024000" cy="461665"/>
          </a:xfrm>
          <a:prstGeom prst="rect">
            <a:avLst/>
          </a:prstGeom>
        </p:spPr>
        <p:txBody>
          <a:bodyPr lIns="0" tIns="0" rIns="0" bIns="0" rtlCol="0" anchor="t">
            <a:spAutoFit/>
          </a:bodyPr>
          <a:lstStyle/>
          <a:p>
            <a:pPr algn="l">
              <a:lnSpc>
                <a:spcPts val="3599"/>
              </a:lnSpc>
            </a:pPr>
            <a:r>
              <a:rPr lang="en-US" sz="3000" dirty="0">
                <a:solidFill>
                  <a:srgbClr val="000000"/>
                </a:solidFill>
                <a:latin typeface="Anton"/>
                <a:ea typeface="Anton"/>
                <a:cs typeface="Anton"/>
                <a:sym typeface="Anton"/>
              </a:rPr>
              <a:t>Macro Analyst</a:t>
            </a:r>
          </a:p>
        </p:txBody>
      </p:sp>
      <p:graphicFrame>
        <p:nvGraphicFramePr>
          <p:cNvPr id="13" name="Google Shape;734;p86">
            <a:extLst>
              <a:ext uri="{FF2B5EF4-FFF2-40B4-BE49-F238E27FC236}">
                <a16:creationId xmlns:a16="http://schemas.microsoft.com/office/drawing/2014/main" id="{935CA03D-8638-EA94-6E11-467BCA19D962}"/>
              </a:ext>
            </a:extLst>
          </p:cNvPr>
          <p:cNvGraphicFramePr/>
          <p:nvPr>
            <p:extLst>
              <p:ext uri="{D42A27DB-BD31-4B8C-83A1-F6EECF244321}">
                <p14:modId xmlns:p14="http://schemas.microsoft.com/office/powerpoint/2010/main" val="1976517173"/>
              </p:ext>
            </p:extLst>
          </p:nvPr>
        </p:nvGraphicFramePr>
        <p:xfrm>
          <a:off x="501650" y="6870700"/>
          <a:ext cx="6302351" cy="2357138"/>
        </p:xfrm>
        <a:graphic>
          <a:graphicData uri="http://schemas.openxmlformats.org/drawingml/2006/table">
            <a:tbl>
              <a:tblPr>
                <a:noFill/>
              </a:tblPr>
              <a:tblGrid>
                <a:gridCol w="2093781">
                  <a:extLst>
                    <a:ext uri="{9D8B030D-6E8A-4147-A177-3AD203B41FA5}">
                      <a16:colId xmlns:a16="http://schemas.microsoft.com/office/drawing/2014/main" val="20000"/>
                    </a:ext>
                  </a:extLst>
                </a:gridCol>
                <a:gridCol w="2212825">
                  <a:extLst>
                    <a:ext uri="{9D8B030D-6E8A-4147-A177-3AD203B41FA5}">
                      <a16:colId xmlns:a16="http://schemas.microsoft.com/office/drawing/2014/main" val="20001"/>
                    </a:ext>
                  </a:extLst>
                </a:gridCol>
                <a:gridCol w="1995745">
                  <a:extLst>
                    <a:ext uri="{9D8B030D-6E8A-4147-A177-3AD203B41FA5}">
                      <a16:colId xmlns:a16="http://schemas.microsoft.com/office/drawing/2014/main" val="20003"/>
                    </a:ext>
                  </a:extLst>
                </a:gridCol>
              </a:tblGrid>
              <a:tr h="474114">
                <a:tc>
                  <a:txBody>
                    <a:bodyPr/>
                    <a:lstStyle/>
                    <a:p>
                      <a:pPr marL="0" lvl="0" indent="0" algn="l" rtl="0">
                        <a:lnSpc>
                          <a:spcPct val="115000"/>
                        </a:lnSpc>
                        <a:spcBef>
                          <a:spcPts val="0"/>
                        </a:spcBef>
                        <a:spcAft>
                          <a:spcPts val="0"/>
                        </a:spcAft>
                        <a:buNone/>
                      </a:pPr>
                      <a:r>
                        <a:rPr lang="en" sz="1100" dirty="0">
                          <a:solidFill>
                            <a:schemeClr val="tx1"/>
                          </a:solidFill>
                          <a:latin typeface="Book Antiqua" panose="02040602050305030304" pitchFamily="18" charset="0"/>
                        </a:rPr>
                        <a:t>Md. Abdullah Al Faisal</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Clr>
                          <a:schemeClr val="dk1"/>
                        </a:buClr>
                        <a:buSzPts val="1100"/>
                        <a:buFont typeface="Arial"/>
                        <a:buNone/>
                      </a:pPr>
                      <a:r>
                        <a:rPr lang="en-US" sz="1100" dirty="0">
                          <a:solidFill>
                            <a:schemeClr val="tx1"/>
                          </a:solidFill>
                          <a:latin typeface="Book Antiqua" panose="02040602050305030304" pitchFamily="18" charset="0"/>
                        </a:rPr>
                        <a:t>Director,</a:t>
                      </a:r>
                      <a:br>
                        <a:rPr lang="en-US" sz="1100" dirty="0">
                          <a:solidFill>
                            <a:schemeClr val="tx1"/>
                          </a:solidFill>
                          <a:latin typeface="Book Antiqua" panose="02040602050305030304" pitchFamily="18" charset="0"/>
                        </a:rPr>
                      </a:br>
                      <a:r>
                        <a:rPr lang="en-US" sz="1100" dirty="0">
                          <a:solidFill>
                            <a:schemeClr val="tx1"/>
                          </a:solidFill>
                          <a:latin typeface="Book Antiqua" panose="02040602050305030304" pitchFamily="18" charset="0"/>
                        </a:rPr>
                        <a:t>Lion City Advisory Limited</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en-GB" sz="1100" dirty="0">
                          <a:solidFill>
                            <a:schemeClr val="tx1"/>
                          </a:solidFill>
                          <a:latin typeface="Book Antiqua" panose="02040602050305030304" pitchFamily="18" charset="0"/>
                        </a:rPr>
                        <a:t>faisal@lioncityadvisory.com</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592686">
                <a:tc>
                  <a:txBody>
                    <a:bodyPr/>
                    <a:lstStyle/>
                    <a:p>
                      <a:pPr marL="0" lvl="0" indent="0" algn="l" rtl="0">
                        <a:lnSpc>
                          <a:spcPct val="115000"/>
                        </a:lnSpc>
                        <a:spcBef>
                          <a:spcPts val="0"/>
                        </a:spcBef>
                        <a:spcAft>
                          <a:spcPts val="0"/>
                        </a:spcAft>
                        <a:buNone/>
                      </a:pPr>
                      <a:r>
                        <a:rPr lang="en-US" sz="1100" dirty="0">
                          <a:solidFill>
                            <a:schemeClr val="tx1"/>
                          </a:solidFill>
                          <a:latin typeface="Book Antiqua" panose="02040602050305030304" pitchFamily="18" charset="0"/>
                        </a:rPr>
                        <a:t>Kashfia Binte Hassan</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Clr>
                          <a:schemeClr val="dk1"/>
                        </a:buClr>
                        <a:buSzPts val="1100"/>
                        <a:buFont typeface="Arial"/>
                        <a:buNone/>
                      </a:pPr>
                      <a:r>
                        <a:rPr lang="en-US" sz="1100" dirty="0">
                          <a:solidFill>
                            <a:schemeClr val="tx1"/>
                          </a:solidFill>
                          <a:latin typeface="Book Antiqua" panose="02040602050305030304" pitchFamily="18" charset="0"/>
                        </a:rPr>
                        <a:t>Analyst (ECM-DCM),</a:t>
                      </a:r>
                      <a:br>
                        <a:rPr lang="en-US" sz="1100" dirty="0">
                          <a:solidFill>
                            <a:schemeClr val="tx1"/>
                          </a:solidFill>
                          <a:latin typeface="Book Antiqua" panose="02040602050305030304" pitchFamily="18" charset="0"/>
                        </a:rPr>
                      </a:br>
                      <a:r>
                        <a:rPr lang="en-US" sz="1100" dirty="0">
                          <a:solidFill>
                            <a:schemeClr val="tx1"/>
                          </a:solidFill>
                          <a:latin typeface="Book Antiqua" panose="02040602050305030304" pitchFamily="18" charset="0"/>
                        </a:rPr>
                        <a:t>Lion City Advisory Limited</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lvl="0" indent="0" algn="l" rtl="0">
                        <a:spcBef>
                          <a:spcPts val="0"/>
                        </a:spcBef>
                        <a:spcAft>
                          <a:spcPts val="0"/>
                        </a:spcAft>
                        <a:buNone/>
                      </a:pPr>
                      <a:r>
                        <a:rPr lang="en-US" sz="1100" dirty="0">
                          <a:solidFill>
                            <a:schemeClr val="tx1"/>
                          </a:solidFill>
                          <a:latin typeface="Book Antiqua" panose="02040602050305030304" pitchFamily="18" charset="0"/>
                        </a:rPr>
                        <a:t>safa@lioncityadvisory.com</a:t>
                      </a:r>
                      <a:endParaRPr sz="1100" dirty="0">
                        <a:solidFill>
                          <a:schemeClr val="tx1"/>
                        </a:solidFill>
                        <a:latin typeface="Book Antiqua" panose="02040602050305030304" pitchFamily="18" charset="0"/>
                      </a:endParaRPr>
                    </a:p>
                  </a:txBody>
                  <a:tcPr marL="121900" marR="121900" marT="121900" marB="121900">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37356510"/>
                  </a:ext>
                </a:extLst>
              </a:tr>
              <a:tr h="592686">
                <a:tc>
                  <a:txBody>
                    <a:bodyPr/>
                    <a:lstStyle/>
                    <a:p>
                      <a:pPr>
                        <a:buNone/>
                      </a:pPr>
                      <a:r>
                        <a:rPr lang="en-GB" sz="1100" b="0" dirty="0">
                          <a:effectLst/>
                          <a:latin typeface="Book Antiqua" panose="02040602050305030304" pitchFamily="18" charset="0"/>
                        </a:rPr>
                        <a:t>Tahmina Jahan</a:t>
                      </a: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buNone/>
                      </a:pPr>
                      <a:r>
                        <a:rPr lang="en-GB" sz="1100" b="0" i="0">
                          <a:solidFill>
                            <a:srgbClr val="000000"/>
                          </a:solidFill>
                          <a:effectLst/>
                          <a:latin typeface="Book Antiqua" panose="02040602050305030304" pitchFamily="18" charset="0"/>
                        </a:rPr>
                        <a:t>Analyst, </a:t>
                      </a:r>
                      <a:endParaRPr lang="en-GB" sz="1100" b="0">
                        <a:effectLst/>
                        <a:latin typeface="Book Antiqua" panose="02040602050305030304" pitchFamily="18" charset="0"/>
                      </a:endParaRPr>
                    </a:p>
                    <a:p>
                      <a:pPr algn="l" rtl="0">
                        <a:buNone/>
                      </a:pPr>
                      <a:r>
                        <a:rPr lang="en-GB" sz="1100" b="0" i="0">
                          <a:solidFill>
                            <a:srgbClr val="000000"/>
                          </a:solidFill>
                          <a:effectLst/>
                          <a:latin typeface="Book Antiqua" panose="02040602050305030304" pitchFamily="18" charset="0"/>
                        </a:rPr>
                        <a:t>Lion City Advisory Limited</a:t>
                      </a:r>
                      <a:endParaRPr lang="en-GB" sz="1100" b="0">
                        <a:effectLst/>
                        <a:latin typeface="Book Antiqua" panose="02040602050305030304" pitchFamily="18" charset="0"/>
                      </a:endParaRP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GB" sz="1100" b="0" dirty="0">
                          <a:effectLst/>
                          <a:latin typeface="Book Antiqua" panose="02040602050305030304" pitchFamily="18" charset="0"/>
                        </a:rPr>
                        <a:t>tahmina.lioncity@outlook.com</a:t>
                      </a: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17956676"/>
                  </a:ext>
                </a:extLst>
              </a:tr>
              <a:tr h="592686">
                <a:tc>
                  <a:txBody>
                    <a:bodyPr/>
                    <a:lstStyle/>
                    <a:p>
                      <a:pPr>
                        <a:buNone/>
                      </a:pPr>
                      <a:r>
                        <a:rPr lang="en-GB" sz="1100" b="0">
                          <a:effectLst/>
                          <a:latin typeface="Book Antiqua" panose="02040602050305030304" pitchFamily="18" charset="0"/>
                        </a:rPr>
                        <a:t>Md. Sakib Ahammod</a:t>
                      </a: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a:buNone/>
                      </a:pPr>
                      <a:r>
                        <a:rPr lang="en-GB" sz="1100" b="0" i="0">
                          <a:solidFill>
                            <a:srgbClr val="000000"/>
                          </a:solidFill>
                          <a:effectLst/>
                          <a:latin typeface="Book Antiqua" panose="02040602050305030304" pitchFamily="18" charset="0"/>
                        </a:rPr>
                        <a:t>Analyst, </a:t>
                      </a:r>
                      <a:endParaRPr lang="en-GB" sz="1100" b="0">
                        <a:effectLst/>
                        <a:latin typeface="Book Antiqua" panose="02040602050305030304" pitchFamily="18" charset="0"/>
                      </a:endParaRPr>
                    </a:p>
                    <a:p>
                      <a:pPr algn="l" rtl="0">
                        <a:buNone/>
                      </a:pPr>
                      <a:r>
                        <a:rPr lang="en-GB" sz="1100" b="0" i="0">
                          <a:solidFill>
                            <a:srgbClr val="000000"/>
                          </a:solidFill>
                          <a:effectLst/>
                          <a:latin typeface="Book Antiqua" panose="02040602050305030304" pitchFamily="18" charset="0"/>
                        </a:rPr>
                        <a:t>Lion City Advisory Limited</a:t>
                      </a:r>
                      <a:endParaRPr lang="en-GB" sz="1100" b="0">
                        <a:effectLst/>
                        <a:latin typeface="Book Antiqua" panose="02040602050305030304" pitchFamily="18" charset="0"/>
                      </a:endParaRP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buNone/>
                      </a:pPr>
                      <a:r>
                        <a:rPr lang="en-GB" sz="1100" b="0" dirty="0">
                          <a:effectLst/>
                          <a:latin typeface="Book Antiqua" panose="02040602050305030304" pitchFamily="18" charset="0"/>
                        </a:rPr>
                        <a:t>sakib.lioncity@outlook.com</a:t>
                      </a:r>
                    </a:p>
                  </a:txBody>
                  <a:tcPr anchor="ctr">
                    <a:lnL w="12700" cap="flat" cmpd="sng" algn="ctr">
                      <a:solidFill>
                        <a:srgbClr val="E1971F"/>
                      </a:solidFill>
                      <a:prstDash val="solid"/>
                      <a:round/>
                      <a:headEnd type="none" w="med" len="med"/>
                      <a:tailEnd type="none" w="med" len="med"/>
                    </a:lnL>
                    <a:lnR w="12700" cap="flat" cmpd="sng" algn="ctr">
                      <a:solidFill>
                        <a:srgbClr val="E1971F"/>
                      </a:solidFill>
                      <a:prstDash val="solid"/>
                      <a:round/>
                      <a:headEnd type="none" w="med" len="med"/>
                      <a:tailEnd type="none" w="med" len="med"/>
                    </a:lnR>
                    <a:lnT w="12700" cap="flat" cmpd="sng" algn="ctr">
                      <a:solidFill>
                        <a:srgbClr val="E1971F"/>
                      </a:solidFill>
                      <a:prstDash val="solid"/>
                      <a:round/>
                      <a:headEnd type="none" w="med" len="med"/>
                      <a:tailEnd type="none" w="med" len="med"/>
                    </a:lnT>
                    <a:lnB w="12700" cap="flat" cmpd="sng" algn="ctr">
                      <a:solidFill>
                        <a:srgbClr val="E1971F"/>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3348368"/>
                  </a:ext>
                </a:extLst>
              </a:tr>
            </a:tbl>
          </a:graphicData>
        </a:graphic>
      </p:graphicFrame>
      <p:sp>
        <p:nvSpPr>
          <p:cNvPr id="2" name="Slide Number Placeholder 1">
            <a:extLst>
              <a:ext uri="{FF2B5EF4-FFF2-40B4-BE49-F238E27FC236}">
                <a16:creationId xmlns:a16="http://schemas.microsoft.com/office/drawing/2014/main" id="{CD7EF30F-FFFA-EF61-1646-5EFCC2DBE926}"/>
              </a:ext>
            </a:extLst>
          </p:cNvPr>
          <p:cNvSpPr>
            <a:spLocks noGrp="1"/>
          </p:cNvSpPr>
          <p:nvPr>
            <p:ph type="sldNum" sz="quarter" idx="12"/>
          </p:nvPr>
        </p:nvSpPr>
        <p:spPr/>
        <p:txBody>
          <a:bodyPr/>
          <a:lstStyle/>
          <a:p>
            <a:fld id="{B6F15528-21DE-4FAA-801E-634DDDAF4B2B}" type="slidenum">
              <a:rPr lang="en-US" smtClean="0"/>
              <a:pPr/>
              <a:t>35</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2"/>
          <p:cNvGrpSpPr/>
          <p:nvPr/>
        </p:nvGrpSpPr>
        <p:grpSpPr>
          <a:xfrm>
            <a:off x="7359650" y="-95549"/>
            <a:ext cx="1130875" cy="10884498"/>
            <a:chOff x="0" y="0"/>
            <a:chExt cx="405280" cy="3900758"/>
          </a:xfrm>
        </p:grpSpPr>
        <p:sp>
          <p:nvSpPr>
            <p:cNvPr id="3" name="Freeform 3"/>
            <p:cNvSpPr/>
            <p:nvPr/>
          </p:nvSpPr>
          <p:spPr>
            <a:xfrm>
              <a:off x="0" y="0"/>
              <a:ext cx="405280" cy="3900758"/>
            </a:xfrm>
            <a:custGeom>
              <a:avLst/>
              <a:gdLst/>
              <a:ahLst/>
              <a:cxnLst/>
              <a:rect l="l" t="t" r="r" b="b"/>
              <a:pathLst>
                <a:path w="405280" h="3900758">
                  <a:moveTo>
                    <a:pt x="0" y="0"/>
                  </a:moveTo>
                  <a:lnTo>
                    <a:pt x="405280" y="0"/>
                  </a:lnTo>
                  <a:lnTo>
                    <a:pt x="405280" y="3900758"/>
                  </a:lnTo>
                  <a:lnTo>
                    <a:pt x="0" y="3900758"/>
                  </a:lnTo>
                  <a:close/>
                </a:path>
              </a:pathLst>
            </a:custGeom>
            <a:solidFill>
              <a:srgbClr val="048AA2"/>
            </a:solidFill>
          </p:spPr>
        </p:sp>
        <p:sp>
          <p:nvSpPr>
            <p:cNvPr id="4" name="TextBox 4"/>
            <p:cNvSpPr txBox="1"/>
            <p:nvPr/>
          </p:nvSpPr>
          <p:spPr>
            <a:xfrm>
              <a:off x="0" y="19050"/>
              <a:ext cx="405280" cy="3881708"/>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dirty="0"/>
            </a:p>
          </p:txBody>
        </p:sp>
      </p:grpSp>
      <p:grpSp>
        <p:nvGrpSpPr>
          <p:cNvPr id="11" name="Group 11"/>
          <p:cNvGrpSpPr/>
          <p:nvPr/>
        </p:nvGrpSpPr>
        <p:grpSpPr>
          <a:xfrm>
            <a:off x="-474387" y="10288481"/>
            <a:ext cx="1130875" cy="378438"/>
            <a:chOff x="0" y="0"/>
            <a:chExt cx="405280" cy="135624"/>
          </a:xfrm>
        </p:grpSpPr>
        <p:sp>
          <p:nvSpPr>
            <p:cNvPr id="12" name="Freeform 12"/>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048AA2"/>
            </a:solidFill>
          </p:spPr>
        </p:sp>
        <p:sp>
          <p:nvSpPr>
            <p:cNvPr id="13" name="TextBox 13"/>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grpSp>
        <p:nvGrpSpPr>
          <p:cNvPr id="14" name="Group 14"/>
          <p:cNvGrpSpPr/>
          <p:nvPr/>
        </p:nvGrpSpPr>
        <p:grpSpPr>
          <a:xfrm>
            <a:off x="-755309" y="9663330"/>
            <a:ext cx="1130875" cy="378438"/>
            <a:chOff x="0" y="0"/>
            <a:chExt cx="405280" cy="135624"/>
          </a:xfrm>
        </p:grpSpPr>
        <p:sp>
          <p:nvSpPr>
            <p:cNvPr id="15" name="Freeform 15"/>
            <p:cNvSpPr/>
            <p:nvPr/>
          </p:nvSpPr>
          <p:spPr>
            <a:xfrm>
              <a:off x="0" y="0"/>
              <a:ext cx="405280" cy="135624"/>
            </a:xfrm>
            <a:custGeom>
              <a:avLst/>
              <a:gdLst/>
              <a:ahLst/>
              <a:cxnLst/>
              <a:rect l="l" t="t" r="r" b="b"/>
              <a:pathLst>
                <a:path w="405280" h="135624">
                  <a:moveTo>
                    <a:pt x="0" y="0"/>
                  </a:moveTo>
                  <a:lnTo>
                    <a:pt x="405280" y="0"/>
                  </a:lnTo>
                  <a:lnTo>
                    <a:pt x="405280" y="135624"/>
                  </a:lnTo>
                  <a:lnTo>
                    <a:pt x="0" y="135624"/>
                  </a:lnTo>
                  <a:close/>
                </a:path>
              </a:pathLst>
            </a:custGeom>
            <a:solidFill>
              <a:srgbClr val="BB8C21"/>
            </a:solidFill>
          </p:spPr>
        </p:sp>
        <p:sp>
          <p:nvSpPr>
            <p:cNvPr id="16" name="TextBox 16"/>
            <p:cNvSpPr txBox="1"/>
            <p:nvPr/>
          </p:nvSpPr>
          <p:spPr>
            <a:xfrm>
              <a:off x="0" y="19050"/>
              <a:ext cx="405280" cy="116574"/>
            </a:xfrm>
            <a:prstGeom prst="rect">
              <a:avLst/>
            </a:prstGeom>
          </p:spPr>
          <p:txBody>
            <a:bodyPr lIns="50800" tIns="50800" rIns="50800" bIns="50800" rtlCol="0" anchor="ctr"/>
            <a:lstStyle/>
            <a:p>
              <a:pPr algn="ctr">
                <a:lnSpc>
                  <a:spcPts val="1400"/>
                </a:lnSpc>
              </a:pPr>
              <a:endParaRPr/>
            </a:p>
          </p:txBody>
        </p:sp>
      </p:grpSp>
      <p:sp>
        <p:nvSpPr>
          <p:cNvPr id="19" name="TextBox 19"/>
          <p:cNvSpPr txBox="1"/>
          <p:nvPr/>
        </p:nvSpPr>
        <p:spPr>
          <a:xfrm>
            <a:off x="349250" y="662918"/>
            <a:ext cx="6858000" cy="1788182"/>
          </a:xfrm>
          <a:prstGeom prst="rect">
            <a:avLst/>
          </a:prstGeom>
        </p:spPr>
        <p:txBody>
          <a:bodyPr wrap="square" lIns="0" tIns="0" rIns="0" bIns="0" rtlCol="0" anchor="t">
            <a:spAutoFit/>
          </a:bodyPr>
          <a:lstStyle/>
          <a:p>
            <a:pPr algn="l">
              <a:lnSpc>
                <a:spcPts val="4499"/>
              </a:lnSpc>
            </a:pPr>
            <a:r>
              <a:rPr lang="en-US" sz="3000" dirty="0">
                <a:solidFill>
                  <a:schemeClr val="accent5">
                    <a:lumMod val="50000"/>
                  </a:schemeClr>
                </a:solidFill>
                <a:latin typeface="Anton"/>
                <a:ea typeface="Anton"/>
                <a:cs typeface="Anton"/>
                <a:sym typeface="Anton"/>
              </a:rPr>
              <a:t>Bangladesh's Economic Outlook:</a:t>
            </a:r>
          </a:p>
          <a:p>
            <a:pPr algn="l">
              <a:lnSpc>
                <a:spcPts val="2249"/>
              </a:lnSpc>
            </a:pPr>
            <a:r>
              <a:rPr lang="en-US" sz="1250" dirty="0">
                <a:solidFill>
                  <a:schemeClr val="accent5">
                    <a:lumMod val="50000"/>
                  </a:schemeClr>
                </a:solidFill>
                <a:latin typeface="Anton"/>
                <a:ea typeface="Anton"/>
                <a:cs typeface="Anton"/>
                <a:sym typeface="Anton"/>
              </a:rPr>
              <a:t>Middle-Income Trap, and the Case for Reconsidering LDC Graduation</a:t>
            </a:r>
          </a:p>
          <a:p>
            <a:pPr algn="l">
              <a:lnSpc>
                <a:spcPts val="3599"/>
              </a:lnSpc>
            </a:pPr>
            <a:r>
              <a:rPr lang="en-US" sz="3599" dirty="0">
                <a:solidFill>
                  <a:srgbClr val="000000"/>
                </a:solidFill>
                <a:latin typeface="Anton"/>
                <a:ea typeface="Anton"/>
                <a:cs typeface="Anton"/>
                <a:sym typeface="Anton"/>
              </a:rPr>
              <a:t> </a:t>
            </a:r>
          </a:p>
          <a:p>
            <a:pPr algn="l">
              <a:lnSpc>
                <a:spcPts val="3599"/>
              </a:lnSpc>
            </a:pPr>
            <a:endParaRPr lang="en-US" sz="3599" dirty="0">
              <a:solidFill>
                <a:srgbClr val="000000"/>
              </a:solidFill>
              <a:latin typeface="Anton"/>
              <a:ea typeface="Anton"/>
              <a:cs typeface="Anton"/>
              <a:sym typeface="Anton"/>
            </a:endParaRPr>
          </a:p>
        </p:txBody>
      </p:sp>
      <p:sp>
        <p:nvSpPr>
          <p:cNvPr id="21" name="TextBox 21"/>
          <p:cNvSpPr txBox="1"/>
          <p:nvPr/>
        </p:nvSpPr>
        <p:spPr>
          <a:xfrm>
            <a:off x="373746" y="1666359"/>
            <a:ext cx="6956931" cy="3044423"/>
          </a:xfrm>
          <a:prstGeom prst="rect">
            <a:avLst/>
          </a:prstGeom>
        </p:spPr>
        <p:txBody>
          <a:bodyPr wrap="square" lIns="0" tIns="0" rIns="0" bIns="0" rtlCol="0" anchor="t">
            <a:spAutoFit/>
          </a:bodyPr>
          <a:lstStyle/>
          <a:p>
            <a:pPr algn="just"/>
            <a:r>
              <a:rPr lang="en-US" sz="1300" dirty="0">
                <a:latin typeface="Book Antiqua" panose="02040602050305030304" pitchFamily="18" charset="0"/>
              </a:rPr>
              <a:t>Bangladesh’s economic growth has been severely affected over the past five years by successive shocks, including COVID-19–induced global trade contraction, the Russia–Ukraine war, Middle East tensions, tight global monetary conditions, elevated domestic inflation, fiscal austerity, and recent political transition, resulting in growth of just 3.97% in FY2025.</a:t>
            </a:r>
          </a:p>
          <a:p>
            <a:pPr marL="285750" indent="-285750" algn="just">
              <a:buFont typeface="Arial" panose="020B0604020202020204" pitchFamily="34" charset="0"/>
              <a:buChar char="•"/>
            </a:pPr>
            <a:endParaRPr lang="en-US" sz="1300" dirty="0">
              <a:latin typeface="Book Antiqua" panose="02040602050305030304" pitchFamily="18" charset="0"/>
            </a:endParaRPr>
          </a:p>
          <a:p>
            <a:pPr algn="just"/>
            <a:r>
              <a:rPr lang="en-US" sz="1300" dirty="0">
                <a:latin typeface="Book Antiqua" panose="02040602050305030304" pitchFamily="18" charset="0"/>
              </a:rPr>
              <a:t>Growth in FY2026 is expected to remain below 4% amid ongoing macroeconomic constraints. While post-election normalization could lift growth above 6% in FY2027, the recovery remains fragile given persistent external and domestic vulnerabilities.</a:t>
            </a:r>
          </a:p>
          <a:p>
            <a:pPr algn="just"/>
            <a:endParaRPr lang="en-US" sz="1300" dirty="0">
              <a:latin typeface="Book Antiqua" panose="02040602050305030304" pitchFamily="18" charset="0"/>
            </a:endParaRPr>
          </a:p>
          <a:p>
            <a:pPr algn="just"/>
            <a:r>
              <a:rPr lang="en-US" sz="1300" dirty="0">
                <a:latin typeface="Book Antiqua" panose="02040602050305030304" pitchFamily="18" charset="0"/>
              </a:rPr>
              <a:t>Against this backdrop, Bangladesh faces a growing risk of falling into the middle-income trap due to unresolved structural weaknesses. Proceeding with LDC graduation at this stage may reduce access to concessional financing and preferential market access. A more prudent approach would be to delay graduation until stronger, more durable growth and structural transformation are firmly in place.</a:t>
            </a:r>
          </a:p>
          <a:p>
            <a:pPr algn="just">
              <a:lnSpc>
                <a:spcPts val="1919"/>
              </a:lnSpc>
            </a:pPr>
            <a:endParaRPr lang="en-US" sz="1599" dirty="0">
              <a:solidFill>
                <a:srgbClr val="000000"/>
              </a:solidFill>
              <a:latin typeface="PT Sans"/>
              <a:ea typeface="PT Sans"/>
              <a:cs typeface="PT Sans"/>
              <a:sym typeface="PT Sans"/>
            </a:endParaRPr>
          </a:p>
        </p:txBody>
      </p:sp>
      <p:graphicFrame>
        <p:nvGraphicFramePr>
          <p:cNvPr id="22" name="Chart 21">
            <a:extLst>
              <a:ext uri="{FF2B5EF4-FFF2-40B4-BE49-F238E27FC236}">
                <a16:creationId xmlns:a16="http://schemas.microsoft.com/office/drawing/2014/main" id="{ACB7BA2C-2D6D-14EF-EB89-BFB50F9401E2}"/>
              </a:ext>
            </a:extLst>
          </p:cNvPr>
          <p:cNvGraphicFramePr>
            <a:graphicFrameLocks/>
          </p:cNvGraphicFramePr>
          <p:nvPr>
            <p:extLst>
              <p:ext uri="{D42A27DB-BD31-4B8C-83A1-F6EECF244321}">
                <p14:modId xmlns:p14="http://schemas.microsoft.com/office/powerpoint/2010/main" val="2182202810"/>
              </p:ext>
            </p:extLst>
          </p:nvPr>
        </p:nvGraphicFramePr>
        <p:xfrm>
          <a:off x="282365" y="4584700"/>
          <a:ext cx="6858000" cy="248468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Chart 22">
            <a:extLst>
              <a:ext uri="{FF2B5EF4-FFF2-40B4-BE49-F238E27FC236}">
                <a16:creationId xmlns:a16="http://schemas.microsoft.com/office/drawing/2014/main" id="{11570A18-B0BC-D304-1106-D5699C339850}"/>
              </a:ext>
            </a:extLst>
          </p:cNvPr>
          <p:cNvGraphicFramePr>
            <a:graphicFrameLocks/>
          </p:cNvGraphicFramePr>
          <p:nvPr>
            <p:extLst>
              <p:ext uri="{D42A27DB-BD31-4B8C-83A1-F6EECF244321}">
                <p14:modId xmlns:p14="http://schemas.microsoft.com/office/powerpoint/2010/main" val="3495552145"/>
              </p:ext>
            </p:extLst>
          </p:nvPr>
        </p:nvGraphicFramePr>
        <p:xfrm>
          <a:off x="286160" y="7175500"/>
          <a:ext cx="6858000" cy="2363555"/>
        </p:xfrm>
        <a:graphic>
          <a:graphicData uri="http://schemas.openxmlformats.org/drawingml/2006/chart">
            <c:chart xmlns:c="http://schemas.openxmlformats.org/drawingml/2006/chart" xmlns:r="http://schemas.openxmlformats.org/officeDocument/2006/relationships" r:id="rId3"/>
          </a:graphicData>
        </a:graphic>
      </p:graphicFrame>
      <p:sp>
        <p:nvSpPr>
          <p:cNvPr id="9" name="Slide Number Placeholder 8">
            <a:extLst>
              <a:ext uri="{FF2B5EF4-FFF2-40B4-BE49-F238E27FC236}">
                <a16:creationId xmlns:a16="http://schemas.microsoft.com/office/drawing/2014/main" id="{B725C077-9734-3A6B-8D9B-6FCF2F639D52}"/>
              </a:ext>
            </a:extLst>
          </p:cNvPr>
          <p:cNvSpPr>
            <a:spLocks noGrp="1"/>
          </p:cNvSpPr>
          <p:nvPr>
            <p:ph type="sldNum" sz="quarter" idx="12"/>
          </p:nvPr>
        </p:nvSpPr>
        <p:spPr/>
        <p:txBody>
          <a:bodyPr/>
          <a:lstStyle/>
          <a:p>
            <a:fld id="{B6F15528-21DE-4FAA-801E-634DDDAF4B2B}" type="slidenum">
              <a:rPr lang="en-US" smtClean="0"/>
              <a:pPr/>
              <a:t>4</a:t>
            </a:fld>
            <a:endParaRPr lang="en-US"/>
          </a:p>
        </p:txBody>
      </p:sp>
      <p:sp>
        <p:nvSpPr>
          <p:cNvPr id="10" name="TextBox 35">
            <a:extLst>
              <a:ext uri="{FF2B5EF4-FFF2-40B4-BE49-F238E27FC236}">
                <a16:creationId xmlns:a16="http://schemas.microsoft.com/office/drawing/2014/main" id="{4A93C402-81DD-C3A8-75C2-48E27606F2A6}"/>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rgbClr val="000000"/>
                </a:solidFill>
                <a:latin typeface="Impact" panose="020B0806030902050204" pitchFamily="34" charset="0"/>
                <a:ea typeface="Roboto"/>
                <a:cs typeface="Roboto"/>
                <a:sym typeface="Roboto"/>
              </a:rPr>
              <a:t>| PAGE 4</a:t>
            </a:r>
          </a:p>
        </p:txBody>
      </p:sp>
      <p:sp>
        <p:nvSpPr>
          <p:cNvPr id="17" name="AutoShape 11">
            <a:extLst>
              <a:ext uri="{FF2B5EF4-FFF2-40B4-BE49-F238E27FC236}">
                <a16:creationId xmlns:a16="http://schemas.microsoft.com/office/drawing/2014/main" id="{88FD1914-71AA-564A-0316-5E9BAEE95A1E}"/>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0" name="Group 5">
            <a:extLst>
              <a:ext uri="{FF2B5EF4-FFF2-40B4-BE49-F238E27FC236}">
                <a16:creationId xmlns:a16="http://schemas.microsoft.com/office/drawing/2014/main" id="{FC0A95CF-7DBE-14B4-ADF3-2816D7CCD0AE}"/>
              </a:ext>
            </a:extLst>
          </p:cNvPr>
          <p:cNvGrpSpPr/>
          <p:nvPr/>
        </p:nvGrpSpPr>
        <p:grpSpPr>
          <a:xfrm>
            <a:off x="-112916" y="4051300"/>
            <a:ext cx="7782331" cy="6642099"/>
            <a:chOff x="0" y="0"/>
            <a:chExt cx="2789012" cy="2166460"/>
          </a:xfrm>
        </p:grpSpPr>
        <p:sp>
          <p:nvSpPr>
            <p:cNvPr id="22" name="Freeform 6">
              <a:extLst>
                <a:ext uri="{FF2B5EF4-FFF2-40B4-BE49-F238E27FC236}">
                  <a16:creationId xmlns:a16="http://schemas.microsoft.com/office/drawing/2014/main" id="{FEB55131-9E5A-7DC2-725B-56E832DEB93B}"/>
                </a:ext>
              </a:extLst>
            </p:cNvPr>
            <p:cNvSpPr/>
            <p:nvPr/>
          </p:nvSpPr>
          <p:spPr>
            <a:xfrm>
              <a:off x="0" y="0"/>
              <a:ext cx="2789012" cy="216646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24" name="TextBox 7">
              <a:extLst>
                <a:ext uri="{FF2B5EF4-FFF2-40B4-BE49-F238E27FC236}">
                  <a16:creationId xmlns:a16="http://schemas.microsoft.com/office/drawing/2014/main" id="{1E54CF41-D237-4E9C-E6C5-77B9D954BDA2}"/>
                </a:ext>
              </a:extLst>
            </p:cNvPr>
            <p:cNvSpPr txBox="1"/>
            <p:nvPr/>
          </p:nvSpPr>
          <p:spPr>
            <a:xfrm>
              <a:off x="0" y="19050"/>
              <a:ext cx="2789012" cy="2147410"/>
            </a:xfrm>
            <a:prstGeom prst="rect">
              <a:avLst/>
            </a:prstGeom>
          </p:spPr>
          <p:txBody>
            <a:bodyPr lIns="50800" tIns="50800" rIns="50800" bIns="50800" rtlCol="0" anchor="ctr"/>
            <a:lstStyle/>
            <a:p>
              <a:pPr algn="ctr">
                <a:lnSpc>
                  <a:spcPts val="1400"/>
                </a:lnSpc>
              </a:pPr>
              <a:endParaRPr/>
            </a:p>
          </p:txBody>
        </p:sp>
      </p:grpSp>
      <p:grpSp>
        <p:nvGrpSpPr>
          <p:cNvPr id="2" name="Group 2"/>
          <p:cNvGrpSpPr/>
          <p:nvPr/>
        </p:nvGrpSpPr>
        <p:grpSpPr>
          <a:xfrm>
            <a:off x="7030097" y="903805"/>
            <a:ext cx="1059805" cy="4105772"/>
            <a:chOff x="0" y="0"/>
            <a:chExt cx="379810" cy="1471416"/>
          </a:xfrm>
        </p:grpSpPr>
        <p:sp>
          <p:nvSpPr>
            <p:cNvPr id="3" name="Freeform 3"/>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BB8C21"/>
            </a:solidFill>
          </p:spPr>
        </p:sp>
        <p:sp>
          <p:nvSpPr>
            <p:cNvPr id="4" name="TextBox 4"/>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1" name="Group 11"/>
          <p:cNvGrpSpPr/>
          <p:nvPr/>
        </p:nvGrpSpPr>
        <p:grpSpPr>
          <a:xfrm>
            <a:off x="7030097" y="10058583"/>
            <a:ext cx="3169303" cy="4105772"/>
            <a:chOff x="0" y="0"/>
            <a:chExt cx="1135807" cy="1471416"/>
          </a:xfrm>
        </p:grpSpPr>
        <p:sp>
          <p:nvSpPr>
            <p:cNvPr id="12" name="Freeform 12"/>
            <p:cNvSpPr/>
            <p:nvPr/>
          </p:nvSpPr>
          <p:spPr>
            <a:xfrm>
              <a:off x="0" y="0"/>
              <a:ext cx="1135807" cy="1471416"/>
            </a:xfrm>
            <a:custGeom>
              <a:avLst/>
              <a:gdLst/>
              <a:ahLst/>
              <a:cxnLst/>
              <a:rect l="l" t="t" r="r" b="b"/>
              <a:pathLst>
                <a:path w="1135807" h="1471416">
                  <a:moveTo>
                    <a:pt x="0" y="0"/>
                  </a:moveTo>
                  <a:lnTo>
                    <a:pt x="1135807" y="0"/>
                  </a:lnTo>
                  <a:lnTo>
                    <a:pt x="1135807" y="1471416"/>
                  </a:lnTo>
                  <a:lnTo>
                    <a:pt x="0" y="1471416"/>
                  </a:lnTo>
                  <a:close/>
                </a:path>
              </a:pathLst>
            </a:custGeom>
            <a:solidFill>
              <a:srgbClr val="BB8C21"/>
            </a:solidFill>
          </p:spPr>
        </p:sp>
        <p:sp>
          <p:nvSpPr>
            <p:cNvPr id="13" name="TextBox 13"/>
            <p:cNvSpPr txBox="1"/>
            <p:nvPr/>
          </p:nvSpPr>
          <p:spPr>
            <a:xfrm>
              <a:off x="0" y="19050"/>
              <a:ext cx="1135807" cy="1452366"/>
            </a:xfrm>
            <a:prstGeom prst="rect">
              <a:avLst/>
            </a:prstGeom>
          </p:spPr>
          <p:txBody>
            <a:bodyPr lIns="50800" tIns="50800" rIns="50800" bIns="50800" rtlCol="0" anchor="ctr"/>
            <a:lstStyle/>
            <a:p>
              <a:pPr algn="ctr">
                <a:lnSpc>
                  <a:spcPts val="1400"/>
                </a:lnSpc>
              </a:pPr>
              <a:endParaRPr/>
            </a:p>
          </p:txBody>
        </p:sp>
      </p:grpSp>
      <p:grpSp>
        <p:nvGrpSpPr>
          <p:cNvPr id="14" name="Group 14"/>
          <p:cNvGrpSpPr/>
          <p:nvPr/>
        </p:nvGrpSpPr>
        <p:grpSpPr>
          <a:xfrm>
            <a:off x="7211841" y="9906183"/>
            <a:ext cx="3169303" cy="4105772"/>
            <a:chOff x="0" y="0"/>
            <a:chExt cx="1135807" cy="1471416"/>
          </a:xfrm>
        </p:grpSpPr>
        <p:sp>
          <p:nvSpPr>
            <p:cNvPr id="15" name="Freeform 15"/>
            <p:cNvSpPr/>
            <p:nvPr/>
          </p:nvSpPr>
          <p:spPr>
            <a:xfrm>
              <a:off x="0" y="0"/>
              <a:ext cx="1135807" cy="1471416"/>
            </a:xfrm>
            <a:custGeom>
              <a:avLst/>
              <a:gdLst/>
              <a:ahLst/>
              <a:cxnLst/>
              <a:rect l="l" t="t" r="r" b="b"/>
              <a:pathLst>
                <a:path w="1135807" h="1471416">
                  <a:moveTo>
                    <a:pt x="0" y="0"/>
                  </a:moveTo>
                  <a:lnTo>
                    <a:pt x="1135807" y="0"/>
                  </a:lnTo>
                  <a:lnTo>
                    <a:pt x="1135807" y="1471416"/>
                  </a:lnTo>
                  <a:lnTo>
                    <a:pt x="0" y="1471416"/>
                  </a:lnTo>
                  <a:close/>
                </a:path>
              </a:pathLst>
            </a:custGeom>
            <a:solidFill>
              <a:srgbClr val="048AA2"/>
            </a:solidFill>
          </p:spPr>
        </p:sp>
        <p:sp>
          <p:nvSpPr>
            <p:cNvPr id="16" name="TextBox 16"/>
            <p:cNvSpPr txBox="1"/>
            <p:nvPr/>
          </p:nvSpPr>
          <p:spPr>
            <a:xfrm>
              <a:off x="0" y="19050"/>
              <a:ext cx="1135807" cy="1452366"/>
            </a:xfrm>
            <a:prstGeom prst="rect">
              <a:avLst/>
            </a:prstGeom>
          </p:spPr>
          <p:txBody>
            <a:bodyPr lIns="50800" tIns="50800" rIns="50800" bIns="50800" rtlCol="0" anchor="ctr"/>
            <a:lstStyle/>
            <a:p>
              <a:pPr algn="ctr">
                <a:lnSpc>
                  <a:spcPts val="1400"/>
                </a:lnSpc>
              </a:pPr>
              <a:endParaRPr/>
            </a:p>
          </p:txBody>
        </p:sp>
      </p:grpSp>
      <p:sp>
        <p:nvSpPr>
          <p:cNvPr id="17" name="TextBox 17"/>
          <p:cNvSpPr txBox="1"/>
          <p:nvPr/>
        </p:nvSpPr>
        <p:spPr>
          <a:xfrm>
            <a:off x="737256" y="624459"/>
            <a:ext cx="5803306" cy="988441"/>
          </a:xfrm>
          <a:prstGeom prst="rect">
            <a:avLst/>
          </a:prstGeom>
        </p:spPr>
        <p:txBody>
          <a:bodyPr lIns="0" tIns="0" rIns="0" bIns="0" rtlCol="0" anchor="t">
            <a:spAutoFit/>
          </a:bodyPr>
          <a:lstStyle/>
          <a:p>
            <a:pPr algn="l">
              <a:lnSpc>
                <a:spcPts val="3471"/>
              </a:lnSpc>
            </a:pPr>
            <a:r>
              <a:rPr lang="en-US" sz="2799" dirty="0">
                <a:solidFill>
                  <a:srgbClr val="2C524E"/>
                </a:solidFill>
                <a:latin typeface="Anton"/>
                <a:ea typeface="Anton"/>
                <a:cs typeface="Anton"/>
                <a:sym typeface="Anton"/>
              </a:rPr>
              <a:t>Bangladesh’s Economic Pulse:</a:t>
            </a:r>
          </a:p>
          <a:p>
            <a:pPr algn="l">
              <a:lnSpc>
                <a:spcPts val="2231"/>
              </a:lnSpc>
            </a:pPr>
            <a:r>
              <a:rPr lang="en-US" sz="1799" dirty="0">
                <a:solidFill>
                  <a:srgbClr val="2C524E"/>
                </a:solidFill>
                <a:latin typeface="Anton"/>
                <a:ea typeface="Anton"/>
                <a:cs typeface="Anton"/>
                <a:sym typeface="Anton"/>
              </a:rPr>
              <a:t>Electricity Demand Strengthens as Growth Gradually Recovers</a:t>
            </a:r>
          </a:p>
          <a:p>
            <a:pPr algn="l">
              <a:lnSpc>
                <a:spcPts val="2231"/>
              </a:lnSpc>
            </a:pPr>
            <a:endParaRPr lang="en-US" sz="1799" dirty="0">
              <a:solidFill>
                <a:srgbClr val="2C524E"/>
              </a:solidFill>
              <a:latin typeface="Anton"/>
              <a:ea typeface="Anton"/>
              <a:cs typeface="Anton"/>
              <a:sym typeface="Anton"/>
            </a:endParaRPr>
          </a:p>
        </p:txBody>
      </p:sp>
      <p:sp>
        <p:nvSpPr>
          <p:cNvPr id="18" name="TextBox 18"/>
          <p:cNvSpPr txBox="1"/>
          <p:nvPr/>
        </p:nvSpPr>
        <p:spPr>
          <a:xfrm>
            <a:off x="388286" y="1585145"/>
            <a:ext cx="6378337" cy="2632580"/>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300" dirty="0">
                <a:solidFill>
                  <a:srgbClr val="000000"/>
                </a:solidFill>
                <a:latin typeface="Book Antiqua" panose="02040602050305030304" pitchFamily="18" charset="0"/>
              </a:rPr>
              <a:t>Bangladesh’s electricity demand data indicates a strong rebound in economic activity, with monthly peak demand rising over 6% this year after the disruption-led slowdown in late 2024. The sustained elevation in peak demand suggests a structural recovery, reflecting higher and more stable utilization across factories, commerce, and services.</a:t>
            </a:r>
          </a:p>
          <a:p>
            <a:pPr marL="285750" indent="-285750" algn="just">
              <a:buFont typeface="Arial" panose="020B0604020202020204" pitchFamily="34" charset="0"/>
              <a:buChar char="•"/>
            </a:pPr>
            <a:endParaRPr lang="en-US" sz="1300" dirty="0">
              <a:solidFill>
                <a:srgbClr val="000000"/>
              </a:solidFill>
              <a:latin typeface="Book Antiqua" panose="02040602050305030304" pitchFamily="18" charset="0"/>
            </a:endParaRPr>
          </a:p>
          <a:p>
            <a:pPr marL="285750" indent="-285750" algn="just">
              <a:buFont typeface="Arial" panose="020B0604020202020204" pitchFamily="34" charset="0"/>
              <a:buChar char="•"/>
            </a:pPr>
            <a:r>
              <a:rPr lang="en-US" sz="1300" dirty="0">
                <a:solidFill>
                  <a:srgbClr val="000000"/>
                </a:solidFill>
                <a:latin typeface="Book Antiqua" panose="02040602050305030304" pitchFamily="18" charset="0"/>
              </a:rPr>
              <a:t>Looking ahead, supply-side risks are increasing as about 364 MW of capacity is set to retire by 2029, while electricity demand may grow around 10% annually. Without timely capacity replacement and expansion—particularly in renewables—power constraints could emerge and limit medium-term economic growth, underscoring the need for accelerated investment and long-term power-sector planning.</a:t>
            </a:r>
          </a:p>
          <a:p>
            <a:pPr algn="just">
              <a:lnSpc>
                <a:spcPts val="1919"/>
              </a:lnSpc>
            </a:pPr>
            <a:endParaRPr lang="en-US" sz="1499" dirty="0">
              <a:solidFill>
                <a:srgbClr val="000000"/>
              </a:solidFill>
              <a:latin typeface="PT Sans"/>
              <a:ea typeface="PT Sans"/>
              <a:cs typeface="PT Sans"/>
              <a:sym typeface="PT Sans"/>
            </a:endParaRPr>
          </a:p>
        </p:txBody>
      </p:sp>
      <p:graphicFrame>
        <p:nvGraphicFramePr>
          <p:cNvPr id="23" name="Chart 22">
            <a:extLst>
              <a:ext uri="{FF2B5EF4-FFF2-40B4-BE49-F238E27FC236}">
                <a16:creationId xmlns:a16="http://schemas.microsoft.com/office/drawing/2014/main" id="{7C670104-5002-81BB-C0D6-53E28EF87225}"/>
              </a:ext>
            </a:extLst>
          </p:cNvPr>
          <p:cNvGraphicFramePr>
            <a:graphicFrameLocks/>
          </p:cNvGraphicFramePr>
          <p:nvPr>
            <p:extLst>
              <p:ext uri="{D42A27DB-BD31-4B8C-83A1-F6EECF244321}">
                <p14:modId xmlns:p14="http://schemas.microsoft.com/office/powerpoint/2010/main" val="4189446258"/>
              </p:ext>
            </p:extLst>
          </p:nvPr>
        </p:nvGraphicFramePr>
        <p:xfrm>
          <a:off x="501649" y="4127295"/>
          <a:ext cx="6264973" cy="2895805"/>
        </p:xfrm>
        <a:graphic>
          <a:graphicData uri="http://schemas.openxmlformats.org/drawingml/2006/chart">
            <c:chart xmlns:c="http://schemas.openxmlformats.org/drawingml/2006/chart" xmlns:r="http://schemas.openxmlformats.org/officeDocument/2006/relationships" r:id="rId2"/>
          </a:graphicData>
        </a:graphic>
      </p:graphicFrame>
      <p:sp>
        <p:nvSpPr>
          <p:cNvPr id="19" name="Slide Number Placeholder 18">
            <a:extLst>
              <a:ext uri="{FF2B5EF4-FFF2-40B4-BE49-F238E27FC236}">
                <a16:creationId xmlns:a16="http://schemas.microsoft.com/office/drawing/2014/main" id="{AC0D71B1-56F6-586A-2177-1E7A3FF5857E}"/>
              </a:ext>
            </a:extLst>
          </p:cNvPr>
          <p:cNvSpPr>
            <a:spLocks noGrp="1"/>
          </p:cNvSpPr>
          <p:nvPr>
            <p:ph type="sldNum" sz="quarter" idx="12"/>
          </p:nvPr>
        </p:nvSpPr>
        <p:spPr/>
        <p:txBody>
          <a:bodyPr/>
          <a:lstStyle/>
          <a:p>
            <a:fld id="{B6F15528-21DE-4FAA-801E-634DDDAF4B2B}" type="slidenum">
              <a:rPr lang="en-US" smtClean="0"/>
              <a:pPr/>
              <a:t>5</a:t>
            </a:fld>
            <a:endParaRPr lang="en-US"/>
          </a:p>
        </p:txBody>
      </p:sp>
      <p:pic>
        <p:nvPicPr>
          <p:cNvPr id="26" name="Picture 25">
            <a:extLst>
              <a:ext uri="{FF2B5EF4-FFF2-40B4-BE49-F238E27FC236}">
                <a16:creationId xmlns:a16="http://schemas.microsoft.com/office/drawing/2014/main" id="{2D8A6583-AC33-8131-517C-72DBB1A5C243}"/>
              </a:ext>
            </a:extLst>
          </p:cNvPr>
          <p:cNvPicPr>
            <a:picLocks noChangeAspect="1"/>
          </p:cNvPicPr>
          <p:nvPr/>
        </p:nvPicPr>
        <p:blipFill>
          <a:blip r:embed="rId3"/>
          <a:stretch>
            <a:fillRect/>
          </a:stretch>
        </p:blipFill>
        <p:spPr>
          <a:xfrm>
            <a:off x="758128" y="7011502"/>
            <a:ext cx="5878397" cy="3042848"/>
          </a:xfrm>
          <a:prstGeom prst="rect">
            <a:avLst/>
          </a:prstGeom>
        </p:spPr>
      </p:pic>
      <p:sp>
        <p:nvSpPr>
          <p:cNvPr id="27" name="AutoShape 11">
            <a:extLst>
              <a:ext uri="{FF2B5EF4-FFF2-40B4-BE49-F238E27FC236}">
                <a16:creationId xmlns:a16="http://schemas.microsoft.com/office/drawing/2014/main" id="{94123AF1-B9F4-6B02-3FE1-C0F0550DD2F1}"/>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28" name="TextBox 35">
            <a:extLst>
              <a:ext uri="{FF2B5EF4-FFF2-40B4-BE49-F238E27FC236}">
                <a16:creationId xmlns:a16="http://schemas.microsoft.com/office/drawing/2014/main" id="{2148B3C1-96AE-6E5A-ACF6-99F33FE503FF}"/>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
        <p:nvSpPr>
          <p:cNvPr id="29" name="TextBox 35">
            <a:extLst>
              <a:ext uri="{FF2B5EF4-FFF2-40B4-BE49-F238E27FC236}">
                <a16:creationId xmlns:a16="http://schemas.microsoft.com/office/drawing/2014/main" id="{576F2B1E-01FF-B32F-725B-F7F1E2BBFD46}"/>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solidFill>
                  <a:schemeClr val="bg1"/>
                </a:solidFill>
                <a:latin typeface="Impact" panose="020B0806030902050204" pitchFamily="34" charset="0"/>
                <a:ea typeface="Roboto"/>
                <a:cs typeface="Roboto"/>
                <a:sym typeface="Roboto"/>
              </a:rPr>
              <a:t>| PAGE 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2" name="Group 2"/>
          <p:cNvGrpSpPr/>
          <p:nvPr/>
        </p:nvGrpSpPr>
        <p:grpSpPr>
          <a:xfrm>
            <a:off x="7030097" y="903805"/>
            <a:ext cx="1059805" cy="4105772"/>
            <a:chOff x="0" y="0"/>
            <a:chExt cx="379810" cy="1471416"/>
          </a:xfrm>
        </p:grpSpPr>
        <p:sp>
          <p:nvSpPr>
            <p:cNvPr id="3" name="Freeform 3"/>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solidFill>
              <a:srgbClr val="BB8C21"/>
            </a:solidFill>
          </p:spPr>
        </p:sp>
        <p:sp>
          <p:nvSpPr>
            <p:cNvPr id="4" name="TextBox 4"/>
            <p:cNvSpPr txBox="1"/>
            <p:nvPr/>
          </p:nvSpPr>
          <p:spPr>
            <a:xfrm>
              <a:off x="0" y="19050"/>
              <a:ext cx="379810" cy="1452366"/>
            </a:xfrm>
            <a:prstGeom prst="rect">
              <a:avLst/>
            </a:prstGeom>
          </p:spPr>
          <p:txBody>
            <a:bodyPr lIns="50800" tIns="50800" rIns="50800" bIns="50800" rtlCol="0" anchor="ctr"/>
            <a:lstStyle/>
            <a:p>
              <a:pPr algn="ctr">
                <a:lnSpc>
                  <a:spcPts val="1400"/>
                </a:lnSpc>
              </a:pPr>
              <a:endParaRPr/>
            </a:p>
          </p:txBody>
        </p:sp>
      </p:grpSp>
      <p:sp>
        <p:nvSpPr>
          <p:cNvPr id="6" name="TextBox 6"/>
          <p:cNvSpPr txBox="1"/>
          <p:nvPr/>
        </p:nvSpPr>
        <p:spPr>
          <a:xfrm>
            <a:off x="5124732" y="9751878"/>
            <a:ext cx="1694512" cy="154305"/>
          </a:xfrm>
          <a:prstGeom prst="rect">
            <a:avLst/>
          </a:prstGeom>
        </p:spPr>
        <p:txBody>
          <a:bodyPr lIns="0" tIns="0" rIns="0" bIns="0" rtlCol="0" anchor="t">
            <a:spAutoFit/>
          </a:bodyPr>
          <a:lstStyle/>
          <a:p>
            <a:pPr algn="l">
              <a:lnSpc>
                <a:spcPts val="1199"/>
              </a:lnSpc>
            </a:pPr>
            <a:r>
              <a:rPr lang="en-US" sz="1199">
                <a:solidFill>
                  <a:srgbClr val="FFFFFF"/>
                </a:solidFill>
                <a:latin typeface="PT Sans"/>
                <a:ea typeface="PT Sans"/>
                <a:cs typeface="PT Sans"/>
                <a:sym typeface="PT Sans"/>
              </a:rPr>
              <a:t>CPA Per Campaign</a:t>
            </a:r>
          </a:p>
        </p:txBody>
      </p:sp>
      <p:grpSp>
        <p:nvGrpSpPr>
          <p:cNvPr id="7" name="Group 7"/>
          <p:cNvGrpSpPr/>
          <p:nvPr/>
        </p:nvGrpSpPr>
        <p:grpSpPr>
          <a:xfrm>
            <a:off x="139702" y="0"/>
            <a:ext cx="497170" cy="408634"/>
            <a:chOff x="0" y="0"/>
            <a:chExt cx="178175" cy="146445"/>
          </a:xfrm>
        </p:grpSpPr>
        <p:sp>
          <p:nvSpPr>
            <p:cNvPr id="8" name="Freeform 8"/>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9" name="TextBox 9"/>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10" name="Group 10"/>
          <p:cNvGrpSpPr/>
          <p:nvPr/>
        </p:nvGrpSpPr>
        <p:grpSpPr>
          <a:xfrm>
            <a:off x="820322" y="4356100"/>
            <a:ext cx="5777328" cy="5682423"/>
            <a:chOff x="0" y="0"/>
            <a:chExt cx="2070464" cy="2036452"/>
          </a:xfrm>
        </p:grpSpPr>
        <p:sp>
          <p:nvSpPr>
            <p:cNvPr id="11" name="Freeform 11"/>
            <p:cNvSpPr/>
            <p:nvPr/>
          </p:nvSpPr>
          <p:spPr>
            <a:xfrm>
              <a:off x="0" y="0"/>
              <a:ext cx="2070464" cy="2036452"/>
            </a:xfrm>
            <a:custGeom>
              <a:avLst/>
              <a:gdLst/>
              <a:ahLst/>
              <a:cxnLst/>
              <a:rect l="l" t="t" r="r" b="b"/>
              <a:pathLst>
                <a:path w="2070464" h="2036452">
                  <a:moveTo>
                    <a:pt x="0" y="0"/>
                  </a:moveTo>
                  <a:lnTo>
                    <a:pt x="2070464" y="0"/>
                  </a:lnTo>
                  <a:lnTo>
                    <a:pt x="2070464" y="2036452"/>
                  </a:lnTo>
                  <a:lnTo>
                    <a:pt x="0" y="2036452"/>
                  </a:lnTo>
                  <a:close/>
                </a:path>
              </a:pathLst>
            </a:custGeom>
            <a:solidFill>
              <a:srgbClr val="2E5365"/>
            </a:solidFill>
          </p:spPr>
        </p:sp>
        <p:sp>
          <p:nvSpPr>
            <p:cNvPr id="12" name="TextBox 12"/>
            <p:cNvSpPr txBox="1"/>
            <p:nvPr/>
          </p:nvSpPr>
          <p:spPr>
            <a:xfrm>
              <a:off x="0" y="19050"/>
              <a:ext cx="2070464" cy="2017402"/>
            </a:xfrm>
            <a:prstGeom prst="rect">
              <a:avLst/>
            </a:prstGeom>
          </p:spPr>
          <p:txBody>
            <a:bodyPr lIns="50800" tIns="50800" rIns="50800" bIns="50800" rtlCol="0" anchor="ctr"/>
            <a:lstStyle/>
            <a:p>
              <a:pPr algn="ctr">
                <a:lnSpc>
                  <a:spcPts val="1400"/>
                </a:lnSpc>
              </a:pPr>
              <a:endParaRPr/>
            </a:p>
          </p:txBody>
        </p:sp>
      </p:grpSp>
      <p:grpSp>
        <p:nvGrpSpPr>
          <p:cNvPr id="13" name="Group 13"/>
          <p:cNvGrpSpPr/>
          <p:nvPr/>
        </p:nvGrpSpPr>
        <p:grpSpPr>
          <a:xfrm>
            <a:off x="7030097" y="10058583"/>
            <a:ext cx="3169303" cy="4105772"/>
            <a:chOff x="0" y="0"/>
            <a:chExt cx="1135807" cy="1471416"/>
          </a:xfrm>
        </p:grpSpPr>
        <p:sp>
          <p:nvSpPr>
            <p:cNvPr id="14" name="Freeform 14"/>
            <p:cNvSpPr/>
            <p:nvPr/>
          </p:nvSpPr>
          <p:spPr>
            <a:xfrm>
              <a:off x="0" y="0"/>
              <a:ext cx="1135807" cy="1471416"/>
            </a:xfrm>
            <a:custGeom>
              <a:avLst/>
              <a:gdLst/>
              <a:ahLst/>
              <a:cxnLst/>
              <a:rect l="l" t="t" r="r" b="b"/>
              <a:pathLst>
                <a:path w="1135807" h="1471416">
                  <a:moveTo>
                    <a:pt x="0" y="0"/>
                  </a:moveTo>
                  <a:lnTo>
                    <a:pt x="1135807" y="0"/>
                  </a:lnTo>
                  <a:lnTo>
                    <a:pt x="1135807" y="1471416"/>
                  </a:lnTo>
                  <a:lnTo>
                    <a:pt x="0" y="1471416"/>
                  </a:lnTo>
                  <a:close/>
                </a:path>
              </a:pathLst>
            </a:custGeom>
            <a:solidFill>
              <a:srgbClr val="BB8C21"/>
            </a:solidFill>
          </p:spPr>
        </p:sp>
        <p:sp>
          <p:nvSpPr>
            <p:cNvPr id="15" name="TextBox 15"/>
            <p:cNvSpPr txBox="1"/>
            <p:nvPr/>
          </p:nvSpPr>
          <p:spPr>
            <a:xfrm>
              <a:off x="0" y="19050"/>
              <a:ext cx="1135807" cy="1452366"/>
            </a:xfrm>
            <a:prstGeom prst="rect">
              <a:avLst/>
            </a:prstGeom>
          </p:spPr>
          <p:txBody>
            <a:bodyPr lIns="50800" tIns="50800" rIns="50800" bIns="50800" rtlCol="0" anchor="ctr"/>
            <a:lstStyle/>
            <a:p>
              <a:pPr algn="ctr">
                <a:lnSpc>
                  <a:spcPts val="1400"/>
                </a:lnSpc>
              </a:pPr>
              <a:endParaRPr/>
            </a:p>
          </p:txBody>
        </p:sp>
      </p:grpSp>
      <p:grpSp>
        <p:nvGrpSpPr>
          <p:cNvPr id="16" name="Group 16"/>
          <p:cNvGrpSpPr/>
          <p:nvPr/>
        </p:nvGrpSpPr>
        <p:grpSpPr>
          <a:xfrm>
            <a:off x="7211841" y="9906183"/>
            <a:ext cx="3169303" cy="4105772"/>
            <a:chOff x="0" y="0"/>
            <a:chExt cx="1135807" cy="1471416"/>
          </a:xfrm>
        </p:grpSpPr>
        <p:sp>
          <p:nvSpPr>
            <p:cNvPr id="17" name="Freeform 17"/>
            <p:cNvSpPr/>
            <p:nvPr/>
          </p:nvSpPr>
          <p:spPr>
            <a:xfrm>
              <a:off x="0" y="0"/>
              <a:ext cx="1135807" cy="1471416"/>
            </a:xfrm>
            <a:custGeom>
              <a:avLst/>
              <a:gdLst/>
              <a:ahLst/>
              <a:cxnLst/>
              <a:rect l="l" t="t" r="r" b="b"/>
              <a:pathLst>
                <a:path w="1135807" h="1471416">
                  <a:moveTo>
                    <a:pt x="0" y="0"/>
                  </a:moveTo>
                  <a:lnTo>
                    <a:pt x="1135807" y="0"/>
                  </a:lnTo>
                  <a:lnTo>
                    <a:pt x="1135807" y="1471416"/>
                  </a:lnTo>
                  <a:lnTo>
                    <a:pt x="0" y="1471416"/>
                  </a:lnTo>
                  <a:close/>
                </a:path>
              </a:pathLst>
            </a:custGeom>
            <a:solidFill>
              <a:srgbClr val="048AA2"/>
            </a:solidFill>
          </p:spPr>
        </p:sp>
        <p:sp>
          <p:nvSpPr>
            <p:cNvPr id="18" name="TextBox 18"/>
            <p:cNvSpPr txBox="1"/>
            <p:nvPr/>
          </p:nvSpPr>
          <p:spPr>
            <a:xfrm>
              <a:off x="0" y="19050"/>
              <a:ext cx="1135807" cy="1452366"/>
            </a:xfrm>
            <a:prstGeom prst="rect">
              <a:avLst/>
            </a:prstGeom>
          </p:spPr>
          <p:txBody>
            <a:bodyPr lIns="50800" tIns="50800" rIns="50800" bIns="50800" rtlCol="0" anchor="ctr"/>
            <a:lstStyle/>
            <a:p>
              <a:pPr algn="ctr">
                <a:lnSpc>
                  <a:spcPts val="1400"/>
                </a:lnSpc>
              </a:pPr>
              <a:endParaRPr/>
            </a:p>
          </p:txBody>
        </p:sp>
      </p:grpSp>
      <p:sp>
        <p:nvSpPr>
          <p:cNvPr id="19" name="Freeform 19"/>
          <p:cNvSpPr/>
          <p:nvPr/>
        </p:nvSpPr>
        <p:spPr>
          <a:xfrm>
            <a:off x="800275" y="4051300"/>
            <a:ext cx="5568775" cy="6051493"/>
          </a:xfrm>
          <a:custGeom>
            <a:avLst/>
            <a:gdLst/>
            <a:ahLst/>
            <a:cxnLst/>
            <a:rect l="l" t="t" r="r" b="b"/>
            <a:pathLst>
              <a:path w="5568775" h="5657195">
                <a:moveTo>
                  <a:pt x="0" y="0"/>
                </a:moveTo>
                <a:lnTo>
                  <a:pt x="5568775" y="0"/>
                </a:lnTo>
                <a:lnTo>
                  <a:pt x="5568775" y="5657195"/>
                </a:lnTo>
                <a:lnTo>
                  <a:pt x="0" y="5657195"/>
                </a:lnTo>
                <a:lnTo>
                  <a:pt x="0" y="0"/>
                </a:lnTo>
                <a:close/>
              </a:path>
            </a:pathLst>
          </a:custGeom>
          <a:blipFill>
            <a:blip r:embed="rId2"/>
            <a:stretch>
              <a:fillRect t="-445"/>
            </a:stretch>
          </a:blipFill>
        </p:spPr>
      </p:sp>
      <p:sp>
        <p:nvSpPr>
          <p:cNvPr id="20" name="TextBox 20"/>
          <p:cNvSpPr txBox="1"/>
          <p:nvPr/>
        </p:nvSpPr>
        <p:spPr>
          <a:xfrm>
            <a:off x="753633" y="746475"/>
            <a:ext cx="5803306" cy="829145"/>
          </a:xfrm>
          <a:prstGeom prst="rect">
            <a:avLst/>
          </a:prstGeom>
        </p:spPr>
        <p:txBody>
          <a:bodyPr lIns="0" tIns="0" rIns="0" bIns="0" rtlCol="0" anchor="t">
            <a:spAutoFit/>
          </a:bodyPr>
          <a:lstStyle/>
          <a:p>
            <a:pPr algn="l">
              <a:lnSpc>
                <a:spcPts val="2231"/>
              </a:lnSpc>
            </a:pPr>
            <a:r>
              <a:rPr lang="en-US" sz="1799" dirty="0">
                <a:solidFill>
                  <a:srgbClr val="2C524E"/>
                </a:solidFill>
                <a:latin typeface="Anton"/>
                <a:ea typeface="Anton"/>
                <a:cs typeface="Anton"/>
                <a:sym typeface="Anton"/>
              </a:rPr>
              <a:t>Bangladesh’s Economic Expansion Slows as Sectoral Momentum Softens Amid Ongoing Uncertainty</a:t>
            </a:r>
          </a:p>
          <a:p>
            <a:pPr algn="l">
              <a:lnSpc>
                <a:spcPts val="2231"/>
              </a:lnSpc>
            </a:pPr>
            <a:endParaRPr lang="en-US" sz="1799" dirty="0">
              <a:solidFill>
                <a:srgbClr val="2C524E"/>
              </a:solidFill>
              <a:latin typeface="Anton"/>
              <a:ea typeface="Anton"/>
              <a:cs typeface="Anton"/>
              <a:sym typeface="Anton"/>
            </a:endParaRPr>
          </a:p>
        </p:txBody>
      </p:sp>
      <p:sp>
        <p:nvSpPr>
          <p:cNvPr id="21" name="TextBox 21"/>
          <p:cNvSpPr txBox="1"/>
          <p:nvPr/>
        </p:nvSpPr>
        <p:spPr>
          <a:xfrm>
            <a:off x="717633" y="1517891"/>
            <a:ext cx="6017726" cy="2244204"/>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300" dirty="0">
                <a:latin typeface="Book Antiqua" panose="02040602050305030304" pitchFamily="18" charset="0"/>
              </a:rPr>
              <a:t>Bangladesh’s November PMI eased to </a:t>
            </a:r>
            <a:r>
              <a:rPr lang="en-US" sz="1300" b="1" dirty="0">
                <a:latin typeface="Book Antiqua" panose="02040602050305030304" pitchFamily="18" charset="0"/>
              </a:rPr>
              <a:t>54.0</a:t>
            </a:r>
            <a:r>
              <a:rPr lang="en-US" sz="1300" dirty="0">
                <a:latin typeface="Book Antiqua" panose="02040602050305030304" pitchFamily="18" charset="0"/>
              </a:rPr>
              <a:t>, indicating </a:t>
            </a:r>
            <a:r>
              <a:rPr lang="en-US" sz="1300" b="1" dirty="0">
                <a:latin typeface="Book Antiqua" panose="02040602050305030304" pitchFamily="18" charset="0"/>
              </a:rPr>
              <a:t>slower but still expansionary growth</a:t>
            </a:r>
            <a:r>
              <a:rPr lang="en-US" sz="1300" dirty="0">
                <a:latin typeface="Book Antiqua" panose="02040602050305030304" pitchFamily="18" charset="0"/>
              </a:rPr>
              <a:t> as momentum softened across agriculture, manufacturing, construction, and services. Weaker new orders, faster backlog contraction, and election-related investment delays weighed on activity, with PMI expected to remain subdued through </a:t>
            </a:r>
            <a:r>
              <a:rPr lang="en-US" sz="1300" b="1" dirty="0">
                <a:latin typeface="Book Antiqua" panose="02040602050305030304" pitchFamily="18" charset="0"/>
              </a:rPr>
              <a:t>March 2025</a:t>
            </a:r>
            <a:r>
              <a:rPr lang="en-US" sz="1300" dirty="0">
                <a:latin typeface="Book Antiqua" panose="02040602050305030304" pitchFamily="18" charset="0"/>
              </a:rPr>
              <a:t>.</a:t>
            </a:r>
          </a:p>
          <a:p>
            <a:pPr marL="285750" indent="-285750" algn="just">
              <a:buFont typeface="Arial" panose="020B0604020202020204" pitchFamily="34" charset="0"/>
              <a:buChar char="•"/>
            </a:pPr>
            <a:endParaRPr lang="en-US" sz="1300" dirty="0">
              <a:latin typeface="Book Antiqua" panose="02040602050305030304" pitchFamily="18" charset="0"/>
            </a:endParaRPr>
          </a:p>
          <a:p>
            <a:pPr marL="285750" indent="-285750" algn="just">
              <a:buFont typeface="Arial" panose="020B0604020202020204" pitchFamily="34" charset="0"/>
              <a:buChar char="•"/>
            </a:pPr>
            <a:r>
              <a:rPr lang="en-US" sz="1300" dirty="0">
                <a:latin typeface="Book Antiqua" panose="02040602050305030304" pitchFamily="18" charset="0"/>
              </a:rPr>
              <a:t>Services showed the sharpest cooling, while manufacturing continued to expand despite easing pipeline pressures. Overall, the PMI signals </a:t>
            </a:r>
            <a:r>
              <a:rPr lang="en-US" sz="1300" b="1" dirty="0">
                <a:latin typeface="Book Antiqua" panose="02040602050305030304" pitchFamily="18" charset="0"/>
              </a:rPr>
              <a:t>loss of momentum rather than contraction</a:t>
            </a:r>
            <a:r>
              <a:rPr lang="en-US" sz="1300" dirty="0">
                <a:latin typeface="Book Antiqua" panose="02040602050305030304" pitchFamily="18" charset="0"/>
              </a:rPr>
              <a:t>, with improved future expectations pointing to potential stabilization once political uncertainty recedes.</a:t>
            </a:r>
          </a:p>
          <a:p>
            <a:pPr algn="just">
              <a:lnSpc>
                <a:spcPts val="1919"/>
              </a:lnSpc>
            </a:pPr>
            <a:endParaRPr lang="en-US" sz="1599" dirty="0">
              <a:solidFill>
                <a:srgbClr val="000000"/>
              </a:solidFill>
              <a:latin typeface="PT Sans"/>
              <a:ea typeface="PT Sans"/>
              <a:cs typeface="PT Sans"/>
              <a:sym typeface="PT Sans"/>
            </a:endParaRPr>
          </a:p>
        </p:txBody>
      </p:sp>
      <p:sp>
        <p:nvSpPr>
          <p:cNvPr id="23" name="Slide Number Placeholder 22">
            <a:extLst>
              <a:ext uri="{FF2B5EF4-FFF2-40B4-BE49-F238E27FC236}">
                <a16:creationId xmlns:a16="http://schemas.microsoft.com/office/drawing/2014/main" id="{59D3E232-76E7-A456-DBEF-20539062AB20}"/>
              </a:ext>
            </a:extLst>
          </p:cNvPr>
          <p:cNvSpPr>
            <a:spLocks noGrp="1"/>
          </p:cNvSpPr>
          <p:nvPr>
            <p:ph type="sldNum" sz="quarter" idx="12"/>
          </p:nvPr>
        </p:nvSpPr>
        <p:spPr/>
        <p:txBody>
          <a:bodyPr/>
          <a:lstStyle/>
          <a:p>
            <a:fld id="{B6F15528-21DE-4FAA-801E-634DDDAF4B2B}" type="slidenum">
              <a:rPr lang="en-US" smtClean="0"/>
              <a:pPr/>
              <a:t>6</a:t>
            </a:fld>
            <a:endParaRPr lang="en-US"/>
          </a:p>
        </p:txBody>
      </p:sp>
      <p:sp>
        <p:nvSpPr>
          <p:cNvPr id="24" name="TextBox 35">
            <a:extLst>
              <a:ext uri="{FF2B5EF4-FFF2-40B4-BE49-F238E27FC236}">
                <a16:creationId xmlns:a16="http://schemas.microsoft.com/office/drawing/2014/main" id="{48A868E8-495E-A0AC-63EE-3CE8DA65B922}"/>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a:extLst>
            <a:ext uri="{FF2B5EF4-FFF2-40B4-BE49-F238E27FC236}">
              <a16:creationId xmlns:a16="http://schemas.microsoft.com/office/drawing/2014/main" id="{0340BA7A-8EDD-CBDD-ABF2-48AE3E11966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A5BC603F-3DF3-6DD6-A9AB-3DB34239D10B}"/>
              </a:ext>
            </a:extLst>
          </p:cNvPr>
          <p:cNvGrpSpPr/>
          <p:nvPr/>
        </p:nvGrpSpPr>
        <p:grpSpPr>
          <a:xfrm>
            <a:off x="0" y="5058023"/>
            <a:ext cx="7560000" cy="2650878"/>
            <a:chOff x="0" y="0"/>
            <a:chExt cx="2709333" cy="774757"/>
          </a:xfrm>
        </p:grpSpPr>
        <p:sp>
          <p:nvSpPr>
            <p:cNvPr id="3" name="Freeform 3">
              <a:extLst>
                <a:ext uri="{FF2B5EF4-FFF2-40B4-BE49-F238E27FC236}">
                  <a16:creationId xmlns:a16="http://schemas.microsoft.com/office/drawing/2014/main" id="{0EA66DC5-A77A-8075-1F57-500CC3C670F9}"/>
                </a:ext>
              </a:extLst>
            </p:cNvPr>
            <p:cNvSpPr/>
            <p:nvPr/>
          </p:nvSpPr>
          <p:spPr>
            <a:xfrm>
              <a:off x="0" y="0"/>
              <a:ext cx="2709333" cy="774757"/>
            </a:xfrm>
            <a:custGeom>
              <a:avLst/>
              <a:gdLst/>
              <a:ahLst/>
              <a:cxnLst/>
              <a:rect l="l" t="t" r="r" b="b"/>
              <a:pathLst>
                <a:path w="2709333" h="774757">
                  <a:moveTo>
                    <a:pt x="0" y="0"/>
                  </a:moveTo>
                  <a:lnTo>
                    <a:pt x="2709333" y="0"/>
                  </a:lnTo>
                  <a:lnTo>
                    <a:pt x="2709333" y="774757"/>
                  </a:lnTo>
                  <a:lnTo>
                    <a:pt x="0" y="774757"/>
                  </a:lnTo>
                  <a:close/>
                </a:path>
              </a:pathLst>
            </a:custGeom>
            <a:solidFill>
              <a:srgbClr val="EAEAEA"/>
            </a:solidFill>
          </p:spPr>
        </p:sp>
        <p:sp>
          <p:nvSpPr>
            <p:cNvPr id="4" name="TextBox 4">
              <a:extLst>
                <a:ext uri="{FF2B5EF4-FFF2-40B4-BE49-F238E27FC236}">
                  <a16:creationId xmlns:a16="http://schemas.microsoft.com/office/drawing/2014/main" id="{05492359-9494-1EEC-148B-63B5466C7B7F}"/>
                </a:ext>
              </a:extLst>
            </p:cNvPr>
            <p:cNvSpPr txBox="1"/>
            <p:nvPr/>
          </p:nvSpPr>
          <p:spPr>
            <a:xfrm>
              <a:off x="0" y="19050"/>
              <a:ext cx="2709333" cy="755707"/>
            </a:xfrm>
            <a:prstGeom prst="rect">
              <a:avLst/>
            </a:prstGeom>
          </p:spPr>
          <p:txBody>
            <a:bodyPr lIns="50800" tIns="50800" rIns="50800" bIns="50800" rtlCol="0" anchor="ctr"/>
            <a:lstStyle/>
            <a:p>
              <a:pPr algn="ctr">
                <a:lnSpc>
                  <a:spcPts val="1400"/>
                </a:lnSpc>
              </a:pPr>
              <a:endParaRPr/>
            </a:p>
          </p:txBody>
        </p:sp>
      </p:grpSp>
      <p:grpSp>
        <p:nvGrpSpPr>
          <p:cNvPr id="5" name="Group 5">
            <a:extLst>
              <a:ext uri="{FF2B5EF4-FFF2-40B4-BE49-F238E27FC236}">
                <a16:creationId xmlns:a16="http://schemas.microsoft.com/office/drawing/2014/main" id="{0ED55DE8-2998-6BA0-9B70-D20F4AC8D2BB}"/>
              </a:ext>
            </a:extLst>
          </p:cNvPr>
          <p:cNvGrpSpPr/>
          <p:nvPr/>
        </p:nvGrpSpPr>
        <p:grpSpPr>
          <a:xfrm>
            <a:off x="-222331" y="-187235"/>
            <a:ext cx="7782331" cy="5245257"/>
            <a:chOff x="0" y="0"/>
            <a:chExt cx="2789012" cy="2166460"/>
          </a:xfrm>
        </p:grpSpPr>
        <p:sp>
          <p:nvSpPr>
            <p:cNvPr id="6" name="Freeform 6">
              <a:extLst>
                <a:ext uri="{FF2B5EF4-FFF2-40B4-BE49-F238E27FC236}">
                  <a16:creationId xmlns:a16="http://schemas.microsoft.com/office/drawing/2014/main" id="{F9024464-2918-C2DD-C4E0-B304B8A1B2A7}"/>
                </a:ext>
              </a:extLst>
            </p:cNvPr>
            <p:cNvSpPr/>
            <p:nvPr/>
          </p:nvSpPr>
          <p:spPr>
            <a:xfrm>
              <a:off x="0" y="0"/>
              <a:ext cx="2789012" cy="216646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7" name="TextBox 7">
              <a:extLst>
                <a:ext uri="{FF2B5EF4-FFF2-40B4-BE49-F238E27FC236}">
                  <a16:creationId xmlns:a16="http://schemas.microsoft.com/office/drawing/2014/main" id="{310921D9-801A-6BD9-EF75-322B783512A3}"/>
                </a:ext>
              </a:extLst>
            </p:cNvPr>
            <p:cNvSpPr txBox="1"/>
            <p:nvPr/>
          </p:nvSpPr>
          <p:spPr>
            <a:xfrm>
              <a:off x="0" y="19050"/>
              <a:ext cx="2789012" cy="2147410"/>
            </a:xfrm>
            <a:prstGeom prst="rect">
              <a:avLst/>
            </a:prstGeom>
          </p:spPr>
          <p:txBody>
            <a:bodyPr lIns="50800" tIns="50800" rIns="50800" bIns="50800" rtlCol="0" anchor="ctr"/>
            <a:lstStyle/>
            <a:p>
              <a:pPr algn="ctr">
                <a:lnSpc>
                  <a:spcPts val="1400"/>
                </a:lnSpc>
              </a:pPr>
              <a:endParaRPr/>
            </a:p>
          </p:txBody>
        </p:sp>
      </p:grpSp>
      <p:grpSp>
        <p:nvGrpSpPr>
          <p:cNvPr id="8" name="Group 8">
            <a:extLst>
              <a:ext uri="{FF2B5EF4-FFF2-40B4-BE49-F238E27FC236}">
                <a16:creationId xmlns:a16="http://schemas.microsoft.com/office/drawing/2014/main" id="{06E62B02-366F-E30F-4CCD-09A93E4FD677}"/>
              </a:ext>
            </a:extLst>
          </p:cNvPr>
          <p:cNvGrpSpPr/>
          <p:nvPr/>
        </p:nvGrpSpPr>
        <p:grpSpPr>
          <a:xfrm>
            <a:off x="139702" y="0"/>
            <a:ext cx="497170" cy="408634"/>
            <a:chOff x="0" y="0"/>
            <a:chExt cx="178175" cy="146445"/>
          </a:xfrm>
          <a:solidFill>
            <a:srgbClr val="BB8C21"/>
          </a:solidFill>
        </p:grpSpPr>
        <p:sp>
          <p:nvSpPr>
            <p:cNvPr id="9" name="Freeform 9">
              <a:extLst>
                <a:ext uri="{FF2B5EF4-FFF2-40B4-BE49-F238E27FC236}">
                  <a16:creationId xmlns:a16="http://schemas.microsoft.com/office/drawing/2014/main" id="{66E4823D-F5E7-8361-CFE2-3E82F7D94DCC}"/>
                </a:ext>
              </a:extLst>
            </p:cNvPr>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grpFill/>
          </p:spPr>
        </p:sp>
        <p:sp>
          <p:nvSpPr>
            <p:cNvPr id="10" name="TextBox 10">
              <a:extLst>
                <a:ext uri="{FF2B5EF4-FFF2-40B4-BE49-F238E27FC236}">
                  <a16:creationId xmlns:a16="http://schemas.microsoft.com/office/drawing/2014/main" id="{7D716840-0282-1255-F8F6-F47D89446885}"/>
                </a:ext>
              </a:extLst>
            </p:cNvPr>
            <p:cNvSpPr txBox="1"/>
            <p:nvPr/>
          </p:nvSpPr>
          <p:spPr>
            <a:xfrm>
              <a:off x="0" y="-28575"/>
              <a:ext cx="178175" cy="175020"/>
            </a:xfrm>
            <a:prstGeom prst="rect">
              <a:avLst/>
            </a:prstGeom>
            <a:grpFill/>
          </p:spPr>
          <p:txBody>
            <a:bodyPr lIns="50800" tIns="50800" rIns="50800" bIns="50800" rtlCol="0" anchor="ctr"/>
            <a:lstStyle/>
            <a:p>
              <a:pPr algn="ctr">
                <a:lnSpc>
                  <a:spcPts val="1960"/>
                </a:lnSpc>
                <a:spcBef>
                  <a:spcPct val="0"/>
                </a:spcBef>
              </a:pPr>
              <a:endParaRPr/>
            </a:p>
          </p:txBody>
        </p:sp>
      </p:grpSp>
      <p:sp>
        <p:nvSpPr>
          <p:cNvPr id="14" name="TextBox 14">
            <a:extLst>
              <a:ext uri="{FF2B5EF4-FFF2-40B4-BE49-F238E27FC236}">
                <a16:creationId xmlns:a16="http://schemas.microsoft.com/office/drawing/2014/main" id="{56B0A939-FFE6-E81E-387A-4AC4F5A522BD}"/>
              </a:ext>
            </a:extLst>
          </p:cNvPr>
          <p:cNvSpPr txBox="1"/>
          <p:nvPr/>
        </p:nvSpPr>
        <p:spPr>
          <a:xfrm>
            <a:off x="139702" y="1805534"/>
            <a:ext cx="2483188" cy="2710969"/>
          </a:xfrm>
          <a:prstGeom prst="rect">
            <a:avLst/>
          </a:prstGeom>
        </p:spPr>
        <p:txBody>
          <a:bodyPr lIns="0" tIns="0" rIns="0" bIns="0" rtlCol="0" anchor="t">
            <a:spAutoFit/>
          </a:bodyPr>
          <a:lstStyle/>
          <a:p>
            <a:pPr algn="l">
              <a:lnSpc>
                <a:spcPts val="3599"/>
              </a:lnSpc>
            </a:pPr>
            <a:r>
              <a:rPr lang="en-US" sz="3599" dirty="0">
                <a:solidFill>
                  <a:srgbClr val="FBFBFB"/>
                </a:solidFill>
                <a:latin typeface="Anton"/>
                <a:ea typeface="Anton"/>
                <a:cs typeface="Anton"/>
                <a:sym typeface="Anton"/>
              </a:rPr>
              <a:t>Bangladesh’s Export Rebound:</a:t>
            </a:r>
          </a:p>
          <a:p>
            <a:pPr algn="l">
              <a:lnSpc>
                <a:spcPts val="2249"/>
              </a:lnSpc>
            </a:pPr>
            <a:r>
              <a:rPr lang="en-US" sz="1799" dirty="0">
                <a:solidFill>
                  <a:srgbClr val="FBFBFB"/>
                </a:solidFill>
                <a:latin typeface="Anton"/>
                <a:ea typeface="Anton"/>
                <a:cs typeface="Anton"/>
                <a:sym typeface="Anton"/>
              </a:rPr>
              <a:t>Navigating Tariff Pressures and Building Sustainable Diversification</a:t>
            </a:r>
          </a:p>
          <a:p>
            <a:pPr algn="l">
              <a:lnSpc>
                <a:spcPts val="3599"/>
              </a:lnSpc>
            </a:pPr>
            <a:endParaRPr lang="en-US" sz="1799" dirty="0">
              <a:solidFill>
                <a:srgbClr val="FBFBFB"/>
              </a:solidFill>
              <a:latin typeface="Anton"/>
              <a:ea typeface="Anton"/>
              <a:cs typeface="Anton"/>
              <a:sym typeface="Anton"/>
            </a:endParaRPr>
          </a:p>
        </p:txBody>
      </p:sp>
      <p:sp>
        <p:nvSpPr>
          <p:cNvPr id="16" name="TextBox 16">
            <a:extLst>
              <a:ext uri="{FF2B5EF4-FFF2-40B4-BE49-F238E27FC236}">
                <a16:creationId xmlns:a16="http://schemas.microsoft.com/office/drawing/2014/main" id="{B150401B-10F2-4446-FDEB-1B03D255749B}"/>
              </a:ext>
            </a:extLst>
          </p:cNvPr>
          <p:cNvSpPr txBox="1"/>
          <p:nvPr/>
        </p:nvSpPr>
        <p:spPr>
          <a:xfrm>
            <a:off x="2850578" y="831324"/>
            <a:ext cx="4280472" cy="4210576"/>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US" sz="1300" dirty="0">
                <a:solidFill>
                  <a:schemeClr val="bg1"/>
                </a:solidFill>
                <a:latin typeface="Book Antiqua" panose="02040602050305030304" pitchFamily="18" charset="0"/>
              </a:rPr>
              <a:t>Following the political transition, Bangladesh’s exports saw a brief stabilization, growing </a:t>
            </a:r>
            <a:r>
              <a:rPr lang="en-US" sz="1300" b="1" dirty="0">
                <a:solidFill>
                  <a:schemeClr val="bg1"/>
                </a:solidFill>
                <a:latin typeface="Book Antiqua" panose="02040602050305030304" pitchFamily="18" charset="0"/>
              </a:rPr>
              <a:t>7.7% YoY in FY2025</a:t>
            </a:r>
            <a:r>
              <a:rPr lang="en-US" sz="1300" dirty="0">
                <a:solidFill>
                  <a:schemeClr val="bg1"/>
                </a:solidFill>
                <a:latin typeface="Book Antiqua" panose="02040602050305030304" pitchFamily="18" charset="0"/>
              </a:rPr>
              <a:t>, with monthly earnings peaking at </a:t>
            </a:r>
            <a:r>
              <a:rPr lang="en-US" sz="1300" b="1" dirty="0">
                <a:solidFill>
                  <a:schemeClr val="bg1"/>
                </a:solidFill>
                <a:latin typeface="Book Antiqua" panose="02040602050305030304" pitchFamily="18" charset="0"/>
              </a:rPr>
              <a:t>USD 4.7–4.8 billion</a:t>
            </a:r>
            <a:r>
              <a:rPr lang="en-US" sz="1300" dirty="0">
                <a:solidFill>
                  <a:schemeClr val="bg1"/>
                </a:solidFill>
                <a:latin typeface="Book Antiqua" panose="02040602050305030304" pitchFamily="18" charset="0"/>
              </a:rPr>
              <a:t> during May–July. Momentum later softened as </a:t>
            </a:r>
            <a:r>
              <a:rPr lang="en-US" sz="1300" b="1" dirty="0">
                <a:solidFill>
                  <a:schemeClr val="bg1"/>
                </a:solidFill>
                <a:latin typeface="Book Antiqua" panose="02040602050305030304" pitchFamily="18" charset="0"/>
              </a:rPr>
              <a:t>US tariff actions under the Trump administration</a:t>
            </a:r>
            <a:r>
              <a:rPr lang="en-US" sz="1300" dirty="0">
                <a:solidFill>
                  <a:schemeClr val="bg1"/>
                </a:solidFill>
                <a:latin typeface="Book Antiqua" panose="02040602050305030304" pitchFamily="18" charset="0"/>
              </a:rPr>
              <a:t> took effect, pulling monthly exports down to </a:t>
            </a:r>
            <a:r>
              <a:rPr lang="en-US" sz="1300" b="1" dirty="0">
                <a:solidFill>
                  <a:schemeClr val="bg1"/>
                </a:solidFill>
                <a:latin typeface="Book Antiqua" panose="02040602050305030304" pitchFamily="18" charset="0"/>
              </a:rPr>
              <a:t>USD 3.8–3.9 billion</a:t>
            </a:r>
            <a:r>
              <a:rPr lang="en-US" sz="1300" dirty="0">
                <a:solidFill>
                  <a:schemeClr val="bg1"/>
                </a:solidFill>
                <a:latin typeface="Book Antiqua" panose="02040602050305030304" pitchFamily="18" charset="0"/>
              </a:rPr>
              <a:t> by October–November, with exporters absorbing part of the cost to stay competitive.</a:t>
            </a:r>
          </a:p>
          <a:p>
            <a:pPr marL="285750" indent="-285750" algn="just">
              <a:buFont typeface="Arial" panose="020B0604020202020204" pitchFamily="34" charset="0"/>
              <a:buChar char="•"/>
            </a:pPr>
            <a:endParaRPr lang="en-US" sz="13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300" dirty="0">
                <a:solidFill>
                  <a:schemeClr val="bg1"/>
                </a:solidFill>
                <a:latin typeface="Book Antiqua" panose="02040602050305030304" pitchFamily="18" charset="0"/>
              </a:rPr>
              <a:t>In the first five months of FY2026, exports reached </a:t>
            </a:r>
            <a:r>
              <a:rPr lang="en-US" sz="1300" b="1" dirty="0">
                <a:solidFill>
                  <a:schemeClr val="bg1"/>
                </a:solidFill>
                <a:latin typeface="Book Antiqua" panose="02040602050305030304" pitchFamily="18" charset="0"/>
              </a:rPr>
              <a:t>USD 20 billion</a:t>
            </a:r>
            <a:r>
              <a:rPr lang="en-US" sz="1300" dirty="0">
                <a:solidFill>
                  <a:schemeClr val="bg1"/>
                </a:solidFill>
                <a:latin typeface="Book Antiqua" panose="02040602050305030304" pitchFamily="18" charset="0"/>
              </a:rPr>
              <a:t>, reflecting only modest growth as the tariff-driven boost faded. Full-year exports could approach </a:t>
            </a:r>
            <a:r>
              <a:rPr lang="en-US" sz="1300" b="1" dirty="0">
                <a:solidFill>
                  <a:schemeClr val="bg1"/>
                </a:solidFill>
                <a:latin typeface="Book Antiqua" panose="02040602050305030304" pitchFamily="18" charset="0"/>
              </a:rPr>
              <a:t>USD 40 billion</a:t>
            </a:r>
            <a:r>
              <a:rPr lang="en-US" sz="1300" dirty="0">
                <a:solidFill>
                  <a:schemeClr val="bg1"/>
                </a:solidFill>
                <a:latin typeface="Book Antiqua" panose="02040602050305030304" pitchFamily="18" charset="0"/>
              </a:rPr>
              <a:t>. </a:t>
            </a:r>
          </a:p>
          <a:p>
            <a:pPr marL="285750" indent="-285750" algn="just">
              <a:buFont typeface="Arial" panose="020B0604020202020204" pitchFamily="34" charset="0"/>
              <a:buChar char="•"/>
            </a:pPr>
            <a:endParaRPr lang="en-US" sz="13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US" sz="1300" dirty="0">
                <a:solidFill>
                  <a:schemeClr val="bg1"/>
                </a:solidFill>
                <a:latin typeface="Book Antiqua" panose="02040602050305030304" pitchFamily="18" charset="0"/>
              </a:rPr>
              <a:t>Sustained export growth will require </a:t>
            </a:r>
            <a:r>
              <a:rPr lang="en-US" sz="1300" b="1" dirty="0">
                <a:solidFill>
                  <a:schemeClr val="bg1"/>
                </a:solidFill>
                <a:latin typeface="Book Antiqua" panose="02040602050305030304" pitchFamily="18" charset="0"/>
              </a:rPr>
              <a:t>lowering cost pressures and diversifying beyond RMG</a:t>
            </a:r>
            <a:r>
              <a:rPr lang="en-US" sz="1300" dirty="0">
                <a:solidFill>
                  <a:schemeClr val="bg1"/>
                </a:solidFill>
                <a:latin typeface="Book Antiqua" panose="02040602050305030304" pitchFamily="18" charset="0"/>
              </a:rPr>
              <a:t>, with greater emphasis on MMF apparel, footwear, </a:t>
            </a:r>
            <a:r>
              <a:rPr lang="en-US" sz="1300" dirty="0" err="1">
                <a:solidFill>
                  <a:schemeClr val="bg1"/>
                </a:solidFill>
                <a:latin typeface="Book Antiqua" panose="02040602050305030304" pitchFamily="18" charset="0"/>
              </a:rPr>
              <a:t>agro</a:t>
            </a:r>
            <a:r>
              <a:rPr lang="en-US" sz="1300" dirty="0">
                <a:solidFill>
                  <a:schemeClr val="bg1"/>
                </a:solidFill>
                <a:latin typeface="Book Antiqua" panose="02040602050305030304" pitchFamily="18" charset="0"/>
              </a:rPr>
              <a:t>-processing, electronics, and digital services as temporary tariff advantages diminish.</a:t>
            </a:r>
          </a:p>
          <a:p>
            <a:pPr algn="just">
              <a:lnSpc>
                <a:spcPts val="1680"/>
              </a:lnSpc>
            </a:pPr>
            <a:endParaRPr lang="en-US" sz="1400" dirty="0">
              <a:solidFill>
                <a:srgbClr val="FFFFFF"/>
              </a:solidFill>
              <a:latin typeface="PT Sans"/>
              <a:ea typeface="PT Sans"/>
              <a:cs typeface="PT Sans"/>
              <a:sym typeface="PT Sans"/>
            </a:endParaRPr>
          </a:p>
        </p:txBody>
      </p:sp>
      <p:graphicFrame>
        <p:nvGraphicFramePr>
          <p:cNvPr id="17" name="Chart 16">
            <a:extLst>
              <a:ext uri="{FF2B5EF4-FFF2-40B4-BE49-F238E27FC236}">
                <a16:creationId xmlns:a16="http://schemas.microsoft.com/office/drawing/2014/main" id="{557DE7E1-CA92-82AC-49B2-443B0394E842}"/>
              </a:ext>
            </a:extLst>
          </p:cNvPr>
          <p:cNvGraphicFramePr>
            <a:graphicFrameLocks/>
          </p:cNvGraphicFramePr>
          <p:nvPr>
            <p:extLst>
              <p:ext uri="{D42A27DB-BD31-4B8C-83A1-F6EECF244321}">
                <p14:modId xmlns:p14="http://schemas.microsoft.com/office/powerpoint/2010/main" val="3850245595"/>
              </p:ext>
            </p:extLst>
          </p:nvPr>
        </p:nvGraphicFramePr>
        <p:xfrm>
          <a:off x="346320" y="5058021"/>
          <a:ext cx="6731580" cy="245648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hart 17">
            <a:extLst>
              <a:ext uri="{FF2B5EF4-FFF2-40B4-BE49-F238E27FC236}">
                <a16:creationId xmlns:a16="http://schemas.microsoft.com/office/drawing/2014/main" id="{A2B1DDF9-75D9-F040-4E88-5F293D1BE59D}"/>
              </a:ext>
              <a:ext uri="{147F2762-F138-4A5C-976F-8EAC2B608ADB}">
                <a16:predDERef xmlns:a16="http://schemas.microsoft.com/office/drawing/2014/main" pred="{DD192352-EAD6-7E88-6F0E-DCE3AF54D4F6}"/>
              </a:ext>
            </a:extLst>
          </p:cNvPr>
          <p:cNvGraphicFramePr>
            <a:graphicFrameLocks/>
          </p:cNvGraphicFramePr>
          <p:nvPr>
            <p:extLst>
              <p:ext uri="{D42A27DB-BD31-4B8C-83A1-F6EECF244321}">
                <p14:modId xmlns:p14="http://schemas.microsoft.com/office/powerpoint/2010/main" val="2092683230"/>
              </p:ext>
            </p:extLst>
          </p:nvPr>
        </p:nvGraphicFramePr>
        <p:xfrm>
          <a:off x="535227" y="7708900"/>
          <a:ext cx="6542673" cy="2025576"/>
        </p:xfrm>
        <a:graphic>
          <a:graphicData uri="http://schemas.openxmlformats.org/drawingml/2006/chart">
            <c:chart xmlns:c="http://schemas.openxmlformats.org/drawingml/2006/chart" xmlns:r="http://schemas.openxmlformats.org/officeDocument/2006/relationships" r:id="rId3"/>
          </a:graphicData>
        </a:graphic>
      </p:graphicFrame>
      <p:sp>
        <p:nvSpPr>
          <p:cNvPr id="12" name="Slide Number Placeholder 11">
            <a:extLst>
              <a:ext uri="{FF2B5EF4-FFF2-40B4-BE49-F238E27FC236}">
                <a16:creationId xmlns:a16="http://schemas.microsoft.com/office/drawing/2014/main" id="{23C28813-11E3-E4C2-AD6E-22BCDC196475}"/>
              </a:ext>
            </a:extLst>
          </p:cNvPr>
          <p:cNvSpPr>
            <a:spLocks noGrp="1"/>
          </p:cNvSpPr>
          <p:nvPr>
            <p:ph type="sldNum" sz="quarter" idx="12"/>
          </p:nvPr>
        </p:nvSpPr>
        <p:spPr/>
        <p:txBody>
          <a:bodyPr/>
          <a:lstStyle/>
          <a:p>
            <a:fld id="{B6F15528-21DE-4FAA-801E-634DDDAF4B2B}" type="slidenum">
              <a:rPr lang="en-US" smtClean="0"/>
              <a:pPr/>
              <a:t>7</a:t>
            </a:fld>
            <a:endParaRPr lang="en-US"/>
          </a:p>
        </p:txBody>
      </p:sp>
      <p:sp>
        <p:nvSpPr>
          <p:cNvPr id="13" name="AutoShape 11">
            <a:extLst>
              <a:ext uri="{FF2B5EF4-FFF2-40B4-BE49-F238E27FC236}">
                <a16:creationId xmlns:a16="http://schemas.microsoft.com/office/drawing/2014/main" id="{8E8798A6-4AAB-1114-E4AE-8ADFDB86746E}"/>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19" name="TextBox 35">
            <a:extLst>
              <a:ext uri="{FF2B5EF4-FFF2-40B4-BE49-F238E27FC236}">
                <a16:creationId xmlns:a16="http://schemas.microsoft.com/office/drawing/2014/main" id="{EDACAE33-D6AF-2D49-CF60-73287EAC89B5}"/>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7</a:t>
            </a:r>
          </a:p>
        </p:txBody>
      </p:sp>
      <p:sp>
        <p:nvSpPr>
          <p:cNvPr id="20" name="AutoShape 11">
            <a:extLst>
              <a:ext uri="{FF2B5EF4-FFF2-40B4-BE49-F238E27FC236}">
                <a16:creationId xmlns:a16="http://schemas.microsoft.com/office/drawing/2014/main" id="{A4B18867-8B2D-D168-105C-2AE881429123}"/>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
        <p:nvSpPr>
          <p:cNvPr id="21" name="TextBox 35">
            <a:extLst>
              <a:ext uri="{FF2B5EF4-FFF2-40B4-BE49-F238E27FC236}">
                <a16:creationId xmlns:a16="http://schemas.microsoft.com/office/drawing/2014/main" id="{37075681-3234-5F9B-6DDC-1C827FB83452}"/>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solidFill>
                <a:latin typeface="Anton" pitchFamily="2" charset="0"/>
                <a:ea typeface="Roboto"/>
                <a:cs typeface="Roboto"/>
                <a:sym typeface="Roboto"/>
              </a:rPr>
              <a:t>Macro Economic Report 2025</a:t>
            </a:r>
          </a:p>
        </p:txBody>
      </p:sp>
    </p:spTree>
    <p:extLst>
      <p:ext uri="{BB962C8B-B14F-4D97-AF65-F5344CB8AC3E}">
        <p14:creationId xmlns:p14="http://schemas.microsoft.com/office/powerpoint/2010/main" val="2137860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19" name="Group 5">
            <a:extLst>
              <a:ext uri="{FF2B5EF4-FFF2-40B4-BE49-F238E27FC236}">
                <a16:creationId xmlns:a16="http://schemas.microsoft.com/office/drawing/2014/main" id="{74E71D73-AFE4-2A65-F222-A15AF13079E8}"/>
              </a:ext>
            </a:extLst>
          </p:cNvPr>
          <p:cNvGrpSpPr/>
          <p:nvPr/>
        </p:nvGrpSpPr>
        <p:grpSpPr>
          <a:xfrm>
            <a:off x="-222331" y="-187235"/>
            <a:ext cx="7782331" cy="4732319"/>
            <a:chOff x="0" y="0"/>
            <a:chExt cx="2789012" cy="2166460"/>
          </a:xfrm>
        </p:grpSpPr>
        <p:sp>
          <p:nvSpPr>
            <p:cNvPr id="20" name="Freeform 6">
              <a:extLst>
                <a:ext uri="{FF2B5EF4-FFF2-40B4-BE49-F238E27FC236}">
                  <a16:creationId xmlns:a16="http://schemas.microsoft.com/office/drawing/2014/main" id="{AB50D0F8-4A36-73CD-71CB-F9C90666F3F0}"/>
                </a:ext>
              </a:extLst>
            </p:cNvPr>
            <p:cNvSpPr/>
            <p:nvPr/>
          </p:nvSpPr>
          <p:spPr>
            <a:xfrm>
              <a:off x="0" y="0"/>
              <a:ext cx="2789012" cy="2166460"/>
            </a:xfrm>
            <a:custGeom>
              <a:avLst/>
              <a:gdLst/>
              <a:ahLst/>
              <a:cxnLst/>
              <a:rect l="l" t="t" r="r" b="b"/>
              <a:pathLst>
                <a:path w="2789012" h="2166460">
                  <a:moveTo>
                    <a:pt x="0" y="0"/>
                  </a:moveTo>
                  <a:lnTo>
                    <a:pt x="2789012" y="0"/>
                  </a:lnTo>
                  <a:lnTo>
                    <a:pt x="2789012" y="2166460"/>
                  </a:lnTo>
                  <a:lnTo>
                    <a:pt x="0" y="2166460"/>
                  </a:lnTo>
                  <a:close/>
                </a:path>
              </a:pathLst>
            </a:custGeom>
            <a:solidFill>
              <a:srgbClr val="2E5365"/>
            </a:solidFill>
          </p:spPr>
        </p:sp>
        <p:sp>
          <p:nvSpPr>
            <p:cNvPr id="21" name="TextBox 7">
              <a:extLst>
                <a:ext uri="{FF2B5EF4-FFF2-40B4-BE49-F238E27FC236}">
                  <a16:creationId xmlns:a16="http://schemas.microsoft.com/office/drawing/2014/main" id="{6A00004B-44DE-0A01-FB2E-DE893ECB5ED2}"/>
                </a:ext>
              </a:extLst>
            </p:cNvPr>
            <p:cNvSpPr txBox="1"/>
            <p:nvPr/>
          </p:nvSpPr>
          <p:spPr>
            <a:xfrm>
              <a:off x="0" y="19050"/>
              <a:ext cx="2789012" cy="2147410"/>
            </a:xfrm>
            <a:prstGeom prst="rect">
              <a:avLst/>
            </a:prstGeom>
          </p:spPr>
          <p:txBody>
            <a:bodyPr lIns="50800" tIns="50800" rIns="50800" bIns="50800" rtlCol="0" anchor="ctr"/>
            <a:lstStyle/>
            <a:p>
              <a:pPr algn="ctr">
                <a:lnSpc>
                  <a:spcPts val="1400"/>
                </a:lnSpc>
              </a:pPr>
              <a:endParaRPr/>
            </a:p>
          </p:txBody>
        </p:sp>
      </p:grpSp>
      <p:grpSp>
        <p:nvGrpSpPr>
          <p:cNvPr id="2" name="Group 2"/>
          <p:cNvGrpSpPr/>
          <p:nvPr/>
        </p:nvGrpSpPr>
        <p:grpSpPr>
          <a:xfrm>
            <a:off x="0" y="4545085"/>
            <a:ext cx="7560000" cy="2554216"/>
            <a:chOff x="0" y="0"/>
            <a:chExt cx="2709333" cy="993938"/>
          </a:xfrm>
        </p:grpSpPr>
        <p:sp>
          <p:nvSpPr>
            <p:cNvPr id="3" name="Freeform 3"/>
            <p:cNvSpPr/>
            <p:nvPr/>
          </p:nvSpPr>
          <p:spPr>
            <a:xfrm>
              <a:off x="0" y="0"/>
              <a:ext cx="2709333" cy="993938"/>
            </a:xfrm>
            <a:custGeom>
              <a:avLst/>
              <a:gdLst/>
              <a:ahLst/>
              <a:cxnLst/>
              <a:rect l="l" t="t" r="r" b="b"/>
              <a:pathLst>
                <a:path w="2709333" h="993938">
                  <a:moveTo>
                    <a:pt x="0" y="0"/>
                  </a:moveTo>
                  <a:lnTo>
                    <a:pt x="2709333" y="0"/>
                  </a:lnTo>
                  <a:lnTo>
                    <a:pt x="2709333" y="993938"/>
                  </a:lnTo>
                  <a:lnTo>
                    <a:pt x="0" y="993938"/>
                  </a:lnTo>
                  <a:close/>
                </a:path>
              </a:pathLst>
            </a:custGeom>
            <a:solidFill>
              <a:srgbClr val="EAEAEA"/>
            </a:solidFill>
          </p:spPr>
        </p:sp>
        <p:sp>
          <p:nvSpPr>
            <p:cNvPr id="4" name="TextBox 4"/>
            <p:cNvSpPr txBox="1"/>
            <p:nvPr/>
          </p:nvSpPr>
          <p:spPr>
            <a:xfrm>
              <a:off x="0" y="19050"/>
              <a:ext cx="2709333" cy="974888"/>
            </a:xfrm>
            <a:prstGeom prst="rect">
              <a:avLst/>
            </a:prstGeom>
          </p:spPr>
          <p:txBody>
            <a:bodyPr lIns="50800" tIns="50800" rIns="50800" bIns="50800" rtlCol="0" anchor="ctr"/>
            <a:lstStyle/>
            <a:p>
              <a:pPr algn="ctr">
                <a:lnSpc>
                  <a:spcPts val="1400"/>
                </a:lnSpc>
              </a:pPr>
              <a:endParaRPr/>
            </a:p>
          </p:txBody>
        </p:sp>
      </p:grpSp>
      <p:grpSp>
        <p:nvGrpSpPr>
          <p:cNvPr id="8" name="Group 8"/>
          <p:cNvGrpSpPr/>
          <p:nvPr/>
        </p:nvGrpSpPr>
        <p:grpSpPr>
          <a:xfrm>
            <a:off x="139702" y="0"/>
            <a:ext cx="497170" cy="408634"/>
            <a:chOff x="0" y="0"/>
            <a:chExt cx="178175" cy="146445"/>
          </a:xfrm>
          <a:solidFill>
            <a:srgbClr val="BB8C21"/>
          </a:solidFill>
        </p:grpSpPr>
        <p:sp>
          <p:nvSpPr>
            <p:cNvPr id="9" name="Freeform 9"/>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grpFill/>
          </p:spPr>
        </p:sp>
        <p:sp>
          <p:nvSpPr>
            <p:cNvPr id="10" name="TextBox 10"/>
            <p:cNvSpPr txBox="1"/>
            <p:nvPr/>
          </p:nvSpPr>
          <p:spPr>
            <a:xfrm>
              <a:off x="0" y="-28575"/>
              <a:ext cx="178175" cy="175020"/>
            </a:xfrm>
            <a:prstGeom prst="rect">
              <a:avLst/>
            </a:prstGeom>
            <a:grpFill/>
          </p:spPr>
          <p:txBody>
            <a:bodyPr lIns="50800" tIns="50800" rIns="50800" bIns="50800" rtlCol="0" anchor="ctr"/>
            <a:lstStyle/>
            <a:p>
              <a:pPr algn="ctr">
                <a:lnSpc>
                  <a:spcPts val="1960"/>
                </a:lnSpc>
                <a:spcBef>
                  <a:spcPct val="0"/>
                </a:spcBef>
              </a:pPr>
              <a:endParaRPr/>
            </a:p>
          </p:txBody>
        </p:sp>
      </p:grpSp>
      <p:sp>
        <p:nvSpPr>
          <p:cNvPr id="14" name="TextBox 14"/>
          <p:cNvSpPr txBox="1"/>
          <p:nvPr/>
        </p:nvSpPr>
        <p:spPr>
          <a:xfrm>
            <a:off x="139702" y="822675"/>
            <a:ext cx="2483188" cy="2310765"/>
          </a:xfrm>
          <a:prstGeom prst="rect">
            <a:avLst/>
          </a:prstGeom>
        </p:spPr>
        <p:txBody>
          <a:bodyPr lIns="0" tIns="0" rIns="0" bIns="0" rtlCol="0" anchor="t">
            <a:spAutoFit/>
          </a:bodyPr>
          <a:lstStyle/>
          <a:p>
            <a:pPr algn="l">
              <a:lnSpc>
                <a:spcPts val="3599"/>
              </a:lnSpc>
            </a:pPr>
            <a:r>
              <a:rPr lang="en-US" sz="3000" dirty="0">
                <a:solidFill>
                  <a:srgbClr val="FBFBFB"/>
                </a:solidFill>
                <a:latin typeface="Anton"/>
                <a:ea typeface="Anton"/>
                <a:cs typeface="Anton"/>
                <a:sym typeface="Anton"/>
              </a:rPr>
              <a:t>Import starts to stabilize  with Relaxed Controls</a:t>
            </a:r>
          </a:p>
          <a:p>
            <a:pPr algn="l">
              <a:lnSpc>
                <a:spcPts val="3599"/>
              </a:lnSpc>
            </a:pPr>
            <a:endParaRPr lang="en-US" sz="3599" dirty="0">
              <a:solidFill>
                <a:srgbClr val="FBFBFB"/>
              </a:solidFill>
              <a:latin typeface="Anton"/>
              <a:ea typeface="Anton"/>
              <a:cs typeface="Anton"/>
              <a:sym typeface="Anton"/>
            </a:endParaRPr>
          </a:p>
        </p:txBody>
      </p:sp>
      <p:graphicFrame>
        <p:nvGraphicFramePr>
          <p:cNvPr id="18" name="Chart 17">
            <a:extLst>
              <a:ext uri="{FF2B5EF4-FFF2-40B4-BE49-F238E27FC236}">
                <a16:creationId xmlns:a16="http://schemas.microsoft.com/office/drawing/2014/main" id="{2A3B2CF9-9A24-889F-6A7C-FFB3EEBD8462}"/>
              </a:ext>
              <a:ext uri="{147F2762-F138-4A5C-976F-8EAC2B608ADB}">
                <a16:predDERef xmlns:a16="http://schemas.microsoft.com/office/drawing/2014/main" pred="{A72CB7F0-C3AA-8FD0-CBB9-D788C5D7D555}"/>
              </a:ext>
            </a:extLst>
          </p:cNvPr>
          <p:cNvGraphicFramePr>
            <a:graphicFrameLocks/>
          </p:cNvGraphicFramePr>
          <p:nvPr>
            <p:extLst>
              <p:ext uri="{D42A27DB-BD31-4B8C-83A1-F6EECF244321}">
                <p14:modId xmlns:p14="http://schemas.microsoft.com/office/powerpoint/2010/main" val="2125236919"/>
              </p:ext>
            </p:extLst>
          </p:nvPr>
        </p:nvGraphicFramePr>
        <p:xfrm>
          <a:off x="754250" y="7148256"/>
          <a:ext cx="6048000" cy="23220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Chart 11">
            <a:extLst>
              <a:ext uri="{FF2B5EF4-FFF2-40B4-BE49-F238E27FC236}">
                <a16:creationId xmlns:a16="http://schemas.microsoft.com/office/drawing/2014/main" id="{00000000-0008-0000-0C00-00000D000000}"/>
              </a:ext>
            </a:extLst>
          </p:cNvPr>
          <p:cNvGraphicFramePr>
            <a:graphicFrameLocks/>
          </p:cNvGraphicFramePr>
          <p:nvPr>
            <p:extLst>
              <p:ext uri="{D42A27DB-BD31-4B8C-83A1-F6EECF244321}">
                <p14:modId xmlns:p14="http://schemas.microsoft.com/office/powerpoint/2010/main" val="1857349148"/>
              </p:ext>
            </p:extLst>
          </p:nvPr>
        </p:nvGraphicFramePr>
        <p:xfrm>
          <a:off x="404840" y="4788154"/>
          <a:ext cx="6673060" cy="2176391"/>
        </p:xfrm>
        <a:graphic>
          <a:graphicData uri="http://schemas.openxmlformats.org/drawingml/2006/chart">
            <c:chart xmlns:c="http://schemas.openxmlformats.org/drawingml/2006/chart" xmlns:r="http://schemas.openxmlformats.org/officeDocument/2006/relationships" r:id="rId3"/>
          </a:graphicData>
        </a:graphic>
      </p:graphicFrame>
      <p:sp>
        <p:nvSpPr>
          <p:cNvPr id="13" name="Slide Number Placeholder 12">
            <a:extLst>
              <a:ext uri="{FF2B5EF4-FFF2-40B4-BE49-F238E27FC236}">
                <a16:creationId xmlns:a16="http://schemas.microsoft.com/office/drawing/2014/main" id="{9F9EE994-5788-E5C6-C035-18566EC86F63}"/>
              </a:ext>
            </a:extLst>
          </p:cNvPr>
          <p:cNvSpPr>
            <a:spLocks noGrp="1"/>
          </p:cNvSpPr>
          <p:nvPr>
            <p:ph type="sldNum" sz="quarter" idx="12"/>
          </p:nvPr>
        </p:nvSpPr>
        <p:spPr/>
        <p:txBody>
          <a:bodyPr/>
          <a:lstStyle/>
          <a:p>
            <a:fld id="{B6F15528-21DE-4FAA-801E-634DDDAF4B2B}" type="slidenum">
              <a:rPr lang="en-US" smtClean="0"/>
              <a:pPr/>
              <a:t>8</a:t>
            </a:fld>
            <a:endParaRPr lang="en-US"/>
          </a:p>
        </p:txBody>
      </p:sp>
      <p:sp>
        <p:nvSpPr>
          <p:cNvPr id="17" name="TextBox 16">
            <a:extLst>
              <a:ext uri="{FF2B5EF4-FFF2-40B4-BE49-F238E27FC236}">
                <a16:creationId xmlns:a16="http://schemas.microsoft.com/office/drawing/2014/main" id="{C9EB6CC4-8841-2A45-FE91-5B1C537767CA}"/>
              </a:ext>
            </a:extLst>
          </p:cNvPr>
          <p:cNvSpPr txBox="1"/>
          <p:nvPr/>
        </p:nvSpPr>
        <p:spPr>
          <a:xfrm>
            <a:off x="2850578" y="576518"/>
            <a:ext cx="4280472" cy="3410357"/>
          </a:xfrm>
          <a:prstGeom prst="rect">
            <a:avLst/>
          </a:prstGeom>
        </p:spPr>
        <p:txBody>
          <a:bodyPr wrap="square" lIns="0" tIns="0" rIns="0" bIns="0" rtlCol="0" anchor="t">
            <a:spAutoFit/>
          </a:bodyPr>
          <a:lstStyle/>
          <a:p>
            <a:pPr marL="285750" indent="-285750" algn="just">
              <a:buFont typeface="Arial" panose="020B0604020202020204" pitchFamily="34" charset="0"/>
              <a:buChar char="•"/>
            </a:pPr>
            <a:r>
              <a:rPr lang="en-GB" sz="1300" dirty="0">
                <a:solidFill>
                  <a:schemeClr val="bg1"/>
                </a:solidFill>
                <a:latin typeface="Book Antiqua" panose="02040602050305030304" pitchFamily="18" charset="0"/>
              </a:rPr>
              <a:t>In FY2025, Bangladesh’s import growth remained subdued at 2.44%, reflecting weaker capital machinery imports and softer global commodity prices.</a:t>
            </a:r>
          </a:p>
          <a:p>
            <a:pPr marL="285750" indent="-285750" algn="just">
              <a:buFont typeface="Arial" panose="020B0604020202020204" pitchFamily="34" charset="0"/>
              <a:buChar char="•"/>
            </a:pPr>
            <a:endParaRPr lang="en-GB" sz="13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GB" sz="1300" dirty="0">
                <a:solidFill>
                  <a:schemeClr val="bg1"/>
                </a:solidFill>
                <a:latin typeface="Book Antiqua" panose="02040602050305030304" pitchFamily="18" charset="0"/>
              </a:rPr>
              <a:t>During July–October, imports rose 4.52% YoY, and if this trend continues, full-year imports are likely to reach USD 69-70 billion, driven mainly by raw materials, capital goods, and essential consumer items.</a:t>
            </a:r>
          </a:p>
          <a:p>
            <a:pPr marL="285750" indent="-285750" algn="just">
              <a:buFont typeface="Arial" panose="020B0604020202020204" pitchFamily="34" charset="0"/>
              <a:buChar char="•"/>
            </a:pPr>
            <a:endParaRPr lang="en-GB" sz="1300" dirty="0">
              <a:solidFill>
                <a:schemeClr val="bg1"/>
              </a:solidFill>
              <a:latin typeface="Book Antiqua" panose="02040602050305030304" pitchFamily="18" charset="0"/>
            </a:endParaRPr>
          </a:p>
          <a:p>
            <a:pPr marL="285750" indent="-285750" algn="just">
              <a:buFont typeface="Arial" panose="020B0604020202020204" pitchFamily="34" charset="0"/>
              <a:buChar char="•"/>
            </a:pPr>
            <a:r>
              <a:rPr lang="en-GB" sz="1300" dirty="0">
                <a:solidFill>
                  <a:schemeClr val="bg1"/>
                </a:solidFill>
                <a:latin typeface="Book Antiqua" panose="02040602050305030304" pitchFamily="18" charset="0"/>
              </a:rPr>
              <a:t>However, the continued decline in LC openings poses near-term risks. With Ramadan and national elections approaching, weak LC activity could lead to supply constraints and price pressures unless imports recover before February to rebuild inventories and stabilize production.</a:t>
            </a:r>
          </a:p>
          <a:p>
            <a:pPr algn="just">
              <a:lnSpc>
                <a:spcPts val="1680"/>
              </a:lnSpc>
            </a:pPr>
            <a:endParaRPr lang="en-US" sz="1400" dirty="0">
              <a:solidFill>
                <a:srgbClr val="FFFFFF"/>
              </a:solidFill>
              <a:latin typeface="PT Sans"/>
              <a:ea typeface="PT Sans"/>
              <a:cs typeface="PT Sans"/>
              <a:sym typeface="PT Sans"/>
            </a:endParaRPr>
          </a:p>
        </p:txBody>
      </p:sp>
      <p:sp>
        <p:nvSpPr>
          <p:cNvPr id="22" name="AutoShape 11">
            <a:extLst>
              <a:ext uri="{FF2B5EF4-FFF2-40B4-BE49-F238E27FC236}">
                <a16:creationId xmlns:a16="http://schemas.microsoft.com/office/drawing/2014/main" id="{A2C7E49E-510D-43F1-C428-4AADC5A437B1}"/>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23" name="TextBox 35">
            <a:extLst>
              <a:ext uri="{FF2B5EF4-FFF2-40B4-BE49-F238E27FC236}">
                <a16:creationId xmlns:a16="http://schemas.microsoft.com/office/drawing/2014/main" id="{704EB8F8-215D-4C06-5A4B-6CEF80182B16}"/>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8</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BFB"/>
        </a:solidFill>
        <a:effectLst/>
      </p:bgPr>
    </p:bg>
    <p:spTree>
      <p:nvGrpSpPr>
        <p:cNvPr id="1" name=""/>
        <p:cNvGrpSpPr/>
        <p:nvPr/>
      </p:nvGrpSpPr>
      <p:grpSpPr>
        <a:xfrm>
          <a:off x="0" y="0"/>
          <a:ext cx="0" cy="0"/>
          <a:chOff x="0" y="0"/>
          <a:chExt cx="0" cy="0"/>
        </a:xfrm>
      </p:grpSpPr>
      <p:grpSp>
        <p:nvGrpSpPr>
          <p:cNvPr id="5" name="Group 5"/>
          <p:cNvGrpSpPr/>
          <p:nvPr/>
        </p:nvGrpSpPr>
        <p:grpSpPr>
          <a:xfrm>
            <a:off x="139702" y="0"/>
            <a:ext cx="497170" cy="408634"/>
            <a:chOff x="0" y="0"/>
            <a:chExt cx="178175" cy="146445"/>
          </a:xfrm>
        </p:grpSpPr>
        <p:sp>
          <p:nvSpPr>
            <p:cNvPr id="6" name="Freeform 6"/>
            <p:cNvSpPr/>
            <p:nvPr/>
          </p:nvSpPr>
          <p:spPr>
            <a:xfrm>
              <a:off x="0" y="0"/>
              <a:ext cx="178175" cy="146445"/>
            </a:xfrm>
            <a:custGeom>
              <a:avLst/>
              <a:gdLst/>
              <a:ahLst/>
              <a:cxnLst/>
              <a:rect l="l" t="t" r="r" b="b"/>
              <a:pathLst>
                <a:path w="178175" h="146445">
                  <a:moveTo>
                    <a:pt x="0" y="0"/>
                  </a:moveTo>
                  <a:lnTo>
                    <a:pt x="178175" y="0"/>
                  </a:lnTo>
                  <a:lnTo>
                    <a:pt x="178175" y="146445"/>
                  </a:lnTo>
                  <a:lnTo>
                    <a:pt x="0" y="146445"/>
                  </a:lnTo>
                  <a:close/>
                </a:path>
              </a:pathLst>
            </a:custGeom>
            <a:solidFill>
              <a:srgbClr val="316078"/>
            </a:solidFill>
          </p:spPr>
        </p:sp>
        <p:sp>
          <p:nvSpPr>
            <p:cNvPr id="7" name="TextBox 7"/>
            <p:cNvSpPr txBox="1"/>
            <p:nvPr/>
          </p:nvSpPr>
          <p:spPr>
            <a:xfrm>
              <a:off x="0" y="-28575"/>
              <a:ext cx="178175" cy="175020"/>
            </a:xfrm>
            <a:prstGeom prst="rect">
              <a:avLst/>
            </a:prstGeom>
          </p:spPr>
          <p:txBody>
            <a:bodyPr lIns="50800" tIns="50800" rIns="50800" bIns="50800" rtlCol="0" anchor="ctr"/>
            <a:lstStyle/>
            <a:p>
              <a:pPr algn="ctr">
                <a:lnSpc>
                  <a:spcPts val="1960"/>
                </a:lnSpc>
                <a:spcBef>
                  <a:spcPct val="0"/>
                </a:spcBef>
              </a:pPr>
              <a:endParaRPr/>
            </a:p>
          </p:txBody>
        </p:sp>
      </p:grpSp>
      <p:grpSp>
        <p:nvGrpSpPr>
          <p:cNvPr id="8" name="Group 8"/>
          <p:cNvGrpSpPr/>
          <p:nvPr/>
        </p:nvGrpSpPr>
        <p:grpSpPr>
          <a:xfrm>
            <a:off x="-625288" y="5906057"/>
            <a:ext cx="1059805" cy="4105772"/>
            <a:chOff x="0" y="0"/>
            <a:chExt cx="379810" cy="1471416"/>
          </a:xfrm>
          <a:solidFill>
            <a:srgbClr val="BB8C21"/>
          </a:solidFill>
        </p:grpSpPr>
        <p:sp>
          <p:nvSpPr>
            <p:cNvPr id="9" name="Freeform 9"/>
            <p:cNvSpPr/>
            <p:nvPr/>
          </p:nvSpPr>
          <p:spPr>
            <a:xfrm>
              <a:off x="0" y="0"/>
              <a:ext cx="379810" cy="1471416"/>
            </a:xfrm>
            <a:custGeom>
              <a:avLst/>
              <a:gdLst/>
              <a:ahLst/>
              <a:cxnLst/>
              <a:rect l="l" t="t" r="r" b="b"/>
              <a:pathLst>
                <a:path w="379810" h="1471416">
                  <a:moveTo>
                    <a:pt x="0" y="0"/>
                  </a:moveTo>
                  <a:lnTo>
                    <a:pt x="379810" y="0"/>
                  </a:lnTo>
                  <a:lnTo>
                    <a:pt x="379810" y="1471416"/>
                  </a:lnTo>
                  <a:lnTo>
                    <a:pt x="0" y="1471416"/>
                  </a:lnTo>
                  <a:close/>
                </a:path>
              </a:pathLst>
            </a:custGeom>
            <a:grpFill/>
          </p:spPr>
        </p:sp>
        <p:sp>
          <p:nvSpPr>
            <p:cNvPr id="10" name="TextBox 10"/>
            <p:cNvSpPr txBox="1"/>
            <p:nvPr/>
          </p:nvSpPr>
          <p:spPr>
            <a:xfrm>
              <a:off x="0" y="19050"/>
              <a:ext cx="379810" cy="1452366"/>
            </a:xfrm>
            <a:prstGeom prst="rect">
              <a:avLst/>
            </a:prstGeom>
            <a:grpFill/>
          </p:spPr>
          <p:txBody>
            <a:bodyPr lIns="50800" tIns="50800" rIns="50800" bIns="50800" rtlCol="0" anchor="ctr"/>
            <a:lstStyle/>
            <a:p>
              <a:pPr algn="ctr">
                <a:lnSpc>
                  <a:spcPts val="1400"/>
                </a:lnSpc>
              </a:pPr>
              <a:endParaRPr/>
            </a:p>
          </p:txBody>
        </p:sp>
      </p:grpSp>
      <p:sp>
        <p:nvSpPr>
          <p:cNvPr id="12" name="TextBox 12"/>
          <p:cNvSpPr txBox="1"/>
          <p:nvPr/>
        </p:nvSpPr>
        <p:spPr>
          <a:xfrm>
            <a:off x="636872" y="3546128"/>
            <a:ext cx="6379076" cy="2333972"/>
          </a:xfrm>
          <a:prstGeom prst="rect">
            <a:avLst/>
          </a:prstGeom>
        </p:spPr>
        <p:txBody>
          <a:bodyPr wrap="square" lIns="0" tIns="0" rIns="0" bIns="0" rtlCol="0" anchor="t">
            <a:spAutoFit/>
          </a:bodyPr>
          <a:lstStyle/>
          <a:p>
            <a:pPr marL="171450" indent="-171450" algn="just">
              <a:lnSpc>
                <a:spcPts val="1439"/>
              </a:lnSpc>
              <a:buFont typeface="Arial" panose="020B0604020202020204" pitchFamily="34" charset="0"/>
              <a:buChar char="•"/>
            </a:pPr>
            <a:r>
              <a:rPr lang="en-US" sz="1199" dirty="0">
                <a:solidFill>
                  <a:srgbClr val="000000"/>
                </a:solidFill>
                <a:latin typeface="Book Antiqua" panose="02040602050305030304" pitchFamily="18" charset="0"/>
                <a:ea typeface="PT Sans"/>
                <a:cs typeface="PT Sans"/>
                <a:sym typeface="PT Sans"/>
              </a:rPr>
              <a:t>During the first five months of FY2026, remittance inflows remained strong, rising 17.1% year-on-year, and could reach </a:t>
            </a:r>
            <a:r>
              <a:rPr lang="en-US" sz="1199" b="1" dirty="0">
                <a:solidFill>
                  <a:srgbClr val="000000"/>
                </a:solidFill>
                <a:latin typeface="Book Antiqua" panose="02040602050305030304" pitchFamily="18" charset="0"/>
                <a:ea typeface="PT Sans"/>
                <a:cs typeface="PT Sans"/>
                <a:sym typeface="PT Sans"/>
              </a:rPr>
              <a:t>around USD 35 billion by yea</a:t>
            </a:r>
            <a:r>
              <a:rPr lang="en-US" sz="1199" dirty="0">
                <a:solidFill>
                  <a:srgbClr val="000000"/>
                </a:solidFill>
                <a:latin typeface="Book Antiqua" panose="02040602050305030304" pitchFamily="18" charset="0"/>
                <a:ea typeface="PT Sans"/>
                <a:cs typeface="PT Sans"/>
                <a:sym typeface="PT Sans"/>
              </a:rPr>
              <a:t>r-end if the trend continues, providing critical support to the economy.</a:t>
            </a:r>
          </a:p>
          <a:p>
            <a:pPr marL="171450" indent="-171450" algn="just">
              <a:lnSpc>
                <a:spcPts val="1439"/>
              </a:lnSpc>
              <a:buFont typeface="Arial" panose="020B0604020202020204" pitchFamily="34" charset="0"/>
              <a:buChar char="•"/>
            </a:pPr>
            <a:endParaRPr lang="en-US" sz="1199" dirty="0">
              <a:solidFill>
                <a:srgbClr val="000000"/>
              </a:solidFill>
              <a:latin typeface="Book Antiqua" panose="02040602050305030304" pitchFamily="18" charset="0"/>
              <a:ea typeface="PT Sans"/>
              <a:cs typeface="PT Sans"/>
              <a:sym typeface="PT Sans"/>
            </a:endParaRPr>
          </a:p>
          <a:p>
            <a:pPr marL="171450" indent="-171450" algn="just">
              <a:lnSpc>
                <a:spcPts val="1439"/>
              </a:lnSpc>
              <a:buFont typeface="Arial" panose="020B0604020202020204" pitchFamily="34" charset="0"/>
              <a:buChar char="•"/>
            </a:pPr>
            <a:r>
              <a:rPr lang="en-US" sz="1199" dirty="0">
                <a:solidFill>
                  <a:srgbClr val="000000"/>
                </a:solidFill>
                <a:latin typeface="Book Antiqua" panose="02040602050305030304" pitchFamily="18" charset="0"/>
                <a:ea typeface="PT Sans"/>
                <a:cs typeface="PT Sans"/>
                <a:sym typeface="PT Sans"/>
              </a:rPr>
              <a:t>BMET data show a sharp increase in overseas employment, </a:t>
            </a:r>
            <a:r>
              <a:rPr lang="en-US" sz="1199" b="1" dirty="0">
                <a:solidFill>
                  <a:srgbClr val="000000"/>
                </a:solidFill>
                <a:latin typeface="Book Antiqua" panose="02040602050305030304" pitchFamily="18" charset="0"/>
                <a:ea typeface="PT Sans"/>
                <a:cs typeface="PT Sans"/>
                <a:sym typeface="PT Sans"/>
              </a:rPr>
              <a:t>with 309,945 workers deployed during July–September FY26, up from 247,619 in April</a:t>
            </a:r>
            <a:r>
              <a:rPr lang="en-US" sz="1199" dirty="0">
                <a:solidFill>
                  <a:srgbClr val="000000"/>
                </a:solidFill>
                <a:latin typeface="Book Antiqua" panose="02040602050305030304" pitchFamily="18" charset="0"/>
                <a:ea typeface="PT Sans"/>
                <a:cs typeface="PT Sans"/>
                <a:sym typeface="PT Sans"/>
              </a:rPr>
              <a:t>–June FY25. Saudi Arabia accounted for about 61.9% of total placements in the quarter, reflecting robust demand.</a:t>
            </a:r>
          </a:p>
          <a:p>
            <a:pPr marL="171450" indent="-171450" algn="just">
              <a:lnSpc>
                <a:spcPts val="1439"/>
              </a:lnSpc>
              <a:buFont typeface="Arial" panose="020B0604020202020204" pitchFamily="34" charset="0"/>
              <a:buChar char="•"/>
            </a:pPr>
            <a:r>
              <a:rPr lang="en-US" sz="1199" dirty="0">
                <a:solidFill>
                  <a:srgbClr val="000000"/>
                </a:solidFill>
                <a:latin typeface="Book Antiqua" panose="02040602050305030304" pitchFamily="18" charset="0"/>
                <a:ea typeface="PT Sans"/>
                <a:cs typeface="PT Sans"/>
                <a:sym typeface="PT Sans"/>
              </a:rPr>
              <a:t>The sustained rise in outbound labor indicates a continued recovery in international recruitment, underpinning remittance growth and external sector stability. In the short term, fewer new migrants will have limited effect, but in the medium to long term , the growing use of AI and automation in major labor-importing countries pose challenges for Bangladesh’s overseas employment prospects.</a:t>
            </a:r>
          </a:p>
          <a:p>
            <a:pPr algn="just">
              <a:lnSpc>
                <a:spcPts val="1439"/>
              </a:lnSpc>
            </a:pPr>
            <a:endParaRPr lang="en-US" sz="1199" dirty="0">
              <a:solidFill>
                <a:srgbClr val="000000"/>
              </a:solidFill>
              <a:latin typeface="PT Sans"/>
              <a:ea typeface="PT Sans"/>
              <a:cs typeface="PT Sans"/>
              <a:sym typeface="PT Sans"/>
            </a:endParaRPr>
          </a:p>
        </p:txBody>
      </p:sp>
      <p:sp>
        <p:nvSpPr>
          <p:cNvPr id="14" name="TextBox 14"/>
          <p:cNvSpPr txBox="1"/>
          <p:nvPr/>
        </p:nvSpPr>
        <p:spPr>
          <a:xfrm>
            <a:off x="779611" y="460317"/>
            <a:ext cx="5665639" cy="695383"/>
          </a:xfrm>
          <a:prstGeom prst="rect">
            <a:avLst/>
          </a:prstGeom>
        </p:spPr>
        <p:txBody>
          <a:bodyPr wrap="square" lIns="0" tIns="0" rIns="0" bIns="0" rtlCol="0" anchor="t">
            <a:spAutoFit/>
          </a:bodyPr>
          <a:lstStyle/>
          <a:p>
            <a:pPr algn="l">
              <a:lnSpc>
                <a:spcPts val="3599"/>
              </a:lnSpc>
            </a:pPr>
            <a:r>
              <a:rPr lang="en-US" sz="3000" dirty="0">
                <a:solidFill>
                  <a:srgbClr val="2C524E"/>
                </a:solidFill>
                <a:latin typeface="Anton"/>
                <a:ea typeface="Anton"/>
                <a:cs typeface="Anton"/>
                <a:sym typeface="Anton"/>
              </a:rPr>
              <a:t>Remittance: </a:t>
            </a:r>
          </a:p>
          <a:p>
            <a:pPr algn="l">
              <a:lnSpc>
                <a:spcPts val="1800"/>
              </a:lnSpc>
            </a:pPr>
            <a:r>
              <a:rPr lang="en-US" sz="1800" dirty="0">
                <a:solidFill>
                  <a:srgbClr val="2C524E"/>
                </a:solidFill>
                <a:latin typeface="Anton"/>
                <a:ea typeface="Anton"/>
                <a:cs typeface="Anton"/>
                <a:sym typeface="Anton"/>
              </a:rPr>
              <a:t>The Lifeline of Bangladesh’s Economy </a:t>
            </a:r>
          </a:p>
        </p:txBody>
      </p:sp>
      <p:sp>
        <p:nvSpPr>
          <p:cNvPr id="15" name="TextBox 15"/>
          <p:cNvSpPr txBox="1"/>
          <p:nvPr/>
        </p:nvSpPr>
        <p:spPr>
          <a:xfrm>
            <a:off x="803346" y="2199681"/>
            <a:ext cx="3022250" cy="1256754"/>
          </a:xfrm>
          <a:prstGeom prst="rect">
            <a:avLst/>
          </a:prstGeom>
        </p:spPr>
        <p:txBody>
          <a:bodyPr wrap="square" lIns="0" tIns="0" rIns="0" bIns="0" rtlCol="0" anchor="t">
            <a:spAutoFit/>
          </a:bodyPr>
          <a:lstStyle/>
          <a:p>
            <a:pPr algn="just">
              <a:lnSpc>
                <a:spcPts val="1439"/>
              </a:lnSpc>
            </a:pPr>
            <a:r>
              <a:rPr lang="en-US" sz="1199" dirty="0">
                <a:solidFill>
                  <a:srgbClr val="000000"/>
                </a:solidFill>
                <a:latin typeface="Book Antiqua" panose="02040602050305030304" pitchFamily="18" charset="0"/>
                <a:ea typeface="PT Sans"/>
                <a:cs typeface="PT Sans"/>
                <a:sym typeface="PT Sans"/>
              </a:rPr>
              <a:t>In FY2025, remittance inflows reached $30.32 billion, marking a robust 23.6% year-on-year increase (over $7 billion higher than the previous year). The United States, Saudi Arabia, and the United Arab Emirates &amp; United Kingdom remained the top sources of remittance.</a:t>
            </a:r>
          </a:p>
        </p:txBody>
      </p:sp>
      <p:graphicFrame>
        <p:nvGraphicFramePr>
          <p:cNvPr id="23" name="Chart 22">
            <a:extLst>
              <a:ext uri="{FF2B5EF4-FFF2-40B4-BE49-F238E27FC236}">
                <a16:creationId xmlns:a16="http://schemas.microsoft.com/office/drawing/2014/main" id="{41882C80-A7A9-A93C-EEF0-360AF4419EFA}"/>
              </a:ext>
            </a:extLst>
          </p:cNvPr>
          <p:cNvGraphicFramePr>
            <a:graphicFrameLocks/>
          </p:cNvGraphicFramePr>
          <p:nvPr>
            <p:extLst>
              <p:ext uri="{D42A27DB-BD31-4B8C-83A1-F6EECF244321}">
                <p14:modId xmlns:p14="http://schemas.microsoft.com/office/powerpoint/2010/main" val="2818926814"/>
              </p:ext>
            </p:extLst>
          </p:nvPr>
        </p:nvGraphicFramePr>
        <p:xfrm>
          <a:off x="3838234" y="999855"/>
          <a:ext cx="3536950" cy="2323233"/>
        </p:xfrm>
        <a:graphic>
          <a:graphicData uri="http://schemas.openxmlformats.org/drawingml/2006/chart">
            <c:chart xmlns:c="http://schemas.openxmlformats.org/drawingml/2006/chart" xmlns:r="http://schemas.openxmlformats.org/officeDocument/2006/relationships" r:id="rId2"/>
          </a:graphicData>
        </a:graphic>
      </p:graphicFrame>
      <mc:AlternateContent xmlns:mc="http://schemas.openxmlformats.org/markup-compatibility/2006">
        <mc:Choice xmlns:cx1="http://schemas.microsoft.com/office/drawing/2015/9/8/chartex" Requires="cx1">
          <p:graphicFrame>
            <p:nvGraphicFramePr>
              <p:cNvPr id="24" name="Chart 23">
                <a:extLst>
                  <a:ext uri="{FF2B5EF4-FFF2-40B4-BE49-F238E27FC236}">
                    <a16:creationId xmlns:a16="http://schemas.microsoft.com/office/drawing/2014/main" id="{8AEC47D0-7E91-D8D9-917E-20BF6F539B97}"/>
                  </a:ext>
                </a:extLst>
              </p:cNvPr>
              <p:cNvGraphicFramePr/>
              <p:nvPr>
                <p:extLst>
                  <p:ext uri="{D42A27DB-BD31-4B8C-83A1-F6EECF244321}">
                    <p14:modId xmlns:p14="http://schemas.microsoft.com/office/powerpoint/2010/main" val="2739305567"/>
                  </p:ext>
                </p:extLst>
              </p:nvPr>
            </p:nvGraphicFramePr>
            <p:xfrm>
              <a:off x="587898" y="5944540"/>
              <a:ext cx="6475396" cy="3749005"/>
            </p:xfrm>
            <a:graphic>
              <a:graphicData uri="http://schemas.microsoft.com/office/drawing/2014/chartex">
                <cx:chart xmlns:cx="http://schemas.microsoft.com/office/drawing/2014/chartex" xmlns:r="http://schemas.openxmlformats.org/officeDocument/2006/relationships" r:id="rId3"/>
              </a:graphicData>
            </a:graphic>
          </p:graphicFrame>
        </mc:Choice>
        <mc:Fallback>
          <p:pic>
            <p:nvPicPr>
              <p:cNvPr id="24" name="Chart 23">
                <a:extLst>
                  <a:ext uri="{FF2B5EF4-FFF2-40B4-BE49-F238E27FC236}">
                    <a16:creationId xmlns:a16="http://schemas.microsoft.com/office/drawing/2014/main" id="{8AEC47D0-7E91-D8D9-917E-20BF6F539B97}"/>
                  </a:ext>
                </a:extLst>
              </p:cNvPr>
              <p:cNvPicPr>
                <a:picLocks noGrp="1" noRot="1" noChangeAspect="1" noMove="1" noResize="1" noEditPoints="1" noAdjustHandles="1" noChangeArrowheads="1" noChangeShapeType="1"/>
              </p:cNvPicPr>
              <p:nvPr/>
            </p:nvPicPr>
            <p:blipFill>
              <a:blip r:embed="rId4"/>
              <a:stretch>
                <a:fillRect/>
              </a:stretch>
            </p:blipFill>
            <p:spPr>
              <a:xfrm>
                <a:off x="587898" y="5944540"/>
                <a:ext cx="6475396" cy="3749005"/>
              </a:xfrm>
              <a:prstGeom prst="rect">
                <a:avLst/>
              </a:prstGeom>
            </p:spPr>
          </p:pic>
        </mc:Fallback>
      </mc:AlternateContent>
      <p:sp>
        <p:nvSpPr>
          <p:cNvPr id="2" name="Slide Number Placeholder 1">
            <a:extLst>
              <a:ext uri="{FF2B5EF4-FFF2-40B4-BE49-F238E27FC236}">
                <a16:creationId xmlns:a16="http://schemas.microsoft.com/office/drawing/2014/main" id="{74CB8A74-0488-F732-0B0C-7AF7F3A1DC8F}"/>
              </a:ext>
            </a:extLst>
          </p:cNvPr>
          <p:cNvSpPr>
            <a:spLocks noGrp="1"/>
          </p:cNvSpPr>
          <p:nvPr>
            <p:ph type="sldNum" sz="quarter" idx="12"/>
          </p:nvPr>
        </p:nvSpPr>
        <p:spPr/>
        <p:txBody>
          <a:bodyPr/>
          <a:lstStyle/>
          <a:p>
            <a:fld id="{B6F15528-21DE-4FAA-801E-634DDDAF4B2B}" type="slidenum">
              <a:rPr lang="en-US" smtClean="0"/>
              <a:pPr/>
              <a:t>9</a:t>
            </a:fld>
            <a:endParaRPr lang="en-US"/>
          </a:p>
        </p:txBody>
      </p:sp>
      <p:sp>
        <p:nvSpPr>
          <p:cNvPr id="3" name="AutoShape 11">
            <a:extLst>
              <a:ext uri="{FF2B5EF4-FFF2-40B4-BE49-F238E27FC236}">
                <a16:creationId xmlns:a16="http://schemas.microsoft.com/office/drawing/2014/main" id="{15E27E41-B3AC-4F43-90CA-589BD6F3645D}"/>
              </a:ext>
            </a:extLst>
          </p:cNvPr>
          <p:cNvSpPr/>
          <p:nvPr/>
        </p:nvSpPr>
        <p:spPr>
          <a:xfrm>
            <a:off x="4658700" y="10006055"/>
            <a:ext cx="2419200" cy="0"/>
          </a:xfrm>
          <a:prstGeom prst="line">
            <a:avLst/>
          </a:prstGeom>
          <a:ln w="38100" cap="flat">
            <a:solidFill>
              <a:srgbClr val="BB8C21"/>
            </a:solidFill>
            <a:prstDash val="solid"/>
            <a:headEnd type="none" w="sm" len="sm"/>
            <a:tailEnd type="none" w="sm" len="sm"/>
          </a:ln>
        </p:spPr>
      </p:sp>
      <p:sp>
        <p:nvSpPr>
          <p:cNvPr id="4" name="TextBox 35">
            <a:extLst>
              <a:ext uri="{FF2B5EF4-FFF2-40B4-BE49-F238E27FC236}">
                <a16:creationId xmlns:a16="http://schemas.microsoft.com/office/drawing/2014/main" id="{ACBE0027-52ED-BB8A-D0ED-375AAAF154DB}"/>
              </a:ext>
            </a:extLst>
          </p:cNvPr>
          <p:cNvSpPr txBox="1"/>
          <p:nvPr/>
        </p:nvSpPr>
        <p:spPr>
          <a:xfrm>
            <a:off x="6378384" y="10152060"/>
            <a:ext cx="755314" cy="179536"/>
          </a:xfrm>
          <a:prstGeom prst="rect">
            <a:avLst/>
          </a:prstGeom>
        </p:spPr>
        <p:txBody>
          <a:bodyPr lIns="0" tIns="0" rIns="0" bIns="0" rtlCol="0" anchor="t">
            <a:spAutoFit/>
          </a:bodyPr>
          <a:lstStyle/>
          <a:p>
            <a:pPr algn="l">
              <a:lnSpc>
                <a:spcPts val="1400"/>
              </a:lnSpc>
            </a:pPr>
            <a:r>
              <a:rPr lang="en-US" sz="1400" dirty="0">
                <a:latin typeface="Impact" panose="020B0806030902050204" pitchFamily="34" charset="0"/>
                <a:ea typeface="Roboto"/>
                <a:cs typeface="Roboto"/>
                <a:sym typeface="Roboto"/>
              </a:rPr>
              <a:t>| PAGE 9</a:t>
            </a:r>
          </a:p>
        </p:txBody>
      </p:sp>
      <p:sp>
        <p:nvSpPr>
          <p:cNvPr id="13" name="TextBox 35">
            <a:extLst>
              <a:ext uri="{FF2B5EF4-FFF2-40B4-BE49-F238E27FC236}">
                <a16:creationId xmlns:a16="http://schemas.microsoft.com/office/drawing/2014/main" id="{F903D161-7F68-A502-9C44-4FE562044E7B}"/>
              </a:ext>
            </a:extLst>
          </p:cNvPr>
          <p:cNvSpPr txBox="1"/>
          <p:nvPr/>
        </p:nvSpPr>
        <p:spPr>
          <a:xfrm>
            <a:off x="5378450" y="298250"/>
            <a:ext cx="2295183" cy="171650"/>
          </a:xfrm>
          <a:prstGeom prst="rect">
            <a:avLst/>
          </a:prstGeom>
        </p:spPr>
        <p:txBody>
          <a:bodyPr wrap="square" lIns="0" tIns="0" rIns="0" bIns="0" rtlCol="0" anchor="t">
            <a:spAutoFit/>
          </a:bodyPr>
          <a:lstStyle/>
          <a:p>
            <a:pPr algn="l">
              <a:lnSpc>
                <a:spcPts val="1400"/>
              </a:lnSpc>
            </a:pPr>
            <a:r>
              <a:rPr lang="en-US" sz="1100" dirty="0">
                <a:solidFill>
                  <a:schemeClr val="bg1">
                    <a:lumMod val="50000"/>
                  </a:schemeClr>
                </a:solidFill>
                <a:latin typeface="Anton" pitchFamily="2" charset="0"/>
                <a:ea typeface="Roboto"/>
                <a:cs typeface="Roboto"/>
                <a:sym typeface="Roboto"/>
              </a:rPr>
              <a:t>Macro Economic Report 2025</a:t>
            </a:r>
          </a:p>
        </p:txBody>
      </p:sp>
      <p:sp>
        <p:nvSpPr>
          <p:cNvPr id="17" name="AutoShape 11">
            <a:extLst>
              <a:ext uri="{FF2B5EF4-FFF2-40B4-BE49-F238E27FC236}">
                <a16:creationId xmlns:a16="http://schemas.microsoft.com/office/drawing/2014/main" id="{F76DF6B4-FABB-A029-4D5B-DF10C3568A26}"/>
              </a:ext>
            </a:extLst>
          </p:cNvPr>
          <p:cNvSpPr/>
          <p:nvPr/>
        </p:nvSpPr>
        <p:spPr>
          <a:xfrm>
            <a:off x="4658700" y="512832"/>
            <a:ext cx="2419200" cy="0"/>
          </a:xfrm>
          <a:prstGeom prst="line">
            <a:avLst/>
          </a:prstGeom>
          <a:ln w="38100" cap="flat">
            <a:solidFill>
              <a:srgbClr val="BB8C21"/>
            </a:solidFill>
            <a:prstDash val="solid"/>
            <a:headEnd type="none" w="sm" len="sm"/>
            <a:tailEnd type="none" w="sm" len="sm"/>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1846</TotalTime>
  <Words>6493</Words>
  <Application>Microsoft Office PowerPoint</Application>
  <PresentationFormat>Custom</PresentationFormat>
  <Paragraphs>610</Paragraphs>
  <Slides>35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Roboto</vt:lpstr>
      <vt:lpstr>Montserrat</vt:lpstr>
      <vt:lpstr>Impact</vt:lpstr>
      <vt:lpstr>PT Sans Bold</vt:lpstr>
      <vt:lpstr> Anton Bold</vt:lpstr>
      <vt:lpstr>PT Sans</vt:lpstr>
      <vt:lpstr>Calibri</vt:lpstr>
      <vt:lpstr>Anton</vt:lpstr>
      <vt:lpstr>Aptos</vt:lpstr>
      <vt:lpstr>Arial</vt:lpstr>
      <vt:lpstr>Book Antiqua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Report</dc:title>
  <dc:creator>SOWDA</dc:creator>
  <cp:lastModifiedBy>Kashfia Binte Hassan SAFA</cp:lastModifiedBy>
  <cp:revision>10</cp:revision>
  <dcterms:created xsi:type="dcterms:W3CDTF">2006-08-16T00:00:00Z</dcterms:created>
  <dcterms:modified xsi:type="dcterms:W3CDTF">2026-01-01T10:20:24Z</dcterms:modified>
  <dc:identifier>DAG8ZxAnwho</dc:identifier>
</cp:coreProperties>
</file>